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7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8080"/>
    <a:srgbClr val="FCB2E9"/>
    <a:srgbClr val="FBB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E70A5BF-4BCE-4D27-A7BA-CF31DEA8DF80}" type="datetimeFigureOut">
              <a:rPr lang="fa-IR" smtClean="0"/>
              <a:t>1439/11/16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82151CD-E932-44C5-B972-19683D76BF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440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566F-71D4-49AA-A386-E4BB5CF1C075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83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7C01-02E3-48DB-A64B-F470975B7722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36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848-8629-4573-A134-CAFDF9F0714A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74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79FB-08D1-493D-B35F-B1AC09ED8B6A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269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DE4C-D28D-45FB-8DDA-A7F44C812AC6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983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3D35-4D25-466A-BD16-EDB9336C291B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09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007-8A7A-49A6-BA69-55B4186B9D6C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888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7996-327D-4F52-96D0-9A57FF9BBFE9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615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D9D6-F43A-4897-981C-7779EBA7CB3E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85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32F9-3E51-4747-8FF3-6E8037ABBBF6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06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2E7-F79D-425B-8854-83F58BC8A1B1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9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F148-03AD-441B-84F4-A8DC463482B2}" type="datetime8">
              <a:rPr lang="fa-IR" smtClean="0"/>
              <a:t>18/ژوئيه/28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2D07-23A4-4A0A-A51A-71DA80CB52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14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729464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مقررات عمومی و نهایی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0532" y="962809"/>
            <a:ext cx="12412532" cy="5895191"/>
          </a:xfrm>
        </p:spPr>
        <p:txBody>
          <a:bodyPr>
            <a:normAutofit/>
          </a:bodyPr>
          <a:lstStyle/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از شرکت </a:t>
            </a:r>
            <a:r>
              <a:rPr lang="fa-IR" sz="3200" b="1" dirty="0" err="1" smtClean="0">
                <a:cs typeface="B Nazanin" panose="00000400000000000000" pitchFamily="2" charset="-78"/>
              </a:rPr>
              <a:t>کنندگان</a:t>
            </a:r>
            <a:r>
              <a:rPr lang="fa-IR" sz="3200" b="1" dirty="0" smtClean="0">
                <a:cs typeface="B Nazanin" panose="00000400000000000000" pitchFamily="2" charset="-78"/>
              </a:rPr>
              <a:t> محترم انتظار می رود :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با 5 مورد ماده قانونی عمومی</a:t>
            </a:r>
            <a:r>
              <a:rPr lang="en-US" sz="3200" b="1" dirty="0" smtClean="0">
                <a:cs typeface="B Nazanin" panose="00000400000000000000" pitchFamily="2" charset="-78"/>
              </a:rPr>
              <a:t>IHR</a:t>
            </a:r>
            <a:r>
              <a:rPr lang="fa-IR" sz="3200" b="1" dirty="0" smtClean="0">
                <a:cs typeface="B Nazanin" panose="00000400000000000000" pitchFamily="2" charset="-78"/>
              </a:rPr>
              <a:t>آشنا شوند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در تمرین </a:t>
            </a:r>
            <a:r>
              <a:rPr lang="fa-IR" sz="3200" b="1" dirty="0" err="1" smtClean="0">
                <a:cs typeface="B Nazanin" panose="00000400000000000000" pitchFamily="2" charset="-78"/>
              </a:rPr>
              <a:t>دورمیزی</a:t>
            </a:r>
            <a:r>
              <a:rPr lang="fa-IR" sz="3200" b="1" dirty="0" smtClean="0">
                <a:cs typeface="B Nazanin" panose="00000400000000000000" pitchFamily="2" charset="-78"/>
              </a:rPr>
              <a:t> قادر به استفاده از ماده 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قانون عمومی باشند.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با 13  ماده از قوانین نهایی</a:t>
            </a:r>
            <a:r>
              <a:rPr lang="en-US" sz="3200" b="1" dirty="0" smtClean="0">
                <a:cs typeface="B Nazanin" panose="00000400000000000000" pitchFamily="2" charset="-78"/>
              </a:rPr>
              <a:t>IHR</a:t>
            </a:r>
            <a:r>
              <a:rPr lang="fa-IR" sz="3200" b="1" dirty="0" smtClean="0">
                <a:cs typeface="B Nazanin" panose="00000400000000000000" pitchFamily="2" charset="-78"/>
              </a:rPr>
              <a:t>آشنا شوند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در تمرین </a:t>
            </a:r>
            <a:r>
              <a:rPr lang="fa-IR" sz="3200" b="1" dirty="0" err="1" smtClean="0">
                <a:cs typeface="B Nazanin" panose="00000400000000000000" pitchFamily="2" charset="-78"/>
              </a:rPr>
              <a:t>دورمیزی</a:t>
            </a:r>
            <a:r>
              <a:rPr lang="fa-IR" sz="3200" b="1" dirty="0" smtClean="0">
                <a:cs typeface="B Nazanin" panose="00000400000000000000" pitchFamily="2" charset="-78"/>
              </a:rPr>
              <a:t> قادر به استفاده از ماده 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قانون نهایی باشند.</a:t>
            </a: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649186"/>
            <a:ext cx="6008914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1016596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مقررات نهایی</a:t>
            </a: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19286"/>
              </p:ext>
            </p:extLst>
          </p:nvPr>
        </p:nvGraphicFramePr>
        <p:xfrm>
          <a:off x="217283" y="1216144"/>
          <a:ext cx="11437182" cy="54702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4392">
                  <a:extLst>
                    <a:ext uri="{9D8B030D-6E8A-4147-A177-3AD203B41FA5}">
                      <a16:colId xmlns:a16="http://schemas.microsoft.com/office/drawing/2014/main" val="483479131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val="1184079071"/>
                    </a:ext>
                  </a:extLst>
                </a:gridCol>
                <a:gridCol w="4229352">
                  <a:extLst>
                    <a:ext uri="{9D8B030D-6E8A-4147-A177-3AD203B41FA5}">
                      <a16:colId xmlns:a16="http://schemas.microsoft.com/office/drawing/2014/main" val="2411570853"/>
                    </a:ext>
                  </a:extLst>
                </a:gridCol>
                <a:gridCol w="720762">
                  <a:extLst>
                    <a:ext uri="{9D8B030D-6E8A-4147-A177-3AD203B41FA5}">
                      <a16:colId xmlns:a16="http://schemas.microsoft.com/office/drawing/2014/main" val="2982597099"/>
                    </a:ext>
                  </a:extLst>
                </a:gridCol>
                <a:gridCol w="1414631">
                  <a:extLst>
                    <a:ext uri="{9D8B030D-6E8A-4147-A177-3AD203B41FA5}">
                      <a16:colId xmlns:a16="http://schemas.microsoft.com/office/drawing/2014/main" val="4201907399"/>
                    </a:ext>
                  </a:extLst>
                </a:gridCol>
                <a:gridCol w="3411978">
                  <a:extLst>
                    <a:ext uri="{9D8B030D-6E8A-4147-A177-3AD203B41FA5}">
                      <a16:colId xmlns:a16="http://schemas.microsoft.com/office/drawing/2014/main" val="2885847421"/>
                    </a:ext>
                  </a:extLst>
                </a:gridCol>
              </a:tblGrid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ماده54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گزارش و بازبینی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ماده61</a:t>
                      </a: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مخالفت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27768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ماده55</a:t>
                      </a:r>
                    </a:p>
                    <a:p>
                      <a:pPr algn="ctr" rtl="1"/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err="1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اصلاحیه</a:t>
                      </a: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ها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ماده62</a:t>
                      </a: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قید تحدید تعهد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36519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ماده56</a:t>
                      </a:r>
                    </a:p>
                    <a:p>
                      <a:pPr algn="ctr" rtl="1"/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داوری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ماده63</a:t>
                      </a: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انصراف</a:t>
                      </a:r>
                      <a:r>
                        <a:rPr lang="fa-IR" sz="2000" b="1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از قید تحدید تعهد و مخالفت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41103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ماده57</a:t>
                      </a: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ارتباط با سایر توافقنامه</a:t>
                      </a:r>
                      <a:r>
                        <a:rPr lang="fa-IR" sz="2000" b="1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های بین المللی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11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ماده64</a:t>
                      </a: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کشورهای غیر عضو سازمان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BB1F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1659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ماده58</a:t>
                      </a: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مقررات و توافقنامه های بهداشتی بین المللی</a:t>
                      </a: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12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ماده65</a:t>
                      </a: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اطلاعیه توسط مدیرکل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42823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ماده59</a:t>
                      </a: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لازم </a:t>
                      </a:r>
                      <a:r>
                        <a:rPr lang="fa-IR" sz="2000" b="1" dirty="0" err="1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الاجرا</a:t>
                      </a: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شدن :دوره زمانی</a:t>
                      </a:r>
                      <a:r>
                        <a:rPr lang="fa-IR" sz="2000" b="1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مخالفت یا تحدید</a:t>
                      </a:r>
                      <a:endParaRPr lang="fa-IR" sz="2000" b="1" dirty="0" smtClean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13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ماده66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متون معتبر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FCB2E9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67746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ماده60</a:t>
                      </a: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اعضای جدید سازمان جهانی بهداشت</a:t>
                      </a:r>
                      <a:endParaRPr lang="fa-IR" sz="20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7030A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21371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07141" y="6033621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6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736898"/>
          </a:xfrm>
        </p:spPr>
        <p:txBody>
          <a:bodyPr>
            <a:noAutofit/>
          </a:bodyPr>
          <a:lstStyle/>
          <a:p>
            <a:r>
              <a:rPr lang="fa-IR" sz="4800" dirty="0" smtClean="0">
                <a:cs typeface="B Titr" panose="00000700000000000000" pitchFamily="2" charset="-78"/>
              </a:rPr>
              <a:t>آشنایی با مهم و کاربردی ترین موارد " </a:t>
            </a: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قوانین نهایی</a:t>
            </a:r>
            <a:r>
              <a:rPr lang="fa-IR" sz="4800" dirty="0" smtClean="0">
                <a:cs typeface="B Titr" panose="00000700000000000000" pitchFamily="2" charset="-78"/>
              </a:rPr>
              <a:t>"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3718"/>
            <a:ext cx="12192000" cy="6029661"/>
          </a:xfrm>
        </p:spPr>
        <p:txBody>
          <a:bodyPr>
            <a:normAutofit/>
          </a:bodyPr>
          <a:lstStyle/>
          <a:p>
            <a:pPr algn="justLow" rtl="1"/>
            <a:r>
              <a:rPr lang="fa-IR" sz="3200" b="1" u="sng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ماده54 : </a:t>
            </a:r>
            <a:r>
              <a:rPr lang="fa-IR" sz="3200" b="1" dirty="0" smtClean="0">
                <a:cs typeface="B Nazanin" panose="00000400000000000000" pitchFamily="2" charset="-78"/>
              </a:rPr>
              <a:t>می توان با توجه به گزارشات محیطی و بررسی های علمی پیشنهاداتی در مورد کار کردهای این مقررات به مجمع عمومی ارائه کرد.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همگی باید به طور دوره ای مطالعاتی برای مرور و ارزشیابی کارکرد پیوست 2 انجام دهیم </a:t>
            </a: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r>
              <a:rPr lang="fa-IR" sz="3200" b="1" u="sng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ماده 57 : </a:t>
            </a:r>
            <a:r>
              <a:rPr lang="fa-IR" sz="3200" b="1" dirty="0" smtClean="0">
                <a:cs typeface="B Nazanin" panose="00000400000000000000" pitchFamily="2" charset="-78"/>
              </a:rPr>
              <a:t>ارتباط با سایر توافق نامه های بین المللی </a:t>
            </a:r>
          </a:p>
          <a:p>
            <a:pPr algn="justLow" rtl="1"/>
            <a:r>
              <a:rPr lang="fa-IR" sz="3200" b="1" i="1" dirty="0" smtClean="0">
                <a:cs typeface="B Nazanin" panose="00000400000000000000" pitchFamily="2" charset="-78"/>
              </a:rPr>
              <a:t>مفاد مقررات نباید حقوق و تعهدات هیچ کشور عضو را که مشتق از سایر توافقنامه های بین المللی است تحت تاثیر قراردهد.</a:t>
            </a:r>
          </a:p>
          <a:p>
            <a:pPr algn="justLow" rtl="1"/>
            <a:r>
              <a:rPr lang="fa-IR" sz="3200" b="1" u="sng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3200" b="1" u="sng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ماده 59 : </a:t>
            </a:r>
            <a:r>
              <a:rPr lang="fa-IR" sz="3200" b="1" dirty="0" smtClean="0">
                <a:cs typeface="B Nazanin" panose="00000400000000000000" pitchFamily="2" charset="-78"/>
              </a:rPr>
              <a:t>لازم </a:t>
            </a:r>
            <a:r>
              <a:rPr lang="fa-IR" sz="3200" b="1" dirty="0" err="1" smtClean="0">
                <a:cs typeface="B Nazanin" panose="00000400000000000000" pitchFamily="2" charset="-78"/>
              </a:rPr>
              <a:t>الاجرا</a:t>
            </a:r>
            <a:r>
              <a:rPr lang="fa-IR" sz="3200" b="1" dirty="0" smtClean="0">
                <a:cs typeface="B Nazanin" panose="00000400000000000000" pitchFamily="2" charset="-78"/>
              </a:rPr>
              <a:t> شدن : دوره زمانی برای اعلام مخالفت یا قید تحدید تعهد</a:t>
            </a:r>
          </a:p>
          <a:p>
            <a:pPr algn="justLow" rtl="1"/>
            <a:r>
              <a:rPr lang="fa-IR" sz="3200" b="1" i="1" dirty="0" smtClean="0">
                <a:cs typeface="B Nazanin" panose="00000400000000000000" pitchFamily="2" charset="-78"/>
              </a:rPr>
              <a:t>طبق ماده 23 اساسنامه سازمان ،دوره زمانی جهت اطلاعیه مخالفت یا قید تحدید تعهد یا ارائه یک </a:t>
            </a:r>
            <a:r>
              <a:rPr lang="fa-IR" sz="3200" b="1" i="1" dirty="0" err="1" smtClean="0">
                <a:cs typeface="B Nazanin" panose="00000400000000000000" pitchFamily="2" charset="-78"/>
              </a:rPr>
              <a:t>اصلاحیه</a:t>
            </a:r>
            <a:r>
              <a:rPr lang="fa-IR" sz="3200" b="1" i="1" dirty="0" smtClean="0">
                <a:cs typeface="B Nazanin" panose="00000400000000000000" pitchFamily="2" charset="-78"/>
              </a:rPr>
              <a:t> برای این مقررات حداکثر18ماه پس از اعلام پذیرش است.</a:t>
            </a:r>
            <a:endParaRPr lang="fa-IR" sz="3200" b="1" i="1" dirty="0">
              <a:cs typeface="B Nazanin" panose="00000400000000000000" pitchFamily="2" charset="-78"/>
            </a:endParaRPr>
          </a:p>
          <a:p>
            <a:pPr algn="justLow" rtl="1"/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7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12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11"/>
            <a:ext cx="7997638" cy="681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8436" y="2191021"/>
            <a:ext cx="3518647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b="1" dirty="0" smtClean="0">
                <a:cs typeface="B Titr" panose="00000700000000000000" pitchFamily="2" charset="-78"/>
              </a:rPr>
              <a:t>یک  سوال : </a:t>
            </a:r>
          </a:p>
          <a:p>
            <a:r>
              <a:rPr lang="fa-IR" sz="3200" b="1" dirty="0" smtClean="0">
                <a:cs typeface="B Titr" panose="00000700000000000000" pitchFamily="2" charset="-78"/>
              </a:rPr>
              <a:t>پیوست شماره 2؟</a:t>
            </a:r>
            <a:endParaRPr lang="fa-IR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7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1"/>
            <a:ext cx="12118489" cy="831228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تمرین </a:t>
            </a:r>
            <a:r>
              <a:rPr lang="fa-IR" dirty="0" err="1" smtClean="0">
                <a:cs typeface="B Titr" panose="00000700000000000000" pitchFamily="2" charset="-78"/>
              </a:rPr>
              <a:t>دورمیزی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064525"/>
            <a:ext cx="12192000" cy="5916305"/>
          </a:xfrm>
        </p:spPr>
        <p:txBody>
          <a:bodyPr>
            <a:normAutofit/>
          </a:bodyPr>
          <a:lstStyle/>
          <a:p>
            <a:pPr algn="justLow" rtl="1"/>
            <a:r>
              <a:rPr lang="fa-IR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قرار هست بین کشورمان با یکی از کشورهای شمالی </a:t>
            </a:r>
            <a:r>
              <a:rPr lang="fa-IR" sz="3200" b="1" dirty="0" err="1" smtClean="0">
                <a:solidFill>
                  <a:srgbClr val="002060"/>
                </a:solidFill>
                <a:cs typeface="B Nazanin" panose="00000400000000000000" pitchFamily="2" charset="-78"/>
              </a:rPr>
              <a:t>معاهده</a:t>
            </a:r>
            <a:r>
              <a:rPr lang="fa-IR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تبادل زندانی انجام شود به نظر شما از کدام یک از ماده های قوانین نهایی برای عملیاتی کردن اهداف مقررات بهداشتی بین المللی </a:t>
            </a:r>
            <a:r>
              <a:rPr lang="en-US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IHR</a:t>
            </a:r>
            <a:r>
              <a:rPr lang="fa-IR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کمک گرفت . </a:t>
            </a:r>
            <a:endParaRPr lang="fa-IR" sz="32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766353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انتظار می رود؟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99802" y="4781862"/>
            <a:ext cx="2488366" cy="1939613"/>
          </a:xfrm>
        </p:spPr>
        <p:txBody>
          <a:bodyPr/>
          <a:lstStyle/>
          <a:p>
            <a:r>
              <a:rPr lang="fa-IR" sz="1400" b="1" dirty="0" smtClean="0">
                <a:cs typeface="2  Nazanin" panose="00000400000000000000" pitchFamily="2" charset="-78"/>
              </a:rPr>
              <a:t>همایش کشوری </a:t>
            </a:r>
          </a:p>
          <a:p>
            <a:r>
              <a:rPr lang="fa-IR" sz="1400" b="1" dirty="0" smtClean="0">
                <a:cs typeface="2  Nazanin" panose="00000400000000000000" pitchFamily="2" charset="-78"/>
              </a:rPr>
              <a:t>مقررات بهداشتی بین المللی</a:t>
            </a:r>
            <a:endParaRPr lang="fa-IR" sz="1400" b="1" dirty="0">
              <a:cs typeface="2 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14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50" y="863172"/>
            <a:ext cx="8859187" cy="59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106324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انتظار می رود؟!!!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bg1">
                    <a:lumMod val="95000"/>
                  </a:schemeClr>
                </a:solidFill>
                <a:cs typeface="2 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solidFill>
                <a:schemeClr val="bg1">
                  <a:lumMod val="95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15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3" y="1158686"/>
            <a:ext cx="11377534" cy="51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877541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انتظار می رود؟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512" y="974361"/>
            <a:ext cx="12192000" cy="4969239"/>
          </a:xfrm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تیم مطالعاتی </a:t>
            </a:r>
            <a:r>
              <a:rPr lang="en-US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IHR</a:t>
            </a:r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 تشکیل شود.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مطالعات و بحث های مطرح شده به هر 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شکل در سطح دانشگاه ها با تعامل با مرکز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مدیریت بیماری های واگیر ادامه یابد.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زمینه های اجرا ی </a:t>
            </a:r>
            <a:r>
              <a:rPr lang="en-US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IHR </a:t>
            </a:r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 ونیز ظرفیت های</a:t>
            </a:r>
          </a:p>
          <a:p>
            <a:pPr algn="justLow" rtl="1"/>
            <a:r>
              <a:rPr lang="en-US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IHR </a:t>
            </a:r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 بررسی و مطالعه دقیق شود.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پرسش های کلیدی مطرح شوند.</a:t>
            </a: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و...</a:t>
            </a:r>
          </a:p>
          <a:p>
            <a:pPr algn="justLow" rtl="1"/>
            <a:endParaRPr lang="fa-IR" sz="3200" b="1" dirty="0">
              <a:solidFill>
                <a:srgbClr val="FFC000"/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sz="3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تا بعد </a:t>
            </a:r>
            <a:endParaRPr lang="fa-IR" sz="32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16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61"/>
            <a:ext cx="6340840" cy="53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9925"/>
            <a:ext cx="12487659" cy="1118795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مقررات عمومی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Bevel 3"/>
          <p:cNvSpPr/>
          <p:nvPr/>
        </p:nvSpPr>
        <p:spPr>
          <a:xfrm>
            <a:off x="7810052" y="1360843"/>
            <a:ext cx="3918675" cy="165129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ماده 42 :  اجرای</a:t>
            </a:r>
          </a:p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 اقدامات بهداشتی</a:t>
            </a:r>
          </a:p>
        </p:txBody>
      </p:sp>
      <p:sp>
        <p:nvSpPr>
          <p:cNvPr id="6" name="Bevel 5"/>
          <p:cNvSpPr/>
          <p:nvPr/>
        </p:nvSpPr>
        <p:spPr>
          <a:xfrm>
            <a:off x="467958" y="1360843"/>
            <a:ext cx="4351468" cy="165129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ماده 43 : اقدامات</a:t>
            </a: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 بهداشتی اضافی ( تکمیلی )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550230" y="3075214"/>
            <a:ext cx="3259822" cy="17408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ماده 44: همکاری</a:t>
            </a: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 و مساعدت 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7309820" y="4879174"/>
            <a:ext cx="4522827" cy="16668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ماده 45 : نحوه برخورد</a:t>
            </a: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 با  اطلاعات  شخصی 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271311" y="4879173"/>
            <a:ext cx="4947766" cy="17439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cs typeface="B Nazanin" panose="00000400000000000000" pitchFamily="2" charset="-78"/>
              </a:rPr>
              <a:t>ماده 46  :  حمل و نقل و کارکردن با مواد بیولوژیک معرف ها و مواد با اهداف تشخیصی </a:t>
            </a:r>
            <a:endParaRPr lang="fa-IR" sz="3000" b="1" dirty="0">
              <a:cs typeface="B Nazanin" panose="00000400000000000000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40151" cy="602055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26767" cy="365125"/>
          </a:xfrm>
        </p:spPr>
        <p:txBody>
          <a:bodyPr/>
          <a:lstStyle/>
          <a:p>
            <a:fld id="{D4982D07-23A4-4A0A-A51A-71DA80CB5235}" type="slidenum">
              <a:rPr lang="fa-IR" b="1" smtClean="0">
                <a:cs typeface="B Nazanin" panose="00000400000000000000" pitchFamily="2" charset="-78"/>
              </a:rPr>
              <a:t>2</a:t>
            </a:fld>
            <a:endParaRPr lang="fa-IR" b="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5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47427"/>
            <a:ext cx="12118489" cy="941294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ماده 42  اجرای اقدامات بهداشتی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6372"/>
            <a:ext cx="12192000" cy="5631628"/>
          </a:xfrm>
        </p:spPr>
        <p:txBody>
          <a:bodyPr>
            <a:normAutofit/>
          </a:bodyPr>
          <a:lstStyle/>
          <a:p>
            <a:pPr algn="justLow" rtl="1"/>
            <a:r>
              <a:rPr lang="fa-IR" sz="4000" b="1" dirty="0" smtClean="0">
                <a:cs typeface="B Nazanin" panose="00000400000000000000" pitchFamily="2" charset="-78"/>
              </a:rPr>
              <a:t>اقدامات بهداشتی که طبق این مقررات به کار گرفته می شوند </a:t>
            </a:r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باید</a:t>
            </a: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بدون تاخیر </a:t>
            </a:r>
            <a:r>
              <a:rPr lang="fa-IR" sz="4000" b="1" dirty="0" smtClean="0">
                <a:cs typeface="B Nazanin" panose="00000400000000000000" pitchFamily="2" charset="-78"/>
              </a:rPr>
              <a:t>شروع و تکمیل شده و به شیوه ای شفاف  و </a:t>
            </a:r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بدون هرگونه تبعیض</a:t>
            </a:r>
            <a:r>
              <a:rPr lang="fa-IR" sz="4000" b="1" dirty="0" smtClean="0">
                <a:cs typeface="B Nazanin" panose="00000400000000000000" pitchFamily="2" charset="-78"/>
              </a:rPr>
              <a:t> به اجرا گذاشته شوند.</a:t>
            </a:r>
            <a:endParaRPr lang="fa-IR" sz="4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7" y="3485478"/>
            <a:ext cx="4883972" cy="337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3485478"/>
            <a:ext cx="4512889" cy="332411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همایش کشوری 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مقررات بهداشتی بین المللی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61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22729"/>
            <a:ext cx="12118489" cy="865991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ماده 43 : اقدامات بهداشتی اضافی ( تکمیلی 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9478"/>
            <a:ext cx="12192000" cy="5658522"/>
          </a:xfrm>
        </p:spPr>
        <p:txBody>
          <a:bodyPr>
            <a:normAutofit/>
          </a:bodyPr>
          <a:lstStyle/>
          <a:p>
            <a:pPr algn="justLow" rtl="1"/>
            <a:r>
              <a:rPr lang="fa-IR" sz="4400" b="1" dirty="0" smtClean="0">
                <a:cs typeface="B Nazanin" panose="00000400000000000000" pitchFamily="2" charset="-78"/>
              </a:rPr>
              <a:t>مقررات    </a:t>
            </a:r>
            <a:r>
              <a:rPr lang="fa-IR" sz="4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نمی</a:t>
            </a:r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تواند  </a:t>
            </a:r>
            <a:r>
              <a:rPr lang="fa-IR" sz="4400" b="1" dirty="0" smtClean="0">
                <a:cs typeface="B Nazanin" panose="00000400000000000000" pitchFamily="2" charset="-78"/>
              </a:rPr>
              <a:t>کشورهای  عضو   را  از اقدامات  بهداشتی  ( منطبق با قوانین ملی و تعهدات بین المللی آن ها )در پاسخ به خطرات بهداشتی خاص یا فوریت های بهداشتی بین المللی منع نماید، به شرط در نظر گرفتن</a:t>
            </a:r>
          </a:p>
          <a:p>
            <a:pPr algn="justLow" rtl="1"/>
            <a:r>
              <a:rPr lang="fa-IR" sz="4400" b="1" dirty="0" smtClean="0">
                <a:cs typeface="B Nazanin" panose="00000400000000000000" pitchFamily="2" charset="-78"/>
              </a:rPr>
              <a:t> موارد خاص</a:t>
            </a: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مثال عملی  در صفحه 59 و 60 کتاب ...</a:t>
            </a:r>
            <a:r>
              <a:rPr lang="fa-IR" sz="4400" b="1" dirty="0" smtClean="0"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2748"/>
            <a:ext cx="6185648" cy="36952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724" y="5992010"/>
            <a:ext cx="1984064" cy="729466"/>
          </a:xfrm>
        </p:spPr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</a:t>
            </a:r>
          </a:p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94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74320"/>
            <a:ext cx="12118489" cy="914400"/>
          </a:xfrm>
        </p:spPr>
        <p:txBody>
          <a:bodyPr>
            <a:no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ماده 44: همکاری و مساعدت </a:t>
            </a:r>
            <a:br>
              <a:rPr lang="fa-IR" sz="3600" dirty="0" smtClean="0">
                <a:cs typeface="B Titr" panose="00000700000000000000" pitchFamily="2" charset="-78"/>
              </a:rPr>
            </a:b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4325"/>
            <a:ext cx="12192000" cy="5873675"/>
          </a:xfrm>
        </p:spPr>
        <p:txBody>
          <a:bodyPr>
            <a:normAutofit/>
          </a:bodyPr>
          <a:lstStyle/>
          <a:p>
            <a:pPr algn="justLow" rtl="1"/>
            <a:r>
              <a:rPr lang="fa-IR" sz="3600" b="1" dirty="0" smtClean="0">
                <a:cs typeface="B Nazanin" panose="00000400000000000000" pitchFamily="2" charset="-78"/>
              </a:rPr>
              <a:t>کشورهای عضو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باید</a:t>
            </a:r>
            <a:r>
              <a:rPr lang="fa-IR" sz="3600" b="1" dirty="0" smtClean="0">
                <a:cs typeface="B Nazanin" panose="00000400000000000000" pitchFamily="2" charset="-78"/>
              </a:rPr>
              <a:t> متعهد شوند در موارد ی در حد امکان با یکدیگر همکاری نمایند :</a:t>
            </a:r>
          </a:p>
          <a:p>
            <a:pPr algn="justLow" rtl="1"/>
            <a:r>
              <a:rPr lang="fa-IR" sz="3600" b="1" dirty="0" smtClean="0">
                <a:cs typeface="B Nazanin" panose="00000400000000000000" pitchFamily="2" charset="-78"/>
              </a:rPr>
              <a:t>شناسایی و ارزیابی رویدادها و پاسخ به آن ها ، تدارک یا تسهیل همکاری های فنی و پشتیبانی و به ویژه در زمینه ایجاد تقویت و حفظ ظرفیت های بهداشتی تصریح شده د ر این مقررات و همکاری در صورت درخواست های رسمی </a:t>
            </a:r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282"/>
            <a:ext cx="4964654" cy="3119718"/>
          </a:xfrm>
          <a:prstGeom prst="rect">
            <a:avLst/>
          </a:prstGeom>
        </p:spPr>
      </p:pic>
      <p:pic>
        <p:nvPicPr>
          <p:cNvPr id="1026" name="Picture 2" descr="ÙØªÛØ¬Ù ØªØµÙÛØ±Û Ø¨Ø±Ø§Û âªcooperation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45" y="3738282"/>
            <a:ext cx="5446955" cy="30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50341" y="6191026"/>
            <a:ext cx="4114800" cy="530449"/>
          </a:xfrm>
        </p:spPr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همایش کشوری</a:t>
            </a:r>
          </a:p>
          <a:p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مقررات بهداشتی بین المللی</a:t>
            </a:r>
            <a:endParaRPr lang="fa-IR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>
                <a:cs typeface="B Nazanin" panose="00000400000000000000" pitchFamily="2" charset="-78"/>
              </a:rPr>
              <a:t>5</a:t>
            </a:fld>
            <a:endParaRPr lang="fa-IR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6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9925"/>
            <a:ext cx="12118489" cy="111879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ماده 45  : چگونگی برخورد با اطلاعات شخصی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6372"/>
            <a:ext cx="12192000" cy="5631628"/>
          </a:xfrm>
        </p:spPr>
        <p:txBody>
          <a:bodyPr/>
          <a:lstStyle/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اطلاعات  بهداشتی که  طبق این مقررات ، توسط  یک  کشور عضو از سایر کشورها یا سازمان  گر داوری  یا  دریافت می شود و در ارتباط با یک شخص شناخته شده و یا قابل شناسایی می باشد،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باید</a:t>
            </a:r>
            <a:r>
              <a:rPr lang="fa-IR" sz="3200" b="1" dirty="0" smtClean="0">
                <a:cs typeface="B Nazanin" panose="00000400000000000000" pitchFamily="2" charset="-78"/>
              </a:rPr>
              <a:t> به صورت محرمانه نگهداری شده و در صورت تصریح قوانین ملی به صورت ناشناس مورد بهره برداری قرارگیرد.</a:t>
            </a: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" y="3420933"/>
            <a:ext cx="5540189" cy="33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46" y="3420933"/>
            <a:ext cx="4943139" cy="3281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15722"/>
            <a:ext cx="4114800" cy="605753"/>
          </a:xfrm>
        </p:spPr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</a:t>
            </a:r>
          </a:p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86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1511448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ماده 46: حمل و نقل و کار کردن با مواد        بیولوژیک ،معرف ها و مواد با اهداف تشخیصی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8267"/>
            <a:ext cx="12192000" cy="5249733"/>
          </a:xfrm>
        </p:spPr>
        <p:txBody>
          <a:bodyPr>
            <a:normAutofit/>
          </a:bodyPr>
          <a:lstStyle/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طبق این مقررات کشورهای عضو بر اساس قوانین ملی خود و طبق دستورالعمل های بین المللی مرتبط 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باید</a:t>
            </a:r>
            <a:r>
              <a:rPr lang="fa-IR" sz="3200" b="1" dirty="0" smtClean="0">
                <a:cs typeface="B Nazanin" panose="00000400000000000000" pitchFamily="2" charset="-78"/>
              </a:rPr>
              <a:t> حمل و نقل ، ورود ، خروج ، پردازش ، دفع و امحاء مواد بیولوژیک و نمونه های تشخیصی ، معرف ها و دیگر مواد تشخیصی و پاسخ بهداشتی تسهیل نمایند.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ÙØªÛØ¬Ù ØªØµÙÛØ±Û Ø¨Ø±Ø§Û âªearth pollution to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8202"/>
            <a:ext cx="5593977" cy="37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66" y="3098203"/>
            <a:ext cx="6189233" cy="375979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559008"/>
            <a:ext cx="4114800" cy="365125"/>
          </a:xfrm>
        </p:spPr>
        <p:txBody>
          <a:bodyPr/>
          <a:lstStyle/>
          <a:p>
            <a:r>
              <a:rPr lang="fa-IR" dirty="0" smtClean="0"/>
              <a:t>همایش کشوری مقررات بهداشتی بین المللی</a:t>
            </a:r>
            <a:endParaRPr lang="fa-I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7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820"/>
            <a:ext cx="12118489" cy="1328568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تمرین دور میزی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8267"/>
            <a:ext cx="12192000" cy="5249733"/>
          </a:xfrm>
        </p:spPr>
        <p:txBody>
          <a:bodyPr>
            <a:normAutofit/>
          </a:bodyPr>
          <a:lstStyle/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برای تسهیل بررسی ورود کارتریج دستگاه جین اکسپرت با تاریخ انقضای نزدیک از کدام ماده عمومی مقرارت بهداشتی بین المللی می توان کمک گرفت ؟</a:t>
            </a: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r>
              <a:rPr lang="fa-IR" sz="3200" b="1" dirty="0" smtClean="0">
                <a:cs typeface="B Nazanin" panose="00000400000000000000" pitchFamily="2" charset="-78"/>
              </a:rPr>
              <a:t>شنیده شده است در کشور همسایه بحران زده و در حال جنگ داخلی تعداد موارد ابتلا به لشمانیوزیس افزایش یافته است ...</a:t>
            </a:r>
          </a:p>
          <a:p>
            <a:pPr algn="justLow" rtl="1"/>
            <a:endParaRPr lang="fa-IR" sz="3200" b="1" dirty="0">
              <a:cs typeface="B Nazanin" panose="00000400000000000000" pitchFamily="2" charset="-78"/>
            </a:endParaRP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  <a:p>
            <a:pPr algn="justLow" rtl="1"/>
            <a:endParaRPr lang="fa-IR" sz="3200" b="1" dirty="0" smtClean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25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ÙØªÛØ¬Ù ØªØµÙÛØ±Û Ø¨Ø±Ø§Û Ø®Ø³ØªÙ ÙØ¨Ø§Ø´ÛØ¯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0" y="1608138"/>
            <a:ext cx="12192000" cy="52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" y="274320"/>
            <a:ext cx="11118028" cy="65836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cs typeface="B Nazanin" panose="00000400000000000000" pitchFamily="2" charset="-78"/>
              </a:rPr>
              <a:t>همایش کشوری مقررات بهداشتی بین المللی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D07-23A4-4A0A-A51A-71DA80CB5235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18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900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2  Nazanin</vt:lpstr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مقررات عمومی و نهایی </vt:lpstr>
      <vt:lpstr>مقررات عمومی </vt:lpstr>
      <vt:lpstr>ماده 42  اجرای اقدامات بهداشتی</vt:lpstr>
      <vt:lpstr>ماده 43 : اقدامات بهداشتی اضافی ( تکمیلی )</vt:lpstr>
      <vt:lpstr>ماده 44: همکاری و مساعدت  </vt:lpstr>
      <vt:lpstr>ماده 45  : چگونگی برخورد با اطلاعات شخصی</vt:lpstr>
      <vt:lpstr>ماده 46: حمل و نقل و کار کردن با مواد        بیولوژیک ،معرف ها و مواد با اهداف تشخیصی</vt:lpstr>
      <vt:lpstr>تمرین دور میزی </vt:lpstr>
      <vt:lpstr>PowerPoint Presentation</vt:lpstr>
      <vt:lpstr>مقررات نهایی</vt:lpstr>
      <vt:lpstr>آشنایی با مهم و کاربردی ترین موارد " قوانین نهایی"</vt:lpstr>
      <vt:lpstr>PowerPoint Presentation</vt:lpstr>
      <vt:lpstr>تمرین دورمیزی</vt:lpstr>
      <vt:lpstr>انتظار می رود؟</vt:lpstr>
      <vt:lpstr>انتظار می رود؟!!!</vt:lpstr>
      <vt:lpstr>انتظار می رود؟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مقررات عمومی</dc:title>
  <dc:creator>Dr parchami</dc:creator>
  <cp:lastModifiedBy>پرچمی پیمان</cp:lastModifiedBy>
  <cp:revision>78</cp:revision>
  <dcterms:created xsi:type="dcterms:W3CDTF">2018-07-28T02:50:29Z</dcterms:created>
  <dcterms:modified xsi:type="dcterms:W3CDTF">2018-07-28T13:50:48Z</dcterms:modified>
</cp:coreProperties>
</file>