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9"/>
  </p:notesMasterIdLst>
  <p:sldIdLst>
    <p:sldId id="256" r:id="rId2"/>
    <p:sldId id="258" r:id="rId3"/>
    <p:sldId id="283" r:id="rId4"/>
    <p:sldId id="343" r:id="rId5"/>
    <p:sldId id="314" r:id="rId6"/>
    <p:sldId id="351" r:id="rId7"/>
    <p:sldId id="259" r:id="rId8"/>
    <p:sldId id="362" r:id="rId9"/>
    <p:sldId id="261" r:id="rId10"/>
    <p:sldId id="287" r:id="rId11"/>
    <p:sldId id="385" r:id="rId12"/>
    <p:sldId id="386" r:id="rId13"/>
    <p:sldId id="387" r:id="rId14"/>
    <p:sldId id="358" r:id="rId15"/>
    <p:sldId id="379" r:id="rId16"/>
    <p:sldId id="380" r:id="rId17"/>
    <p:sldId id="383" r:id="rId18"/>
    <p:sldId id="381" r:id="rId19"/>
    <p:sldId id="382" r:id="rId20"/>
    <p:sldId id="388" r:id="rId21"/>
    <p:sldId id="359" r:id="rId22"/>
    <p:sldId id="360" r:id="rId23"/>
    <p:sldId id="361" r:id="rId24"/>
    <p:sldId id="363" r:id="rId25"/>
    <p:sldId id="364" r:id="rId26"/>
    <p:sldId id="365" r:id="rId27"/>
    <p:sldId id="366" r:id="rId28"/>
    <p:sldId id="369" r:id="rId29"/>
    <p:sldId id="367" r:id="rId30"/>
    <p:sldId id="370" r:id="rId31"/>
    <p:sldId id="371" r:id="rId32"/>
    <p:sldId id="378" r:id="rId33"/>
    <p:sldId id="368" r:id="rId34"/>
    <p:sldId id="372" r:id="rId35"/>
    <p:sldId id="373" r:id="rId36"/>
    <p:sldId id="377" r:id="rId37"/>
    <p:sldId id="374" r:id="rId38"/>
    <p:sldId id="375" r:id="rId39"/>
    <p:sldId id="376" r:id="rId40"/>
    <p:sldId id="354" r:id="rId41"/>
    <p:sldId id="355" r:id="rId42"/>
    <p:sldId id="353" r:id="rId43"/>
    <p:sldId id="356" r:id="rId44"/>
    <p:sldId id="357" r:id="rId45"/>
    <p:sldId id="384" r:id="rId46"/>
    <p:sldId id="352" r:id="rId47"/>
    <p:sldId id="389" r:id="rId4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5000" autoAdjust="0"/>
    <p:restoredTop sz="94434" autoAdjust="0"/>
  </p:normalViewPr>
  <p:slideViewPr>
    <p:cSldViewPr snapToGrid="0">
      <p:cViewPr varScale="1">
        <p:scale>
          <a:sx n="40" d="100"/>
          <a:sy n="40" d="100"/>
        </p:scale>
        <p:origin x="-120" y="-6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1BF1663-F838-428D-9A1E-2D3718B58397}" type="datetimeFigureOut">
              <a:rPr lang="fa-IR" smtClean="0"/>
              <a:pPr/>
              <a:t>10/06/1444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F7F088B-3D94-4B5F-88D8-018E46602485}" type="slidenum">
              <a:rPr lang="fa-IR" smtClean="0"/>
              <a:pPr/>
              <a:t>‹#›</a:t>
            </a:fld>
            <a:endParaRPr lang="fa-IR"/>
          </a:p>
        </p:txBody>
      </p:sp>
    </p:spTree>
    <p:extLst>
      <p:ext uri="{BB962C8B-B14F-4D97-AF65-F5344CB8AC3E}">
        <p14:creationId xmlns:p14="http://schemas.microsoft.com/office/powerpoint/2010/main" xmlns="" val="1192421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53975" y="738188"/>
            <a:ext cx="6554788" cy="3687762"/>
          </a:xfrm>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pt-BR" altLang="fa-IR" smtClean="0">
                <a:latin typeface="Arial" panose="020B0604020202020204" pitchFamily="34" charset="0"/>
                <a:ea typeface="ＭＳ Ｐゴシック" panose="020B0600070205080204" pitchFamily="34" charset="-128"/>
              </a:rPr>
              <a:t>In this week</a:t>
            </a:r>
            <a:r>
              <a:rPr lang="pt-BR" altLang="en-US" smtClean="0">
                <a:latin typeface="Arial" panose="020B0604020202020204" pitchFamily="34" charset="0"/>
                <a:ea typeface="ＭＳ Ｐゴシック" panose="020B0600070205080204" pitchFamily="34" charset="-128"/>
              </a:rPr>
              <a:t>’</a:t>
            </a:r>
            <a:r>
              <a:rPr lang="pt-BR" altLang="fa-IR" smtClean="0">
                <a:latin typeface="Arial" panose="020B0604020202020204" pitchFamily="34" charset="0"/>
                <a:ea typeface="ＭＳ Ｐゴシック" panose="020B0600070205080204" pitchFamily="34" charset="-128"/>
              </a:rPr>
              <a:t>s session, we will be focusing on event management of Ebola Virus Disease</a:t>
            </a:r>
          </a:p>
        </p:txBody>
      </p:sp>
    </p:spTree>
    <p:extLst>
      <p:ext uri="{BB962C8B-B14F-4D97-AF65-F5344CB8AC3E}">
        <p14:creationId xmlns:p14="http://schemas.microsoft.com/office/powerpoint/2010/main" xmlns="" val="408197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76260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146988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85113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cs typeface="B Titr" panose="00000700000000000000" pitchFamily="2" charset="-78"/>
              </a:defRPr>
            </a:lvl1pPr>
          </a:lstStyle>
          <a:p>
            <a:r>
              <a:rPr lang="en-US" dirty="0" smtClean="0"/>
              <a:t>Click to edit Master title style</a:t>
            </a:r>
            <a:endParaRPr lang="fa-IR" dirty="0"/>
          </a:p>
        </p:txBody>
      </p:sp>
      <p:sp>
        <p:nvSpPr>
          <p:cNvPr id="3" name="Content Placeholder 2"/>
          <p:cNvSpPr>
            <a:spLocks noGrp="1"/>
          </p:cNvSpPr>
          <p:nvPr>
            <p:ph idx="1"/>
          </p:nvPr>
        </p:nvSpPr>
        <p:spPr/>
        <p:txBody>
          <a:bodyPr/>
          <a:lstStyle>
            <a:lvl1pPr>
              <a:defRPr>
                <a:cs typeface="B Mitra" panose="00000400000000000000" pitchFamily="2" charset="-78"/>
              </a:defRPr>
            </a:lvl1pPr>
            <a:lvl2pPr>
              <a:defRPr>
                <a:cs typeface="B Mitra" panose="00000400000000000000" pitchFamily="2" charset="-78"/>
              </a:defRPr>
            </a:lvl2pPr>
            <a:lvl3pPr>
              <a:defRPr>
                <a:cs typeface="B Mitra" panose="00000400000000000000" pitchFamily="2" charset="-78"/>
              </a:defRPr>
            </a:lvl3pPr>
            <a:lvl4pPr>
              <a:defRPr>
                <a:cs typeface="B Mitra" panose="00000400000000000000" pitchFamily="2" charset="-78"/>
              </a:defRPr>
            </a:lvl4pPr>
            <a:lvl5pPr>
              <a:defRPr>
                <a:cs typeface="B Mitra"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2044611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51669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33228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55039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365937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270502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91043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9F4A0-DEA9-44A5-B74C-B6167BD706EF}" type="datetimeFigureOut">
              <a:rPr lang="fa-IR" smtClean="0"/>
              <a:pPr/>
              <a:t>10/06/1444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64913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79F4A0-DEA9-44A5-B74C-B6167BD706EF}" type="datetimeFigureOut">
              <a:rPr lang="fa-IR" smtClean="0"/>
              <a:pPr/>
              <a:t>10/06/1444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F90BAE-5608-42DF-9032-2A6F5032EA63}" type="slidenum">
              <a:rPr lang="fa-IR" smtClean="0"/>
              <a:pPr/>
              <a:t>‹#›</a:t>
            </a:fld>
            <a:endParaRPr lang="fa-IR"/>
          </a:p>
        </p:txBody>
      </p:sp>
    </p:spTree>
    <p:extLst>
      <p:ext uri="{BB962C8B-B14F-4D97-AF65-F5344CB8AC3E}">
        <p14:creationId xmlns:p14="http://schemas.microsoft.com/office/powerpoint/2010/main" xmlns="" val="60732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polio/" TargetMode="External"/><Relationship Id="rId2" Type="http://schemas.openxmlformats.org/officeDocument/2006/relationships/hyperlink" Target="http://www.cdc.gov/h1n1flu/qa.htm" TargetMode="External"/><Relationship Id="rId1" Type="http://schemas.openxmlformats.org/officeDocument/2006/relationships/slideLayout" Target="../slideLayouts/slideLayout2.xml"/><Relationship Id="rId4" Type="http://schemas.openxmlformats.org/officeDocument/2006/relationships/hyperlink" Target="http://www.cdc.gov/vhf/ebola/index.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jpe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hyperlink" Target="https://www.google.dk/url?sa=i&amp;source=imgres&amp;cd=&amp;cad=rja&amp;uact=8&amp;ved=0CAkQjRwwAGoVChMI6trFn6PxxwIVRZAsCh075gcL&amp;url=http://www.polyvore.com/departures_airport_sign_clip_art/thing?id=57757520&amp;psig=AFQjCNGikmKHPz7baPsjOVvLHjZQ-qAzUA&amp;ust=1442139721076061" TargetMode="External"/><Relationship Id="rId1" Type="http://schemas.openxmlformats.org/officeDocument/2006/relationships/slideLayout" Target="../slideLayouts/slideLayout2.xml"/><Relationship Id="rId6" Type="http://schemas.openxmlformats.org/officeDocument/2006/relationships/hyperlink" Target="https://www.google.dk/url?sa=i&amp;source=imgres&amp;cd=&amp;cad=rja&amp;uact=8&amp;ved=0CAkQjRwwAGoVChMIx6zL5aPxxwIVh4csCh1EUwEB&amp;url=http://etc.usf.edu/clipart/74500/74532/74532_163_i-7_s.htm&amp;psig=AFQjCNECPyZAfVkRCcgZ8tBBEmlxECZb8g&amp;ust=1442139867936403" TargetMode="External"/><Relationship Id="rId5" Type="http://schemas.openxmlformats.org/officeDocument/2006/relationships/image" Target="../media/image3.jpeg"/><Relationship Id="rId4" Type="http://schemas.openxmlformats.org/officeDocument/2006/relationships/hyperlink" Target="https://www.google.dk/url?sa=i&amp;source=imgres&amp;cd=&amp;cad=rja&amp;uact=8&amp;ved=0CAkQjRwwAGoVChMIxdjZwaPxxwIViOgsCh1oSAzt&amp;url=http://www.iconshut.com/-for-use-in-the-app-such-as-notification-and-location-icons/dT1hSFIwY0Rvdkx6UXVZbkF1WW14dlozTndiM1F1WTI5dEx5MVZXVjgxTFMxa2NHY3dWUzlWTlhSbllqTjBhWGhLU1M5QlFVRkJRVUZCUVVkVU5DOUxlbU0wUWt0S1luRlFRUzl6TVRZd01DOXNiMk5oZEdsdmJpMXBZMjl1TG5CdVp3fHVyPWh0dHA6Ly9ycGl3YWxrLmJsb2dzcG90LmNvbS8yMDE0LzA2L3RvLWJlLWNvbnRpbnVlZC5odG1sfHc9MTAyNHxoPTEwMjR8dD1wbmd8/&amp;psig=AFQjCNFmZUffUiPPKdbQ4nFeqz5MGNjfFA&amp;ust=144213979267995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9659"/>
            <a:ext cx="9144000" cy="2387600"/>
          </a:xfrm>
        </p:spPr>
        <p:txBody>
          <a:bodyPr>
            <a:normAutofit/>
          </a:bodyPr>
          <a:lstStyle/>
          <a:p>
            <a:r>
              <a:rPr lang="fa-IR" sz="4400" b="1" dirty="0" smtClean="0">
                <a:effectLst>
                  <a:outerShdw blurRad="38100" dist="38100" dir="2700000" algn="tl">
                    <a:srgbClr val="000000">
                      <a:alpha val="43137"/>
                    </a:srgbClr>
                  </a:outerShdw>
                </a:effectLst>
                <a:cs typeface="B Titr" panose="00000700000000000000" pitchFamily="2" charset="-78"/>
              </a:rPr>
              <a:t>مقررات بهداشتی بین المللی در مبادی مرزی</a:t>
            </a:r>
            <a:endParaRPr lang="fa-IR" sz="4400" b="1"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xmlns="" val="231790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4515131" y="1213799"/>
            <a:ext cx="3409477" cy="507589"/>
          </a:xfrm>
          <a:prstGeom prst="rect">
            <a:avLst/>
          </a:prstGeom>
          <a:gradFill rotWithShape="1">
            <a:gsLst>
              <a:gs pos="0">
                <a:srgbClr val="FFEB9B"/>
              </a:gs>
              <a:gs pos="100000">
                <a:srgbClr val="FFCC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21" tIns="41460" rIns="82921" bIns="41460" anchor="ctr"/>
          <a:lstStyle/>
          <a:p>
            <a:pPr algn="ctr">
              <a:defRPr/>
            </a:pPr>
            <a:r>
              <a:rPr lang="fa-IR" sz="2177" dirty="0" smtClean="0">
                <a:latin typeface="Arial" charset="0"/>
                <a:ea typeface="ＭＳ Ｐゴシック" charset="0"/>
                <a:cs typeface="B Titr" panose="00000700000000000000" pitchFamily="2" charset="-78"/>
              </a:rPr>
              <a:t>هشدار سریع</a:t>
            </a:r>
            <a:endParaRPr lang="en-US" sz="2177" dirty="0">
              <a:latin typeface="Arial" charset="0"/>
              <a:ea typeface="ＭＳ Ｐゴシック" charset="0"/>
              <a:cs typeface="B Titr" panose="00000700000000000000" pitchFamily="2" charset="-78"/>
            </a:endParaRPr>
          </a:p>
        </p:txBody>
      </p:sp>
      <p:sp>
        <p:nvSpPr>
          <p:cNvPr id="186371" name="Rectangle 3"/>
          <p:cNvSpPr>
            <a:spLocks noChangeArrowheads="1"/>
          </p:cNvSpPr>
          <p:nvPr/>
        </p:nvSpPr>
        <p:spPr bwMode="auto">
          <a:xfrm>
            <a:off x="7983917" y="1213799"/>
            <a:ext cx="2744078" cy="507589"/>
          </a:xfrm>
          <a:prstGeom prst="rect">
            <a:avLst/>
          </a:prstGeom>
          <a:gradFill rotWithShape="1">
            <a:gsLst>
              <a:gs pos="0">
                <a:srgbClr val="FFDFDF"/>
              </a:gs>
              <a:gs pos="100000">
                <a:srgbClr val="FF00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21" tIns="41460" rIns="82921" bIns="41460" anchor="ctr"/>
          <a:lstStyle/>
          <a:p>
            <a:pPr algn="ctr">
              <a:defRPr/>
            </a:pPr>
            <a:r>
              <a:rPr lang="fa-IR" sz="2177" dirty="0" smtClean="0">
                <a:latin typeface="Arial" charset="0"/>
                <a:ea typeface="ＭＳ Ｐゴシック" charset="0"/>
                <a:cs typeface="B Titr" panose="00000700000000000000" pitchFamily="2" charset="-78"/>
              </a:rPr>
              <a:t>پاسخ</a:t>
            </a:r>
            <a:endParaRPr lang="en-US" sz="2177" dirty="0">
              <a:latin typeface="Arial" charset="0"/>
              <a:ea typeface="ＭＳ Ｐゴシック" charset="0"/>
              <a:cs typeface="B Titr" panose="00000700000000000000" pitchFamily="2" charset="-78"/>
            </a:endParaRPr>
          </a:p>
        </p:txBody>
      </p:sp>
      <p:sp>
        <p:nvSpPr>
          <p:cNvPr id="186372" name="Rectangle 4"/>
          <p:cNvSpPr>
            <a:spLocks noChangeArrowheads="1"/>
          </p:cNvSpPr>
          <p:nvPr/>
        </p:nvSpPr>
        <p:spPr bwMode="auto">
          <a:xfrm>
            <a:off x="1818315" y="1203720"/>
            <a:ext cx="2594502" cy="506323"/>
          </a:xfrm>
          <a:prstGeom prst="rect">
            <a:avLst/>
          </a:prstGeom>
          <a:gradFill rotWithShape="1">
            <a:gsLst>
              <a:gs pos="0">
                <a:srgbClr val="EDFAFF"/>
              </a:gs>
              <a:gs pos="100000">
                <a:srgbClr val="33CC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21" tIns="41460" rIns="82921" bIns="41460" anchor="ctr"/>
          <a:lstStyle/>
          <a:p>
            <a:pPr algn="ctr">
              <a:defRPr/>
            </a:pPr>
            <a:r>
              <a:rPr lang="fa-IR" sz="2177" dirty="0" smtClean="0">
                <a:latin typeface="Arial" charset="0"/>
                <a:ea typeface="ＭＳ Ｐゴシック" charset="0"/>
                <a:cs typeface="B Titr" panose="00000700000000000000" pitchFamily="2" charset="-78"/>
              </a:rPr>
              <a:t>پیشگیری</a:t>
            </a:r>
            <a:endParaRPr lang="en-US" sz="2177" dirty="0">
              <a:latin typeface="Arial" charset="0"/>
              <a:ea typeface="ＭＳ Ｐゴシック" charset="0"/>
              <a:cs typeface="B Titr" panose="00000700000000000000" pitchFamily="2" charset="-78"/>
            </a:endParaRPr>
          </a:p>
        </p:txBody>
      </p:sp>
      <p:sp>
        <p:nvSpPr>
          <p:cNvPr id="9221" name="Rectangle 5"/>
          <p:cNvSpPr>
            <a:spLocks noGrp="1" noChangeArrowheads="1"/>
          </p:cNvSpPr>
          <p:nvPr>
            <p:ph type="title"/>
          </p:nvPr>
        </p:nvSpPr>
        <p:spPr>
          <a:xfrm>
            <a:off x="723332" y="483818"/>
            <a:ext cx="10461604" cy="765814"/>
          </a:xfrm>
        </p:spPr>
        <p:txBody>
          <a:bodyPr vert="horz" lIns="82895" tIns="41448" rIns="82895" bIns="41448" rtlCol="1" anchor="t">
            <a:noAutofit/>
          </a:bodyPr>
          <a:lstStyle/>
          <a:p>
            <a:pPr algn="ctr">
              <a:defRPr/>
            </a:pPr>
            <a:r>
              <a:rPr lang="fa-IR" altLang="zh-CN" sz="2800" b="1" dirty="0" smtClean="0">
                <a:cs typeface="B Titr" panose="00000700000000000000" pitchFamily="2" charset="-78"/>
              </a:rPr>
              <a:t>اجرای مقررات بهداشتی بین المللی در فرودگاه ها، مرزهای زمینی و بنادر دریایی</a:t>
            </a:r>
            <a:endParaRPr lang="en-US" sz="2800" b="1" dirty="0">
              <a:cs typeface="B Titr" panose="00000700000000000000" pitchFamily="2" charset="-78"/>
            </a:endParaRPr>
          </a:p>
        </p:txBody>
      </p:sp>
      <p:pic>
        <p:nvPicPr>
          <p:cNvPr id="18637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2100" y="2851781"/>
            <a:ext cx="2001793" cy="18172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86375" name="Picture 7" descr="syring in ar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69414" y="2856668"/>
            <a:ext cx="2447722" cy="1565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6376"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076875" y="2868187"/>
            <a:ext cx="2435142" cy="162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86377" name="Text Box 9"/>
          <p:cNvSpPr txBox="1">
            <a:spLocks noChangeArrowheads="1"/>
          </p:cNvSpPr>
          <p:nvPr/>
        </p:nvSpPr>
        <p:spPr bwMode="auto">
          <a:xfrm>
            <a:off x="1890795" y="1860292"/>
            <a:ext cx="2370838" cy="737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eaLnBrk="1" hangingPunct="1">
              <a:spcBef>
                <a:spcPct val="50000"/>
              </a:spcBef>
              <a:defRPr/>
            </a:pPr>
            <a:r>
              <a:rPr lang="fa-IR" sz="2086" dirty="0" smtClean="0">
                <a:solidFill>
                  <a:schemeClr val="tx1"/>
                </a:solidFill>
                <a:cs typeface="B Titr" panose="00000700000000000000" pitchFamily="2" charset="-78"/>
              </a:rPr>
              <a:t>مقابله با مخاطرات بهداشتی شناسایی شده</a:t>
            </a:r>
            <a:endParaRPr lang="en-GB" sz="2086" dirty="0">
              <a:solidFill>
                <a:schemeClr val="tx1"/>
              </a:solidFill>
              <a:cs typeface="B Titr" panose="00000700000000000000" pitchFamily="2" charset="-78"/>
            </a:endParaRPr>
          </a:p>
        </p:txBody>
      </p:sp>
      <p:sp>
        <p:nvSpPr>
          <p:cNvPr id="186378" name="Text Box 10"/>
          <p:cNvSpPr txBox="1">
            <a:spLocks noChangeArrowheads="1"/>
          </p:cNvSpPr>
          <p:nvPr/>
        </p:nvSpPr>
        <p:spPr bwMode="auto">
          <a:xfrm>
            <a:off x="4881445" y="1837254"/>
            <a:ext cx="2373634" cy="737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rtl="0" eaLnBrk="1" hangingPunct="1">
              <a:spcBef>
                <a:spcPct val="50000"/>
              </a:spcBef>
              <a:defRPr/>
            </a:pPr>
            <a:r>
              <a:rPr lang="fa-IR" sz="2086" dirty="0" smtClean="0">
                <a:solidFill>
                  <a:schemeClr val="tx1"/>
                </a:solidFill>
                <a:cs typeface="B Titr" panose="00000700000000000000" pitchFamily="2" charset="-78"/>
              </a:rPr>
              <a:t>شناسایی بهنگام رخدادهای بهداشتی</a:t>
            </a:r>
            <a:endParaRPr lang="en-GB" sz="2086" dirty="0">
              <a:solidFill>
                <a:schemeClr val="tx1"/>
              </a:solidFill>
              <a:cs typeface="B Titr" panose="00000700000000000000" pitchFamily="2" charset="-78"/>
            </a:endParaRPr>
          </a:p>
        </p:txBody>
      </p:sp>
      <p:sp>
        <p:nvSpPr>
          <p:cNvPr id="186379" name="Text Box 11"/>
          <p:cNvSpPr txBox="1">
            <a:spLocks noChangeArrowheads="1"/>
          </p:cNvSpPr>
          <p:nvPr/>
        </p:nvSpPr>
        <p:spPr bwMode="auto">
          <a:xfrm>
            <a:off x="8075030" y="1860292"/>
            <a:ext cx="2373634" cy="7374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rtl="0" eaLnBrk="1" hangingPunct="1">
              <a:spcBef>
                <a:spcPct val="50000"/>
              </a:spcBef>
              <a:defRPr/>
            </a:pPr>
            <a:r>
              <a:rPr lang="fa-IR" sz="2086" dirty="0" smtClean="0">
                <a:solidFill>
                  <a:schemeClr val="tx1"/>
                </a:solidFill>
                <a:cs typeface="B Titr" panose="00000700000000000000" pitchFamily="2" charset="-78"/>
              </a:rPr>
              <a:t>پاسخ بهنگام به فوریت های بهداشتی</a:t>
            </a:r>
            <a:endParaRPr lang="en-GB" sz="2086" dirty="0">
              <a:solidFill>
                <a:schemeClr val="tx1"/>
              </a:solidFill>
              <a:cs typeface="B Titr" panose="00000700000000000000" pitchFamily="2" charset="-78"/>
            </a:endParaRPr>
          </a:p>
        </p:txBody>
      </p:sp>
      <p:sp>
        <p:nvSpPr>
          <p:cNvPr id="186380" name="Text Box 12"/>
          <p:cNvSpPr txBox="1">
            <a:spLocks noChangeArrowheads="1"/>
          </p:cNvSpPr>
          <p:nvPr/>
        </p:nvSpPr>
        <p:spPr bwMode="auto">
          <a:xfrm>
            <a:off x="1983345" y="4747026"/>
            <a:ext cx="2446324" cy="587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panose="020B0604020202020204" pitchFamily="34" charset="0"/>
                <a:ea typeface="ＭＳ Ｐゴシック" panose="020B0600070205080204" pitchFamily="34" charset="-128"/>
              </a:defRPr>
            </a:lvl1pPr>
            <a:lvl2pPr marL="742950" indent="-285750" defTabSz="1042988" eaLnBrk="0" hangingPunct="0">
              <a:defRPr sz="3900" b="1">
                <a:solidFill>
                  <a:srgbClr val="000066"/>
                </a:solidFill>
                <a:latin typeface="Arial" panose="020B0604020202020204" pitchFamily="34" charset="0"/>
                <a:ea typeface="ＭＳ Ｐゴシック" panose="020B0600070205080204" pitchFamily="34" charset="-128"/>
              </a:defRPr>
            </a:lvl2pPr>
            <a:lvl3pPr marL="1143000" indent="-228600" defTabSz="1042988" eaLnBrk="0" hangingPunct="0">
              <a:defRPr sz="3900" b="1">
                <a:solidFill>
                  <a:srgbClr val="000066"/>
                </a:solidFill>
                <a:latin typeface="Arial" panose="020B0604020202020204" pitchFamily="34" charset="0"/>
                <a:ea typeface="ＭＳ Ｐゴシック" panose="020B0600070205080204" pitchFamily="34" charset="-128"/>
              </a:defRPr>
            </a:lvl3pPr>
            <a:lvl4pPr marL="1600200" indent="-228600" defTabSz="1042988" eaLnBrk="0" hangingPunct="0">
              <a:defRPr sz="3900" b="1">
                <a:solidFill>
                  <a:srgbClr val="000066"/>
                </a:solidFill>
                <a:latin typeface="Arial" panose="020B0604020202020204" pitchFamily="34" charset="0"/>
                <a:ea typeface="ＭＳ Ｐゴシック" panose="020B0600070205080204" pitchFamily="34" charset="-128"/>
              </a:defRPr>
            </a:lvl4pPr>
            <a:lvl5pPr marL="2057400" indent="-228600" defTabSz="1042988" eaLnBrk="0" hangingPunct="0">
              <a:defRPr sz="3900" b="1">
                <a:solidFill>
                  <a:srgbClr val="000066"/>
                </a:solidFill>
                <a:latin typeface="Arial" panose="020B0604020202020204" pitchFamily="34" charset="0"/>
                <a:ea typeface="ＭＳ Ｐゴシック" panose="020B0600070205080204" pitchFamily="34" charset="-128"/>
              </a:defRPr>
            </a:lvl5pPr>
            <a:lvl6pPr marL="2514600" indent="-228600" algn="l" defTabSz="1042988" rtl="0" eaLnBrk="0" fontAlgn="base" hangingPunct="0">
              <a:spcBef>
                <a:spcPct val="0"/>
              </a:spcBef>
              <a:spcAft>
                <a:spcPct val="0"/>
              </a:spcAft>
              <a:defRPr sz="3900" b="1">
                <a:solidFill>
                  <a:srgbClr val="000066"/>
                </a:solidFill>
                <a:latin typeface="Arial" panose="020B0604020202020204" pitchFamily="34" charset="0"/>
                <a:ea typeface="ＭＳ Ｐゴシック" panose="020B0600070205080204" pitchFamily="34" charset="-128"/>
              </a:defRPr>
            </a:lvl6pPr>
            <a:lvl7pPr marL="2971800" indent="-228600" algn="l" defTabSz="1042988" rtl="0" eaLnBrk="0" fontAlgn="base" hangingPunct="0">
              <a:spcBef>
                <a:spcPct val="0"/>
              </a:spcBef>
              <a:spcAft>
                <a:spcPct val="0"/>
              </a:spcAft>
              <a:defRPr sz="3900" b="1">
                <a:solidFill>
                  <a:srgbClr val="000066"/>
                </a:solidFill>
                <a:latin typeface="Arial" panose="020B0604020202020204" pitchFamily="34" charset="0"/>
                <a:ea typeface="ＭＳ Ｐゴシック" panose="020B0600070205080204" pitchFamily="34" charset="-128"/>
              </a:defRPr>
            </a:lvl7pPr>
            <a:lvl8pPr marL="3429000" indent="-228600" algn="l" defTabSz="1042988" rtl="0" eaLnBrk="0" fontAlgn="base" hangingPunct="0">
              <a:spcBef>
                <a:spcPct val="0"/>
              </a:spcBef>
              <a:spcAft>
                <a:spcPct val="0"/>
              </a:spcAft>
              <a:defRPr sz="3900" b="1">
                <a:solidFill>
                  <a:srgbClr val="000066"/>
                </a:solidFill>
                <a:latin typeface="Arial" panose="020B0604020202020204" pitchFamily="34" charset="0"/>
                <a:ea typeface="ＭＳ Ｐゴシック" panose="020B0600070205080204" pitchFamily="34" charset="-128"/>
              </a:defRPr>
            </a:lvl8pPr>
            <a:lvl9pPr marL="3886200" indent="-228600" algn="l" defTabSz="1042988" rtl="0" eaLnBrk="0" fontAlgn="base" hangingPunct="0">
              <a:spcBef>
                <a:spcPct val="0"/>
              </a:spcBef>
              <a:spcAft>
                <a:spcPct val="0"/>
              </a:spcAft>
              <a:defRPr sz="3900" b="1">
                <a:solidFill>
                  <a:srgbClr val="000066"/>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fa-IR" altLang="fa-IR" sz="1600" b="0" dirty="0" smtClean="0">
                <a:solidFill>
                  <a:schemeClr val="tx1"/>
                </a:solidFill>
                <a:ea typeface="SimSun" panose="02010600030101010101" pitchFamily="2" charset="-122"/>
                <a:cs typeface="B Titr" panose="00000700000000000000" pitchFamily="2" charset="-78"/>
              </a:rPr>
              <a:t>اقدامات کنترلی بهداشتی </a:t>
            </a:r>
            <a:r>
              <a:rPr lang="fa-IR" altLang="fa-IR" sz="1600" b="0" dirty="0">
                <a:solidFill>
                  <a:schemeClr val="tx1"/>
                </a:solidFill>
                <a:ea typeface="SimSun" panose="02010600030101010101" pitchFamily="2" charset="-122"/>
                <a:cs typeface="B Titr" panose="00000700000000000000" pitchFamily="2" charset="-78"/>
              </a:rPr>
              <a:t>روتین </a:t>
            </a:r>
            <a:r>
              <a:rPr lang="fa-IR" altLang="fa-IR" sz="1600" b="0" dirty="0" smtClean="0">
                <a:solidFill>
                  <a:schemeClr val="tx1"/>
                </a:solidFill>
                <a:ea typeface="SimSun" panose="02010600030101010101" pitchFamily="2" charset="-122"/>
                <a:cs typeface="B Titr" panose="00000700000000000000" pitchFamily="2" charset="-78"/>
              </a:rPr>
              <a:t>در مبادی ورودی و وسایل نقلیه</a:t>
            </a:r>
            <a:endParaRPr lang="en-US" altLang="fa-IR" sz="1600" b="0" dirty="0">
              <a:solidFill>
                <a:schemeClr val="tx1"/>
              </a:solidFill>
              <a:ea typeface="SimSun" panose="02010600030101010101" pitchFamily="2" charset="-122"/>
              <a:cs typeface="B Titr" panose="00000700000000000000" pitchFamily="2" charset="-78"/>
            </a:endParaRPr>
          </a:p>
        </p:txBody>
      </p:sp>
      <p:sp>
        <p:nvSpPr>
          <p:cNvPr id="186381" name="Text Box 13"/>
          <p:cNvSpPr txBox="1">
            <a:spLocks noChangeArrowheads="1"/>
          </p:cNvSpPr>
          <p:nvPr/>
        </p:nvSpPr>
        <p:spPr bwMode="auto">
          <a:xfrm>
            <a:off x="4732824" y="4739989"/>
            <a:ext cx="2890856" cy="598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eaLnBrk="1" hangingPunct="1">
              <a:spcBef>
                <a:spcPct val="50000"/>
              </a:spcBef>
              <a:defRPr/>
            </a:pPr>
            <a:r>
              <a:rPr lang="fa-IR" altLang="zh-CN" sz="1633" b="0" dirty="0" smtClean="0">
                <a:solidFill>
                  <a:schemeClr val="tx1"/>
                </a:solidFill>
                <a:ea typeface="SimSun" charset="0"/>
                <a:cs typeface="B Titr" panose="00000700000000000000" pitchFamily="2" charset="-78"/>
              </a:rPr>
              <a:t>بازرسی، ارزیابی خطر و تایید رخداد های بهداشتی</a:t>
            </a:r>
            <a:endParaRPr lang="en-US" sz="1633" b="0" dirty="0">
              <a:solidFill>
                <a:schemeClr val="tx1"/>
              </a:solidFill>
              <a:ea typeface="SimSun" charset="0"/>
              <a:cs typeface="B Titr" panose="00000700000000000000" pitchFamily="2" charset="-78"/>
            </a:endParaRPr>
          </a:p>
        </p:txBody>
      </p:sp>
      <p:sp>
        <p:nvSpPr>
          <p:cNvPr id="186382" name="Text Box 14"/>
          <p:cNvSpPr txBox="1">
            <a:spLocks noChangeArrowheads="1"/>
          </p:cNvSpPr>
          <p:nvPr/>
        </p:nvSpPr>
        <p:spPr bwMode="auto">
          <a:xfrm>
            <a:off x="7893976" y="4720276"/>
            <a:ext cx="3058376" cy="5980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rtl="0" eaLnBrk="1" hangingPunct="1">
              <a:spcBef>
                <a:spcPct val="50000"/>
              </a:spcBef>
              <a:defRPr/>
            </a:pPr>
            <a:r>
              <a:rPr lang="fa-IR" altLang="zh-CN" sz="1633" b="0" dirty="0" smtClean="0">
                <a:solidFill>
                  <a:schemeClr val="tx1"/>
                </a:solidFill>
                <a:ea typeface="SimSun" charset="0"/>
                <a:cs typeface="B Titr" panose="00000700000000000000" pitchFamily="2" charset="-78"/>
              </a:rPr>
              <a:t>بکارگیری برنامه های تصمیم گیری و پاسخ به رخدادهای بهداشتی اورژانس</a:t>
            </a:r>
            <a:endParaRPr lang="en-US" sz="1633" b="0" dirty="0">
              <a:solidFill>
                <a:schemeClr val="tx1"/>
              </a:solidFill>
              <a:ea typeface="SimSun" charset="0"/>
              <a:cs typeface="B Titr" panose="00000700000000000000" pitchFamily="2" charset="-78"/>
            </a:endParaRPr>
          </a:p>
        </p:txBody>
      </p:sp>
      <p:sp>
        <p:nvSpPr>
          <p:cNvPr id="186383" name="Text Box 15"/>
          <p:cNvSpPr txBox="1">
            <a:spLocks noChangeArrowheads="1"/>
          </p:cNvSpPr>
          <p:nvPr/>
        </p:nvSpPr>
        <p:spPr bwMode="auto">
          <a:xfrm>
            <a:off x="1983345" y="6032546"/>
            <a:ext cx="8525791" cy="416489"/>
          </a:xfrm>
          <a:prstGeom prst="rect">
            <a:avLst/>
          </a:prstGeom>
          <a:gradFill rotWithShape="1">
            <a:gsLst>
              <a:gs pos="0">
                <a:srgbClr val="66CCFF"/>
              </a:gs>
              <a:gs pos="100000">
                <a:srgbClr val="FF660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4578" tIns="47290" rIns="94578" bIns="47290">
            <a:spAutoFit/>
          </a:bodyPr>
          <a:lstStyle>
            <a:lvl1pPr defTabSz="1042988" eaLnBrk="0" hangingPunct="0">
              <a:defRPr sz="3900" b="1">
                <a:solidFill>
                  <a:srgbClr val="000066"/>
                </a:solidFill>
                <a:latin typeface="Arial" charset="0"/>
                <a:ea typeface="ＭＳ Ｐゴシック" charset="0"/>
                <a:cs typeface="Arial" charset="0"/>
              </a:defRPr>
            </a:lvl1pPr>
            <a:lvl2pPr marL="742950" indent="-285750" defTabSz="1042988" eaLnBrk="0" hangingPunct="0">
              <a:defRPr sz="3900" b="1">
                <a:solidFill>
                  <a:srgbClr val="000066"/>
                </a:solidFill>
                <a:latin typeface="Arial" charset="0"/>
                <a:ea typeface="Arial" charset="0"/>
                <a:cs typeface="Arial" charset="0"/>
              </a:defRPr>
            </a:lvl2pPr>
            <a:lvl3pPr marL="1143000" indent="-228600" defTabSz="1042988" eaLnBrk="0" hangingPunct="0">
              <a:defRPr sz="3900" b="1">
                <a:solidFill>
                  <a:srgbClr val="000066"/>
                </a:solidFill>
                <a:latin typeface="Arial" charset="0"/>
                <a:ea typeface="Arial" charset="0"/>
                <a:cs typeface="Arial" charset="0"/>
              </a:defRPr>
            </a:lvl3pPr>
            <a:lvl4pPr marL="1600200" indent="-228600" defTabSz="1042988" eaLnBrk="0" hangingPunct="0">
              <a:defRPr sz="3900" b="1">
                <a:solidFill>
                  <a:srgbClr val="000066"/>
                </a:solidFill>
                <a:latin typeface="Arial" charset="0"/>
                <a:ea typeface="Arial" charset="0"/>
                <a:cs typeface="Arial" charset="0"/>
              </a:defRPr>
            </a:lvl4pPr>
            <a:lvl5pPr marL="2057400" indent="-228600" defTabSz="1042988" eaLnBrk="0" hangingPunct="0">
              <a:defRPr sz="3900" b="1">
                <a:solidFill>
                  <a:srgbClr val="000066"/>
                </a:solidFill>
                <a:latin typeface="Arial" charset="0"/>
                <a:ea typeface="Arial" charset="0"/>
                <a:cs typeface="Arial" charset="0"/>
              </a:defRPr>
            </a:lvl5pPr>
            <a:lvl6pPr marL="25146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defTabSz="1042988"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eaLnBrk="1" hangingPunct="1">
              <a:spcBef>
                <a:spcPct val="50000"/>
              </a:spcBef>
              <a:defRPr/>
            </a:pPr>
            <a:r>
              <a:rPr lang="fa-IR" altLang="zh-CN" sz="2086" dirty="0" smtClean="0">
                <a:solidFill>
                  <a:schemeClr val="tx1"/>
                </a:solidFill>
                <a:ea typeface="SimSun" charset="0"/>
                <a:cs typeface="B Titr" panose="00000700000000000000" pitchFamily="2" charset="-78"/>
              </a:rPr>
              <a:t>برنامه بازرسی وسایل نقلیه و بکارگیری اقدامات کنترلی</a:t>
            </a:r>
            <a:endParaRPr lang="en-US" sz="2086" dirty="0">
              <a:solidFill>
                <a:schemeClr val="tx1"/>
              </a:solidFill>
              <a:ea typeface="SimSun" charset="0"/>
              <a:cs typeface="B Titr" panose="00000700000000000000" pitchFamily="2" charset="-78"/>
            </a:endParaRPr>
          </a:p>
        </p:txBody>
      </p:sp>
      <p:sp>
        <p:nvSpPr>
          <p:cNvPr id="186384" name="Text Box 16"/>
          <p:cNvSpPr txBox="1">
            <a:spLocks noChangeArrowheads="1"/>
          </p:cNvSpPr>
          <p:nvPr/>
        </p:nvSpPr>
        <p:spPr bwMode="auto">
          <a:xfrm>
            <a:off x="4853010" y="5416719"/>
            <a:ext cx="2747096" cy="418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2921" tIns="41460" rIns="82921" bIns="41460">
            <a:spAutoFit/>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rtl="0" eaLnBrk="1" hangingPunct="1">
              <a:defRPr/>
            </a:pPr>
            <a:r>
              <a:rPr lang="fa-IR" sz="2177" dirty="0" smtClean="0">
                <a:solidFill>
                  <a:schemeClr val="folHlink"/>
                </a:solidFill>
                <a:cs typeface="B Titr" panose="00000700000000000000" pitchFamily="2" charset="-78"/>
              </a:rPr>
              <a:t>ارزیابی خطر</a:t>
            </a:r>
            <a:endParaRPr lang="en-US" sz="2177" dirty="0">
              <a:solidFill>
                <a:schemeClr val="folHlink"/>
              </a:solidFill>
              <a:cs typeface="B Titr" panose="00000700000000000000" pitchFamily="2" charset="-78"/>
            </a:endParaRPr>
          </a:p>
        </p:txBody>
      </p:sp>
      <p:sp>
        <p:nvSpPr>
          <p:cNvPr id="186385" name="Text Box 17"/>
          <p:cNvSpPr txBox="1">
            <a:spLocks noChangeArrowheads="1"/>
          </p:cNvSpPr>
          <p:nvPr/>
        </p:nvSpPr>
        <p:spPr bwMode="auto">
          <a:xfrm>
            <a:off x="7853521" y="5438316"/>
            <a:ext cx="2909030" cy="418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2921" tIns="41460" rIns="82921" bIns="41460">
            <a:spAutoFit/>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eaLnBrk="1" hangingPunct="1">
              <a:spcBef>
                <a:spcPct val="50000"/>
              </a:spcBef>
              <a:defRPr/>
            </a:pPr>
            <a:r>
              <a:rPr lang="fa-IR" sz="2177" dirty="0" smtClean="0">
                <a:solidFill>
                  <a:srgbClr val="FF0000"/>
                </a:solidFill>
                <a:cs typeface="B Titr" panose="00000700000000000000" pitchFamily="2" charset="-78"/>
              </a:rPr>
              <a:t>مدیریت وقایع</a:t>
            </a:r>
            <a:endParaRPr lang="en-US" sz="2177" dirty="0">
              <a:cs typeface="B Titr" panose="00000700000000000000" pitchFamily="2" charset="-78"/>
            </a:endParaRPr>
          </a:p>
        </p:txBody>
      </p:sp>
      <p:sp>
        <p:nvSpPr>
          <p:cNvPr id="186386" name="Text Box 18"/>
          <p:cNvSpPr txBox="1">
            <a:spLocks noChangeArrowheads="1"/>
          </p:cNvSpPr>
          <p:nvPr/>
        </p:nvSpPr>
        <p:spPr bwMode="auto">
          <a:xfrm>
            <a:off x="1910562" y="5449835"/>
            <a:ext cx="2549769" cy="418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82921" tIns="41460" rIns="82921" bIns="41460">
            <a:spAutoFit/>
          </a:bodyPr>
          <a:lstStyle>
            <a:lvl1pPr eaLnBrk="0" hangingPunct="0">
              <a:defRPr sz="3900" b="1">
                <a:solidFill>
                  <a:srgbClr val="000066"/>
                </a:solidFill>
                <a:latin typeface="Arial" charset="0"/>
                <a:ea typeface="ＭＳ Ｐゴシック" charset="0"/>
                <a:cs typeface="Arial" charset="0"/>
              </a:defRPr>
            </a:lvl1pPr>
            <a:lvl2pPr marL="742950" indent="-285750" eaLnBrk="0" hangingPunct="0">
              <a:defRPr sz="3900" b="1">
                <a:solidFill>
                  <a:srgbClr val="000066"/>
                </a:solidFill>
                <a:latin typeface="Arial" charset="0"/>
                <a:ea typeface="Arial" charset="0"/>
                <a:cs typeface="Arial" charset="0"/>
              </a:defRPr>
            </a:lvl2pPr>
            <a:lvl3pPr marL="1143000" indent="-228600" eaLnBrk="0" hangingPunct="0">
              <a:defRPr sz="3900" b="1">
                <a:solidFill>
                  <a:srgbClr val="000066"/>
                </a:solidFill>
                <a:latin typeface="Arial" charset="0"/>
                <a:ea typeface="Arial" charset="0"/>
                <a:cs typeface="Arial" charset="0"/>
              </a:defRPr>
            </a:lvl3pPr>
            <a:lvl4pPr marL="1600200" indent="-228600" eaLnBrk="0" hangingPunct="0">
              <a:defRPr sz="3900" b="1">
                <a:solidFill>
                  <a:srgbClr val="000066"/>
                </a:solidFill>
                <a:latin typeface="Arial" charset="0"/>
                <a:ea typeface="Arial" charset="0"/>
                <a:cs typeface="Arial" charset="0"/>
              </a:defRPr>
            </a:lvl4pPr>
            <a:lvl5pPr marL="2057400" indent="-228600" eaLnBrk="0" hangingPunct="0">
              <a:defRPr sz="3900" b="1">
                <a:solidFill>
                  <a:srgbClr val="000066"/>
                </a:solidFill>
                <a:latin typeface="Arial" charset="0"/>
                <a:ea typeface="Arial" charset="0"/>
                <a:cs typeface="Arial" charset="0"/>
              </a:defRPr>
            </a:lvl5pPr>
            <a:lvl6pPr marL="2514600" indent="-228600" eaLnBrk="0" fontAlgn="base" hangingPunct="0">
              <a:spcBef>
                <a:spcPct val="0"/>
              </a:spcBef>
              <a:spcAft>
                <a:spcPct val="0"/>
              </a:spcAft>
              <a:defRPr sz="3900" b="1">
                <a:solidFill>
                  <a:srgbClr val="000066"/>
                </a:solidFill>
                <a:latin typeface="Arial" charset="0"/>
                <a:ea typeface="Arial" charset="0"/>
                <a:cs typeface="Arial" charset="0"/>
              </a:defRPr>
            </a:lvl6pPr>
            <a:lvl7pPr marL="2971800" indent="-228600" eaLnBrk="0" fontAlgn="base" hangingPunct="0">
              <a:spcBef>
                <a:spcPct val="0"/>
              </a:spcBef>
              <a:spcAft>
                <a:spcPct val="0"/>
              </a:spcAft>
              <a:defRPr sz="3900" b="1">
                <a:solidFill>
                  <a:srgbClr val="000066"/>
                </a:solidFill>
                <a:latin typeface="Arial" charset="0"/>
                <a:ea typeface="Arial" charset="0"/>
                <a:cs typeface="Arial" charset="0"/>
              </a:defRPr>
            </a:lvl7pPr>
            <a:lvl8pPr marL="3429000" indent="-228600" eaLnBrk="0" fontAlgn="base" hangingPunct="0">
              <a:spcBef>
                <a:spcPct val="0"/>
              </a:spcBef>
              <a:spcAft>
                <a:spcPct val="0"/>
              </a:spcAft>
              <a:defRPr sz="3900" b="1">
                <a:solidFill>
                  <a:srgbClr val="000066"/>
                </a:solidFill>
                <a:latin typeface="Arial" charset="0"/>
                <a:ea typeface="Arial" charset="0"/>
                <a:cs typeface="Arial" charset="0"/>
              </a:defRPr>
            </a:lvl8pPr>
            <a:lvl9pPr marL="3886200" indent="-228600" eaLnBrk="0" fontAlgn="base" hangingPunct="0">
              <a:spcBef>
                <a:spcPct val="0"/>
              </a:spcBef>
              <a:spcAft>
                <a:spcPct val="0"/>
              </a:spcAft>
              <a:defRPr sz="3900" b="1">
                <a:solidFill>
                  <a:srgbClr val="000066"/>
                </a:solidFill>
                <a:latin typeface="Arial" charset="0"/>
                <a:ea typeface="Arial" charset="0"/>
                <a:cs typeface="Arial" charset="0"/>
              </a:defRPr>
            </a:lvl9pPr>
          </a:lstStyle>
          <a:p>
            <a:pPr algn="ctr" rtl="0" eaLnBrk="1" hangingPunct="1">
              <a:spcBef>
                <a:spcPct val="50000"/>
              </a:spcBef>
              <a:defRPr/>
            </a:pPr>
            <a:r>
              <a:rPr lang="fa-IR" sz="2177" dirty="0" smtClean="0">
                <a:cs typeface="B Titr" panose="00000700000000000000" pitchFamily="2" charset="-78"/>
              </a:rPr>
              <a:t>مدیریت خطر</a:t>
            </a:r>
            <a:endParaRPr lang="en-US" sz="2177" dirty="0">
              <a:cs typeface="B Titr" panose="00000700000000000000" pitchFamily="2" charset="-78"/>
            </a:endParaRPr>
          </a:p>
        </p:txBody>
      </p:sp>
    </p:spTree>
    <p:extLst>
      <p:ext uri="{BB962C8B-B14F-4D97-AF65-F5344CB8AC3E}">
        <p14:creationId xmlns:p14="http://schemas.microsoft.com/office/powerpoint/2010/main" xmlns="" val="171155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6386"/>
                                        </p:tgtEl>
                                        <p:attrNameLst>
                                          <p:attrName>style.visibility</p:attrName>
                                        </p:attrNameLst>
                                      </p:cBhvr>
                                      <p:to>
                                        <p:strVal val="visible"/>
                                      </p:to>
                                    </p:set>
                                    <p:animEffect transition="in" filter="fade">
                                      <p:cBhvr>
                                        <p:cTn id="7" dur="1000"/>
                                        <p:tgtEl>
                                          <p:spTgt spid="186386"/>
                                        </p:tgtEl>
                                      </p:cBhvr>
                                    </p:animEffect>
                                    <p:anim calcmode="lin" valueType="num">
                                      <p:cBhvr>
                                        <p:cTn id="8" dur="1000" fill="hold"/>
                                        <p:tgtEl>
                                          <p:spTgt spid="186386"/>
                                        </p:tgtEl>
                                        <p:attrNameLst>
                                          <p:attrName>ppt_x</p:attrName>
                                        </p:attrNameLst>
                                      </p:cBhvr>
                                      <p:tavLst>
                                        <p:tav tm="0">
                                          <p:val>
                                            <p:strVal val="#ppt_x"/>
                                          </p:val>
                                        </p:tav>
                                        <p:tav tm="100000">
                                          <p:val>
                                            <p:strVal val="#ppt_x"/>
                                          </p:val>
                                        </p:tav>
                                      </p:tavLst>
                                    </p:anim>
                                    <p:anim calcmode="lin" valueType="num">
                                      <p:cBhvr>
                                        <p:cTn id="9" dur="1000" fill="hold"/>
                                        <p:tgtEl>
                                          <p:spTgt spid="18638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6377"/>
                                        </p:tgtEl>
                                        <p:attrNameLst>
                                          <p:attrName>style.visibility</p:attrName>
                                        </p:attrNameLst>
                                      </p:cBhvr>
                                      <p:to>
                                        <p:strVal val="visible"/>
                                      </p:to>
                                    </p:set>
                                    <p:animEffect transition="in" filter="fade">
                                      <p:cBhvr>
                                        <p:cTn id="14" dur="1000"/>
                                        <p:tgtEl>
                                          <p:spTgt spid="186377"/>
                                        </p:tgtEl>
                                      </p:cBhvr>
                                    </p:animEffect>
                                    <p:anim calcmode="lin" valueType="num">
                                      <p:cBhvr>
                                        <p:cTn id="15" dur="1000" fill="hold"/>
                                        <p:tgtEl>
                                          <p:spTgt spid="186377"/>
                                        </p:tgtEl>
                                        <p:attrNameLst>
                                          <p:attrName>ppt_x</p:attrName>
                                        </p:attrNameLst>
                                      </p:cBhvr>
                                      <p:tavLst>
                                        <p:tav tm="0">
                                          <p:val>
                                            <p:strVal val="#ppt_x"/>
                                          </p:val>
                                        </p:tav>
                                        <p:tav tm="100000">
                                          <p:val>
                                            <p:strVal val="#ppt_x"/>
                                          </p:val>
                                        </p:tav>
                                      </p:tavLst>
                                    </p:anim>
                                    <p:anim calcmode="lin" valueType="num">
                                      <p:cBhvr>
                                        <p:cTn id="16" dur="1000" fill="hold"/>
                                        <p:tgtEl>
                                          <p:spTgt spid="18637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6375"/>
                                        </p:tgtEl>
                                        <p:attrNameLst>
                                          <p:attrName>style.visibility</p:attrName>
                                        </p:attrNameLst>
                                      </p:cBhvr>
                                      <p:to>
                                        <p:strVal val="visible"/>
                                      </p:to>
                                    </p:set>
                                    <p:animEffect transition="in" filter="fade">
                                      <p:cBhvr>
                                        <p:cTn id="19" dur="1000"/>
                                        <p:tgtEl>
                                          <p:spTgt spid="186375"/>
                                        </p:tgtEl>
                                      </p:cBhvr>
                                    </p:animEffect>
                                    <p:anim calcmode="lin" valueType="num">
                                      <p:cBhvr>
                                        <p:cTn id="20" dur="1000" fill="hold"/>
                                        <p:tgtEl>
                                          <p:spTgt spid="186375"/>
                                        </p:tgtEl>
                                        <p:attrNameLst>
                                          <p:attrName>ppt_x</p:attrName>
                                        </p:attrNameLst>
                                      </p:cBhvr>
                                      <p:tavLst>
                                        <p:tav tm="0">
                                          <p:val>
                                            <p:strVal val="#ppt_x"/>
                                          </p:val>
                                        </p:tav>
                                        <p:tav tm="100000">
                                          <p:val>
                                            <p:strVal val="#ppt_x"/>
                                          </p:val>
                                        </p:tav>
                                      </p:tavLst>
                                    </p:anim>
                                    <p:anim calcmode="lin" valueType="num">
                                      <p:cBhvr>
                                        <p:cTn id="21" dur="1000" fill="hold"/>
                                        <p:tgtEl>
                                          <p:spTgt spid="18637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6380"/>
                                        </p:tgtEl>
                                        <p:attrNameLst>
                                          <p:attrName>style.visibility</p:attrName>
                                        </p:attrNameLst>
                                      </p:cBhvr>
                                      <p:to>
                                        <p:strVal val="visible"/>
                                      </p:to>
                                    </p:set>
                                    <p:animEffect transition="in" filter="fade">
                                      <p:cBhvr>
                                        <p:cTn id="24" dur="1000"/>
                                        <p:tgtEl>
                                          <p:spTgt spid="186380"/>
                                        </p:tgtEl>
                                      </p:cBhvr>
                                    </p:animEffect>
                                    <p:anim calcmode="lin" valueType="num">
                                      <p:cBhvr>
                                        <p:cTn id="25" dur="1000" fill="hold"/>
                                        <p:tgtEl>
                                          <p:spTgt spid="186380"/>
                                        </p:tgtEl>
                                        <p:attrNameLst>
                                          <p:attrName>ppt_x</p:attrName>
                                        </p:attrNameLst>
                                      </p:cBhvr>
                                      <p:tavLst>
                                        <p:tav tm="0">
                                          <p:val>
                                            <p:strVal val="#ppt_x"/>
                                          </p:val>
                                        </p:tav>
                                        <p:tav tm="100000">
                                          <p:val>
                                            <p:strVal val="#ppt_x"/>
                                          </p:val>
                                        </p:tav>
                                      </p:tavLst>
                                    </p:anim>
                                    <p:anim calcmode="lin" valueType="num">
                                      <p:cBhvr>
                                        <p:cTn id="26" dur="1000" fill="hold"/>
                                        <p:tgtEl>
                                          <p:spTgt spid="18638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6372"/>
                                        </p:tgtEl>
                                        <p:attrNameLst>
                                          <p:attrName>style.visibility</p:attrName>
                                        </p:attrNameLst>
                                      </p:cBhvr>
                                      <p:to>
                                        <p:strVal val="visible"/>
                                      </p:to>
                                    </p:set>
                                    <p:anim calcmode="lin" valueType="num">
                                      <p:cBhvr additive="base">
                                        <p:cTn id="31" dur="500" fill="hold"/>
                                        <p:tgtEl>
                                          <p:spTgt spid="186372"/>
                                        </p:tgtEl>
                                        <p:attrNameLst>
                                          <p:attrName>ppt_x</p:attrName>
                                        </p:attrNameLst>
                                      </p:cBhvr>
                                      <p:tavLst>
                                        <p:tav tm="0">
                                          <p:val>
                                            <p:strVal val="0-#ppt_w/2"/>
                                          </p:val>
                                        </p:tav>
                                        <p:tav tm="100000">
                                          <p:val>
                                            <p:strVal val="#ppt_x"/>
                                          </p:val>
                                        </p:tav>
                                      </p:tavLst>
                                    </p:anim>
                                    <p:anim calcmode="lin" valueType="num">
                                      <p:cBhvr additive="base">
                                        <p:cTn id="32" dur="500" fill="hold"/>
                                        <p:tgtEl>
                                          <p:spTgt spid="18637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6378"/>
                                        </p:tgtEl>
                                        <p:attrNameLst>
                                          <p:attrName>style.visibility</p:attrName>
                                        </p:attrNameLst>
                                      </p:cBhvr>
                                      <p:to>
                                        <p:strVal val="visible"/>
                                      </p:to>
                                    </p:set>
                                    <p:animEffect transition="in" filter="fade">
                                      <p:cBhvr>
                                        <p:cTn id="37" dur="1000"/>
                                        <p:tgtEl>
                                          <p:spTgt spid="186378"/>
                                        </p:tgtEl>
                                      </p:cBhvr>
                                    </p:animEffect>
                                    <p:anim calcmode="lin" valueType="num">
                                      <p:cBhvr>
                                        <p:cTn id="38" dur="1000" fill="hold"/>
                                        <p:tgtEl>
                                          <p:spTgt spid="186378"/>
                                        </p:tgtEl>
                                        <p:attrNameLst>
                                          <p:attrName>ppt_x</p:attrName>
                                        </p:attrNameLst>
                                      </p:cBhvr>
                                      <p:tavLst>
                                        <p:tav tm="0">
                                          <p:val>
                                            <p:strVal val="#ppt_x"/>
                                          </p:val>
                                        </p:tav>
                                        <p:tav tm="100000">
                                          <p:val>
                                            <p:strVal val="#ppt_x"/>
                                          </p:val>
                                        </p:tav>
                                      </p:tavLst>
                                    </p:anim>
                                    <p:anim calcmode="lin" valueType="num">
                                      <p:cBhvr>
                                        <p:cTn id="39" dur="1000" fill="hold"/>
                                        <p:tgtEl>
                                          <p:spTgt spid="18637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6374"/>
                                        </p:tgtEl>
                                        <p:attrNameLst>
                                          <p:attrName>style.visibility</p:attrName>
                                        </p:attrNameLst>
                                      </p:cBhvr>
                                      <p:to>
                                        <p:strVal val="visible"/>
                                      </p:to>
                                    </p:set>
                                    <p:animEffect transition="in" filter="fade">
                                      <p:cBhvr>
                                        <p:cTn id="42" dur="1000"/>
                                        <p:tgtEl>
                                          <p:spTgt spid="186374"/>
                                        </p:tgtEl>
                                      </p:cBhvr>
                                    </p:animEffect>
                                    <p:anim calcmode="lin" valueType="num">
                                      <p:cBhvr>
                                        <p:cTn id="43" dur="1000" fill="hold"/>
                                        <p:tgtEl>
                                          <p:spTgt spid="186374"/>
                                        </p:tgtEl>
                                        <p:attrNameLst>
                                          <p:attrName>ppt_x</p:attrName>
                                        </p:attrNameLst>
                                      </p:cBhvr>
                                      <p:tavLst>
                                        <p:tav tm="0">
                                          <p:val>
                                            <p:strVal val="#ppt_x"/>
                                          </p:val>
                                        </p:tav>
                                        <p:tav tm="100000">
                                          <p:val>
                                            <p:strVal val="#ppt_x"/>
                                          </p:val>
                                        </p:tav>
                                      </p:tavLst>
                                    </p:anim>
                                    <p:anim calcmode="lin" valueType="num">
                                      <p:cBhvr>
                                        <p:cTn id="44" dur="1000" fill="hold"/>
                                        <p:tgtEl>
                                          <p:spTgt spid="1863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6381"/>
                                        </p:tgtEl>
                                        <p:attrNameLst>
                                          <p:attrName>style.visibility</p:attrName>
                                        </p:attrNameLst>
                                      </p:cBhvr>
                                      <p:to>
                                        <p:strVal val="visible"/>
                                      </p:to>
                                    </p:set>
                                    <p:animEffect transition="in" filter="fade">
                                      <p:cBhvr>
                                        <p:cTn id="47" dur="1000"/>
                                        <p:tgtEl>
                                          <p:spTgt spid="186381"/>
                                        </p:tgtEl>
                                      </p:cBhvr>
                                    </p:animEffect>
                                    <p:anim calcmode="lin" valueType="num">
                                      <p:cBhvr>
                                        <p:cTn id="48" dur="1000" fill="hold"/>
                                        <p:tgtEl>
                                          <p:spTgt spid="186381"/>
                                        </p:tgtEl>
                                        <p:attrNameLst>
                                          <p:attrName>ppt_x</p:attrName>
                                        </p:attrNameLst>
                                      </p:cBhvr>
                                      <p:tavLst>
                                        <p:tav tm="0">
                                          <p:val>
                                            <p:strVal val="#ppt_x"/>
                                          </p:val>
                                        </p:tav>
                                        <p:tav tm="100000">
                                          <p:val>
                                            <p:strVal val="#ppt_x"/>
                                          </p:val>
                                        </p:tav>
                                      </p:tavLst>
                                    </p:anim>
                                    <p:anim calcmode="lin" valueType="num">
                                      <p:cBhvr>
                                        <p:cTn id="49" dur="1000" fill="hold"/>
                                        <p:tgtEl>
                                          <p:spTgt spid="186381"/>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186384"/>
                                        </p:tgtEl>
                                        <p:attrNameLst>
                                          <p:attrName>style.visibility</p:attrName>
                                        </p:attrNameLst>
                                      </p:cBhvr>
                                      <p:to>
                                        <p:strVal val="visible"/>
                                      </p:to>
                                    </p:set>
                                    <p:animEffect transition="in" filter="fade">
                                      <p:cBhvr>
                                        <p:cTn id="53" dur="1000"/>
                                        <p:tgtEl>
                                          <p:spTgt spid="186384"/>
                                        </p:tgtEl>
                                      </p:cBhvr>
                                    </p:animEffect>
                                    <p:anim calcmode="lin" valueType="num">
                                      <p:cBhvr>
                                        <p:cTn id="54" dur="1000" fill="hold"/>
                                        <p:tgtEl>
                                          <p:spTgt spid="186384"/>
                                        </p:tgtEl>
                                        <p:attrNameLst>
                                          <p:attrName>ppt_x</p:attrName>
                                        </p:attrNameLst>
                                      </p:cBhvr>
                                      <p:tavLst>
                                        <p:tav tm="0">
                                          <p:val>
                                            <p:strVal val="#ppt_x"/>
                                          </p:val>
                                        </p:tav>
                                        <p:tav tm="100000">
                                          <p:val>
                                            <p:strVal val="#ppt_x"/>
                                          </p:val>
                                        </p:tav>
                                      </p:tavLst>
                                    </p:anim>
                                    <p:anim calcmode="lin" valueType="num">
                                      <p:cBhvr>
                                        <p:cTn id="55" dur="1000" fill="hold"/>
                                        <p:tgtEl>
                                          <p:spTgt spid="18638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86370"/>
                                        </p:tgtEl>
                                        <p:attrNameLst>
                                          <p:attrName>style.visibility</p:attrName>
                                        </p:attrNameLst>
                                      </p:cBhvr>
                                      <p:to>
                                        <p:strVal val="visible"/>
                                      </p:to>
                                    </p:set>
                                    <p:anim calcmode="lin" valueType="num">
                                      <p:cBhvr additive="base">
                                        <p:cTn id="60" dur="500" fill="hold"/>
                                        <p:tgtEl>
                                          <p:spTgt spid="186370"/>
                                        </p:tgtEl>
                                        <p:attrNameLst>
                                          <p:attrName>ppt_x</p:attrName>
                                        </p:attrNameLst>
                                      </p:cBhvr>
                                      <p:tavLst>
                                        <p:tav tm="0">
                                          <p:val>
                                            <p:strVal val="0-#ppt_w/2"/>
                                          </p:val>
                                        </p:tav>
                                        <p:tav tm="100000">
                                          <p:val>
                                            <p:strVal val="#ppt_x"/>
                                          </p:val>
                                        </p:tav>
                                      </p:tavLst>
                                    </p:anim>
                                    <p:anim calcmode="lin" valueType="num">
                                      <p:cBhvr additive="base">
                                        <p:cTn id="61" dur="500" fill="hold"/>
                                        <p:tgtEl>
                                          <p:spTgt spid="186370"/>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86379"/>
                                        </p:tgtEl>
                                        <p:attrNameLst>
                                          <p:attrName>style.visibility</p:attrName>
                                        </p:attrNameLst>
                                      </p:cBhvr>
                                      <p:to>
                                        <p:strVal val="visible"/>
                                      </p:to>
                                    </p:set>
                                    <p:animEffect transition="in" filter="fade">
                                      <p:cBhvr>
                                        <p:cTn id="66" dur="1000"/>
                                        <p:tgtEl>
                                          <p:spTgt spid="186379"/>
                                        </p:tgtEl>
                                      </p:cBhvr>
                                    </p:animEffect>
                                    <p:anim calcmode="lin" valueType="num">
                                      <p:cBhvr>
                                        <p:cTn id="67" dur="1000" fill="hold"/>
                                        <p:tgtEl>
                                          <p:spTgt spid="186379"/>
                                        </p:tgtEl>
                                        <p:attrNameLst>
                                          <p:attrName>ppt_x</p:attrName>
                                        </p:attrNameLst>
                                      </p:cBhvr>
                                      <p:tavLst>
                                        <p:tav tm="0">
                                          <p:val>
                                            <p:strVal val="#ppt_x"/>
                                          </p:val>
                                        </p:tav>
                                        <p:tav tm="100000">
                                          <p:val>
                                            <p:strVal val="#ppt_x"/>
                                          </p:val>
                                        </p:tav>
                                      </p:tavLst>
                                    </p:anim>
                                    <p:anim calcmode="lin" valueType="num">
                                      <p:cBhvr>
                                        <p:cTn id="68" dur="1000" fill="hold"/>
                                        <p:tgtEl>
                                          <p:spTgt spid="18637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6376"/>
                                        </p:tgtEl>
                                        <p:attrNameLst>
                                          <p:attrName>style.visibility</p:attrName>
                                        </p:attrNameLst>
                                      </p:cBhvr>
                                      <p:to>
                                        <p:strVal val="visible"/>
                                      </p:to>
                                    </p:set>
                                    <p:animEffect transition="in" filter="fade">
                                      <p:cBhvr>
                                        <p:cTn id="71" dur="1000"/>
                                        <p:tgtEl>
                                          <p:spTgt spid="186376"/>
                                        </p:tgtEl>
                                      </p:cBhvr>
                                    </p:animEffect>
                                    <p:anim calcmode="lin" valueType="num">
                                      <p:cBhvr>
                                        <p:cTn id="72" dur="1000" fill="hold"/>
                                        <p:tgtEl>
                                          <p:spTgt spid="186376"/>
                                        </p:tgtEl>
                                        <p:attrNameLst>
                                          <p:attrName>ppt_x</p:attrName>
                                        </p:attrNameLst>
                                      </p:cBhvr>
                                      <p:tavLst>
                                        <p:tav tm="0">
                                          <p:val>
                                            <p:strVal val="#ppt_x"/>
                                          </p:val>
                                        </p:tav>
                                        <p:tav tm="100000">
                                          <p:val>
                                            <p:strVal val="#ppt_x"/>
                                          </p:val>
                                        </p:tav>
                                      </p:tavLst>
                                    </p:anim>
                                    <p:anim calcmode="lin" valueType="num">
                                      <p:cBhvr>
                                        <p:cTn id="73" dur="1000" fill="hold"/>
                                        <p:tgtEl>
                                          <p:spTgt spid="18637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6382"/>
                                        </p:tgtEl>
                                        <p:attrNameLst>
                                          <p:attrName>style.visibility</p:attrName>
                                        </p:attrNameLst>
                                      </p:cBhvr>
                                      <p:to>
                                        <p:strVal val="visible"/>
                                      </p:to>
                                    </p:set>
                                    <p:animEffect transition="in" filter="fade">
                                      <p:cBhvr>
                                        <p:cTn id="76" dur="1000"/>
                                        <p:tgtEl>
                                          <p:spTgt spid="186382"/>
                                        </p:tgtEl>
                                      </p:cBhvr>
                                    </p:animEffect>
                                    <p:anim calcmode="lin" valueType="num">
                                      <p:cBhvr>
                                        <p:cTn id="77" dur="1000" fill="hold"/>
                                        <p:tgtEl>
                                          <p:spTgt spid="186382"/>
                                        </p:tgtEl>
                                        <p:attrNameLst>
                                          <p:attrName>ppt_x</p:attrName>
                                        </p:attrNameLst>
                                      </p:cBhvr>
                                      <p:tavLst>
                                        <p:tav tm="0">
                                          <p:val>
                                            <p:strVal val="#ppt_x"/>
                                          </p:val>
                                        </p:tav>
                                        <p:tav tm="100000">
                                          <p:val>
                                            <p:strVal val="#ppt_x"/>
                                          </p:val>
                                        </p:tav>
                                      </p:tavLst>
                                    </p:anim>
                                    <p:anim calcmode="lin" valueType="num">
                                      <p:cBhvr>
                                        <p:cTn id="78" dur="1000" fill="hold"/>
                                        <p:tgtEl>
                                          <p:spTgt spid="186382"/>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1000"/>
                            </p:stCondLst>
                            <p:childTnLst>
                              <p:par>
                                <p:cTn id="80" presetID="42" presetClass="entr" presetSubtype="0" fill="hold" grpId="0" nodeType="afterEffect">
                                  <p:stCondLst>
                                    <p:cond delay="0"/>
                                  </p:stCondLst>
                                  <p:childTnLst>
                                    <p:set>
                                      <p:cBhvr>
                                        <p:cTn id="81" dur="1" fill="hold">
                                          <p:stCondLst>
                                            <p:cond delay="0"/>
                                          </p:stCondLst>
                                        </p:cTn>
                                        <p:tgtEl>
                                          <p:spTgt spid="186385"/>
                                        </p:tgtEl>
                                        <p:attrNameLst>
                                          <p:attrName>style.visibility</p:attrName>
                                        </p:attrNameLst>
                                      </p:cBhvr>
                                      <p:to>
                                        <p:strVal val="visible"/>
                                      </p:to>
                                    </p:set>
                                    <p:animEffect transition="in" filter="fade">
                                      <p:cBhvr>
                                        <p:cTn id="82" dur="1000"/>
                                        <p:tgtEl>
                                          <p:spTgt spid="186385"/>
                                        </p:tgtEl>
                                      </p:cBhvr>
                                    </p:animEffect>
                                    <p:anim calcmode="lin" valueType="num">
                                      <p:cBhvr>
                                        <p:cTn id="83" dur="1000" fill="hold"/>
                                        <p:tgtEl>
                                          <p:spTgt spid="186385"/>
                                        </p:tgtEl>
                                        <p:attrNameLst>
                                          <p:attrName>ppt_x</p:attrName>
                                        </p:attrNameLst>
                                      </p:cBhvr>
                                      <p:tavLst>
                                        <p:tav tm="0">
                                          <p:val>
                                            <p:strVal val="#ppt_x"/>
                                          </p:val>
                                        </p:tav>
                                        <p:tav tm="100000">
                                          <p:val>
                                            <p:strVal val="#ppt_x"/>
                                          </p:val>
                                        </p:tav>
                                      </p:tavLst>
                                    </p:anim>
                                    <p:anim calcmode="lin" valueType="num">
                                      <p:cBhvr>
                                        <p:cTn id="84" dur="1000" fill="hold"/>
                                        <p:tgtEl>
                                          <p:spTgt spid="186385"/>
                                        </p:tgtEl>
                                        <p:attrNameLst>
                                          <p:attrName>ppt_y</p:attrName>
                                        </p:attrNameLst>
                                      </p:cBhvr>
                                      <p:tavLst>
                                        <p:tav tm="0">
                                          <p:val>
                                            <p:strVal val="#ppt_y+.1"/>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86371"/>
                                        </p:tgtEl>
                                        <p:attrNameLst>
                                          <p:attrName>style.visibility</p:attrName>
                                        </p:attrNameLst>
                                      </p:cBhvr>
                                      <p:to>
                                        <p:strVal val="visible"/>
                                      </p:to>
                                    </p:set>
                                    <p:anim calcmode="lin" valueType="num">
                                      <p:cBhvr additive="base">
                                        <p:cTn id="89" dur="500" fill="hold"/>
                                        <p:tgtEl>
                                          <p:spTgt spid="186371"/>
                                        </p:tgtEl>
                                        <p:attrNameLst>
                                          <p:attrName>ppt_x</p:attrName>
                                        </p:attrNameLst>
                                      </p:cBhvr>
                                      <p:tavLst>
                                        <p:tav tm="0">
                                          <p:val>
                                            <p:strVal val="0-#ppt_w/2"/>
                                          </p:val>
                                        </p:tav>
                                        <p:tav tm="100000">
                                          <p:val>
                                            <p:strVal val="#ppt_x"/>
                                          </p:val>
                                        </p:tav>
                                      </p:tavLst>
                                    </p:anim>
                                    <p:anim calcmode="lin" valueType="num">
                                      <p:cBhvr additive="base">
                                        <p:cTn id="90" dur="500" fill="hold"/>
                                        <p:tgtEl>
                                          <p:spTgt spid="186371"/>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186383"/>
                                        </p:tgtEl>
                                        <p:attrNameLst>
                                          <p:attrName>style.visibility</p:attrName>
                                        </p:attrNameLst>
                                      </p:cBhvr>
                                      <p:to>
                                        <p:strVal val="visible"/>
                                      </p:to>
                                    </p:set>
                                    <p:anim calcmode="lin" valueType="num">
                                      <p:cBhvr additive="base">
                                        <p:cTn id="95" dur="500" fill="hold"/>
                                        <p:tgtEl>
                                          <p:spTgt spid="186383"/>
                                        </p:tgtEl>
                                        <p:attrNameLst>
                                          <p:attrName>ppt_x</p:attrName>
                                        </p:attrNameLst>
                                      </p:cBhvr>
                                      <p:tavLst>
                                        <p:tav tm="0">
                                          <p:val>
                                            <p:strVal val="0-#ppt_w/2"/>
                                          </p:val>
                                        </p:tav>
                                        <p:tav tm="100000">
                                          <p:val>
                                            <p:strVal val="#ppt_x"/>
                                          </p:val>
                                        </p:tav>
                                      </p:tavLst>
                                    </p:anim>
                                    <p:anim calcmode="lin" valueType="num">
                                      <p:cBhvr additive="base">
                                        <p:cTn id="96" dur="500" fill="hold"/>
                                        <p:tgtEl>
                                          <p:spTgt spid="1863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nimBg="1"/>
      <p:bldP spid="186371" grpId="0" animBg="1"/>
      <p:bldP spid="186372" grpId="0" animBg="1"/>
      <p:bldP spid="186377" grpId="0"/>
      <p:bldP spid="186378" grpId="0"/>
      <p:bldP spid="186379" grpId="0"/>
      <p:bldP spid="186380" grpId="0"/>
      <p:bldP spid="186381" grpId="0"/>
      <p:bldP spid="186382" grpId="0"/>
      <p:bldP spid="186383" grpId="0" animBg="1"/>
      <p:bldP spid="186384" grpId="0"/>
      <p:bldP spid="186385" grpId="0"/>
      <p:bldP spid="1863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93750" y="396830"/>
            <a:ext cx="10434638" cy="6840538"/>
            <a:chOff x="500" y="164"/>
            <a:chExt cx="6573" cy="4309"/>
          </a:xfrm>
        </p:grpSpPr>
        <p:sp>
          <p:nvSpPr>
            <p:cNvPr id="3" name="AutoShape 3"/>
            <p:cNvSpPr>
              <a:spLocks noChangeAspect="1" noChangeArrowheads="1" noTextEdit="1"/>
            </p:cNvSpPr>
            <p:nvPr/>
          </p:nvSpPr>
          <p:spPr bwMode="auto">
            <a:xfrm>
              <a:off x="500" y="164"/>
              <a:ext cx="6573" cy="4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a-I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 y="164"/>
              <a:ext cx="6583" cy="4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 name="TextBox 4"/>
          <p:cNvSpPr txBox="1"/>
          <p:nvPr/>
        </p:nvSpPr>
        <p:spPr>
          <a:xfrm>
            <a:off x="949609" y="173928"/>
            <a:ext cx="10122919" cy="830997"/>
          </a:xfrm>
          <a:prstGeom prst="rect">
            <a:avLst/>
          </a:prstGeom>
          <a:solidFill>
            <a:schemeClr val="bg1"/>
          </a:solidFill>
        </p:spPr>
        <p:txBody>
          <a:bodyPr wrap="square" rtlCol="1">
            <a:spAutoFit/>
          </a:bodyPr>
          <a:lstStyle/>
          <a:p>
            <a:pPr algn="ctr"/>
            <a:r>
              <a:rPr lang="fa-IR" sz="4800" b="1" dirty="0" smtClean="0">
                <a:cs typeface="B Nazanin" panose="00000400000000000000" pitchFamily="2" charset="-78"/>
              </a:rPr>
              <a:t>پاسخ متوازن به مخاطرات بهداشتی</a:t>
            </a:r>
            <a:endParaRPr lang="fa-IR" sz="4800" b="1" dirty="0">
              <a:cs typeface="B Nazanin" panose="00000400000000000000" pitchFamily="2" charset="-78"/>
            </a:endParaRPr>
          </a:p>
        </p:txBody>
      </p:sp>
      <p:sp>
        <p:nvSpPr>
          <p:cNvPr id="6" name="TextBox 5"/>
          <p:cNvSpPr txBox="1"/>
          <p:nvPr/>
        </p:nvSpPr>
        <p:spPr>
          <a:xfrm>
            <a:off x="2825086" y="1241947"/>
            <a:ext cx="2292823" cy="1077218"/>
          </a:xfrm>
          <a:prstGeom prst="rect">
            <a:avLst/>
          </a:prstGeom>
          <a:solidFill>
            <a:schemeClr val="bg1"/>
          </a:solidFill>
        </p:spPr>
        <p:txBody>
          <a:bodyPr wrap="square" rtlCol="1">
            <a:spAutoFit/>
          </a:bodyPr>
          <a:lstStyle/>
          <a:p>
            <a:pPr algn="ctr"/>
            <a:r>
              <a:rPr lang="fa-IR" sz="3200" dirty="0" smtClean="0">
                <a:solidFill>
                  <a:schemeClr val="tx2">
                    <a:lumMod val="60000"/>
                    <a:lumOff val="40000"/>
                  </a:schemeClr>
                </a:solidFill>
                <a:cs typeface="B Titr" panose="00000700000000000000" pitchFamily="2" charset="-78"/>
              </a:rPr>
              <a:t>حفظ سلامت عمومی</a:t>
            </a:r>
            <a:endParaRPr lang="fa-IR" sz="3200" dirty="0">
              <a:solidFill>
                <a:schemeClr val="tx2">
                  <a:lumMod val="60000"/>
                  <a:lumOff val="40000"/>
                </a:schemeClr>
              </a:solidFill>
              <a:cs typeface="B Titr" panose="00000700000000000000" pitchFamily="2" charset="-78"/>
            </a:endParaRPr>
          </a:p>
        </p:txBody>
      </p:sp>
      <p:sp>
        <p:nvSpPr>
          <p:cNvPr id="7" name="TextBox 6"/>
          <p:cNvSpPr txBox="1"/>
          <p:nvPr/>
        </p:nvSpPr>
        <p:spPr>
          <a:xfrm>
            <a:off x="6441738" y="959448"/>
            <a:ext cx="3794080" cy="1431161"/>
          </a:xfrm>
          <a:prstGeom prst="rect">
            <a:avLst/>
          </a:prstGeom>
          <a:solidFill>
            <a:schemeClr val="bg1"/>
          </a:solidFill>
        </p:spPr>
        <p:txBody>
          <a:bodyPr wrap="square" rtlCol="1">
            <a:spAutoFit/>
          </a:bodyPr>
          <a:lstStyle/>
          <a:p>
            <a:pPr algn="ctr"/>
            <a:r>
              <a:rPr lang="fa-IR" sz="2900" dirty="0" smtClean="0">
                <a:solidFill>
                  <a:schemeClr val="tx2">
                    <a:lumMod val="60000"/>
                    <a:lumOff val="40000"/>
                  </a:schemeClr>
                </a:solidFill>
                <a:cs typeface="B Titr" panose="00000700000000000000" pitchFamily="2" charset="-78"/>
              </a:rPr>
              <a:t>مداخلات غیر ضروری در مسافرت ها و حمل نقل بین المللی</a:t>
            </a:r>
            <a:endParaRPr lang="fa-IR" sz="2900" dirty="0">
              <a:solidFill>
                <a:schemeClr val="tx2">
                  <a:lumMod val="60000"/>
                  <a:lumOff val="40000"/>
                </a:schemeClr>
              </a:solidFill>
              <a:cs typeface="B Titr" panose="00000700000000000000" pitchFamily="2" charset="-78"/>
            </a:endParaRPr>
          </a:p>
        </p:txBody>
      </p:sp>
      <p:sp>
        <p:nvSpPr>
          <p:cNvPr id="8" name="TextBox 7"/>
          <p:cNvSpPr txBox="1"/>
          <p:nvPr/>
        </p:nvSpPr>
        <p:spPr>
          <a:xfrm>
            <a:off x="1555847" y="4844963"/>
            <a:ext cx="7642746" cy="1723549"/>
          </a:xfrm>
          <a:prstGeom prst="rect">
            <a:avLst/>
          </a:prstGeom>
          <a:solidFill>
            <a:schemeClr val="bg1"/>
          </a:solidFill>
        </p:spPr>
        <p:txBody>
          <a:bodyPr wrap="square" rtlCol="1">
            <a:spAutoFit/>
          </a:bodyPr>
          <a:lstStyle/>
          <a:p>
            <a:pPr algn="ctr"/>
            <a:r>
              <a:rPr lang="fa-IR" sz="2800" dirty="0" smtClean="0">
                <a:solidFill>
                  <a:schemeClr val="tx2">
                    <a:lumMod val="60000"/>
                    <a:lumOff val="40000"/>
                  </a:schemeClr>
                </a:solidFill>
                <a:cs typeface="B Titr" panose="00000700000000000000" pitchFamily="2" charset="-78"/>
              </a:rPr>
              <a:t>بر اساس مقررات بین المللی بهداشتی</a:t>
            </a:r>
          </a:p>
          <a:p>
            <a:pPr algn="ctr"/>
            <a:r>
              <a:rPr lang="fa-IR" sz="2600" dirty="0" smtClean="0">
                <a:solidFill>
                  <a:schemeClr val="tx2">
                    <a:lumMod val="75000"/>
                  </a:schemeClr>
                </a:solidFill>
                <a:cs typeface="B Titr" panose="00000700000000000000" pitchFamily="2" charset="-78"/>
              </a:rPr>
              <a:t>مدیریت مخاطرات بهداشتی در مسافرت های هوایی که با هدف جلوگیری از انتشار بین المللی بیماری ها انجام می شود نیازمند مدیریت مشترک بخش بهداشت و سایر بخش ها است.</a:t>
            </a:r>
            <a:endParaRPr lang="fa-IR" sz="2600" dirty="0">
              <a:solidFill>
                <a:schemeClr val="tx2">
                  <a:lumMod val="75000"/>
                </a:schemeClr>
              </a:solidFill>
              <a:cs typeface="B Titr" panose="00000700000000000000" pitchFamily="2" charset="-78"/>
            </a:endParaRPr>
          </a:p>
        </p:txBody>
      </p:sp>
    </p:spTree>
    <p:extLst>
      <p:ext uri="{BB962C8B-B14F-4D97-AF65-F5344CB8AC3E}">
        <p14:creationId xmlns:p14="http://schemas.microsoft.com/office/powerpoint/2010/main" xmlns="" val="2506025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3940987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9098" y="-1"/>
            <a:ext cx="12201098" cy="6974007"/>
          </a:xfrm>
          <a:prstGeom prst="rect">
            <a:avLst/>
          </a:prstGeom>
        </p:spPr>
      </p:pic>
    </p:spTree>
    <p:extLst>
      <p:ext uri="{BB962C8B-B14F-4D97-AF65-F5344CB8AC3E}">
        <p14:creationId xmlns:p14="http://schemas.microsoft.com/office/powerpoint/2010/main" xmlns="" val="4007293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rgbClr val="C00000"/>
                </a:solidFill>
                <a:effectLst>
                  <a:outerShdw blurRad="38100" dist="38100" dir="2700000" algn="tl">
                    <a:srgbClr val="000000">
                      <a:alpha val="43137"/>
                    </a:srgbClr>
                  </a:outerShdw>
                </a:effectLst>
                <a:cs typeface="B Titr" panose="00000700000000000000" pitchFamily="2" charset="-78"/>
              </a:rPr>
              <a:t>بخش چهارم</a:t>
            </a:r>
            <a:r>
              <a:rPr lang="fa-IR" sz="4000" dirty="0" smtClean="0">
                <a:effectLst>
                  <a:outerShdw blurRad="38100" dist="38100" dir="2700000" algn="tl">
                    <a:srgbClr val="000000">
                      <a:alpha val="43137"/>
                    </a:srgbClr>
                  </a:outerShdw>
                </a:effectLst>
                <a:cs typeface="B Titr" panose="00000700000000000000" pitchFamily="2" charset="-78"/>
              </a:rPr>
              <a:t>: مبادی مرزی</a:t>
            </a:r>
            <a:endParaRPr lang="fa-IR" sz="4000"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r>
              <a:rPr lang="fa-IR" b="1" dirty="0" smtClean="0">
                <a:cs typeface="B Titr" panose="00000700000000000000" pitchFamily="2" charset="-78"/>
              </a:rPr>
              <a:t>ماده 19: تعهدات عمومی</a:t>
            </a:r>
          </a:p>
          <a:p>
            <a:r>
              <a:rPr lang="fa-IR" b="1" dirty="0" smtClean="0">
                <a:cs typeface="B Titr" panose="00000700000000000000" pitchFamily="2" charset="-78"/>
              </a:rPr>
              <a:t>ماده 20: فرودگاه ها و بنادر</a:t>
            </a:r>
          </a:p>
          <a:p>
            <a:r>
              <a:rPr lang="fa-IR" b="1" dirty="0" smtClean="0">
                <a:cs typeface="B Titr" panose="00000700000000000000" pitchFamily="2" charset="-78"/>
              </a:rPr>
              <a:t>ماده 21: مبادی مرزی زمینی</a:t>
            </a:r>
          </a:p>
          <a:p>
            <a:r>
              <a:rPr lang="fa-IR" b="1" dirty="0" smtClean="0">
                <a:cs typeface="B Titr" panose="00000700000000000000" pitchFamily="2" charset="-78"/>
              </a:rPr>
              <a:t>ماده 22: نقش مقامات بهداشتی مسئول</a:t>
            </a:r>
          </a:p>
        </p:txBody>
      </p:sp>
    </p:spTree>
    <p:extLst>
      <p:ext uri="{BB962C8B-B14F-4D97-AF65-F5344CB8AC3E}">
        <p14:creationId xmlns:p14="http://schemas.microsoft.com/office/powerpoint/2010/main" xmlns="" val="2938143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19: </a:t>
            </a:r>
            <a:r>
              <a:rPr lang="fa-IR" b="1" dirty="0">
                <a:solidFill>
                  <a:srgbClr val="C00000"/>
                </a:solidFill>
                <a:effectLst>
                  <a:outerShdw blurRad="38100" dist="38100" dir="2700000" algn="tl">
                    <a:srgbClr val="000000">
                      <a:alpha val="43137"/>
                    </a:srgbClr>
                  </a:outerShdw>
                </a:effectLst>
              </a:rPr>
              <a:t>تعهدات </a:t>
            </a:r>
            <a:r>
              <a:rPr lang="fa-IR" b="1" dirty="0" smtClean="0">
                <a:solidFill>
                  <a:srgbClr val="C00000"/>
                </a:solidFill>
                <a:effectLst>
                  <a:outerShdw blurRad="38100" dist="38100" dir="2700000" algn="tl">
                    <a:srgbClr val="000000">
                      <a:alpha val="43137"/>
                    </a:srgbClr>
                  </a:outerShdw>
                </a:effectLst>
              </a:rPr>
              <a:t>عمومی</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fa-IR" dirty="0"/>
              <a:t>هر کشور عضو باید علاوه بر تعهدات دیگر موجود در این مقررات:</a:t>
            </a:r>
            <a:endParaRPr lang="en-US" dirty="0"/>
          </a:p>
          <a:p>
            <a:pPr marL="0" indent="0">
              <a:buNone/>
            </a:pPr>
            <a:r>
              <a:rPr lang="fa-IR" dirty="0"/>
              <a:t>الف) در چارچوب زمانی تعیین شده در پارگراف 1 ماده 5 و پاراگراف 1 ماده 13 ، از ایجاد ظرفیت‌های مندرج در پیوست 1 در رابطه با مبادی مرزی منتخب، اطمینان حاصل نماید.</a:t>
            </a:r>
            <a:endParaRPr lang="en-US" dirty="0"/>
          </a:p>
          <a:p>
            <a:pPr marL="0" indent="0">
              <a:buNone/>
            </a:pPr>
            <a:r>
              <a:rPr lang="fa-IR" dirty="0"/>
              <a:t>ب) معرفی مقامات بهداشتی مسئول در هر یک از مبادی مرزی منتخب در قلمرو خود؛</a:t>
            </a:r>
            <a:endParaRPr lang="en-US" dirty="0"/>
          </a:p>
          <a:p>
            <a:pPr marL="0" indent="0">
              <a:buNone/>
            </a:pPr>
            <a:r>
              <a:rPr lang="fa-IR" dirty="0"/>
              <a:t>ج) در زمان بروز یک خطر بالقوه بهداشتی در مبادی مرزی ، در صورت درخواست </a:t>
            </a:r>
            <a:r>
              <a:rPr lang="en-US" dirty="0"/>
              <a:t>WHO </a:t>
            </a:r>
            <a:r>
              <a:rPr lang="fa-IR" dirty="0"/>
              <a:t>تا حد امکان اطلاعات مربوط به منابع عفونت یا آلودگی (شامل ناقلین و مخازن) را که می توانند باعث انتشار بین‌المللی بیماری‌ها شوند را در اختیار قرار دهد.</a:t>
            </a:r>
            <a:endParaRPr lang="en-US" dirty="0"/>
          </a:p>
          <a:p>
            <a:endParaRPr lang="fa-IR" dirty="0"/>
          </a:p>
        </p:txBody>
      </p:sp>
    </p:spTree>
    <p:extLst>
      <p:ext uri="{BB962C8B-B14F-4D97-AF65-F5344CB8AC3E}">
        <p14:creationId xmlns:p14="http://schemas.microsoft.com/office/powerpoint/2010/main" xmlns="" val="290577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20: </a:t>
            </a:r>
            <a:r>
              <a:rPr lang="fa-IR" b="1" dirty="0">
                <a:solidFill>
                  <a:srgbClr val="C00000"/>
                </a:solidFill>
                <a:effectLst>
                  <a:outerShdw blurRad="38100" dist="38100" dir="2700000" algn="tl">
                    <a:srgbClr val="000000">
                      <a:alpha val="43137"/>
                    </a:srgbClr>
                  </a:outerShdw>
                </a:effectLst>
              </a:rPr>
              <a:t>فرودگاه ها و </a:t>
            </a:r>
            <a:r>
              <a:rPr lang="fa-IR" b="1" dirty="0" smtClean="0">
                <a:solidFill>
                  <a:srgbClr val="C00000"/>
                </a:solidFill>
                <a:effectLst>
                  <a:outerShdw blurRad="38100" dist="38100" dir="2700000" algn="tl">
                    <a:srgbClr val="000000">
                      <a:alpha val="43137"/>
                    </a:srgbClr>
                  </a:outerShdw>
                </a:effectLst>
              </a:rPr>
              <a:t>بنادر</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1. کشورهای </a:t>
            </a:r>
            <a:r>
              <a:rPr lang="fa-IR" dirty="0"/>
              <a:t>عضو باید فرودگاه­ها و بنادری را جهت ایجاد ظرفیت­های مندرج در پیوست 1 انتخاب نمایند.</a:t>
            </a:r>
            <a:endParaRPr lang="en-US" dirty="0"/>
          </a:p>
          <a:p>
            <a:pPr marL="0" indent="0">
              <a:buNone/>
            </a:pPr>
            <a:r>
              <a:rPr lang="fa-IR" dirty="0"/>
              <a:t>2 . کشورهای عضو باید اطمینان حاصل نمایند که گواهی­های معافیت از اقدامات بهداشتی کشتی(</a:t>
            </a:r>
            <a:r>
              <a:rPr lang="en-CA" dirty="0"/>
              <a:t>SSCEC</a:t>
            </a:r>
            <a:r>
              <a:rPr lang="fa-IR" dirty="0"/>
              <a:t>) و کنترل بهداشتی کشتی(</a:t>
            </a:r>
            <a:r>
              <a:rPr lang="en-CA" dirty="0"/>
              <a:t>SSCC</a:t>
            </a:r>
            <a:r>
              <a:rPr lang="fa-IR" dirty="0"/>
              <a:t>) مطابق با ملزومات مندرج در ماده 39 و نمونه ارائه شده در پیوست 3 صادر میشوند.</a:t>
            </a:r>
            <a:endParaRPr lang="en-US" dirty="0"/>
          </a:p>
          <a:p>
            <a:pPr marL="0" indent="0">
              <a:buNone/>
            </a:pPr>
            <a:r>
              <a:rPr lang="fa-IR" dirty="0"/>
              <a:t>3 . هر کشور عضو باید فهرستی از بنادر مجاز به صدور گواهی های زیر را به </a:t>
            </a:r>
            <a:r>
              <a:rPr lang="en-CA" dirty="0"/>
              <a:t>WHO</a:t>
            </a:r>
            <a:r>
              <a:rPr lang="fa-IR" dirty="0"/>
              <a:t> ارسال نماید:</a:t>
            </a:r>
            <a:endParaRPr lang="en-US" dirty="0"/>
          </a:p>
          <a:p>
            <a:pPr marL="0" indent="0">
              <a:buNone/>
            </a:pPr>
            <a:r>
              <a:rPr lang="fa-IR" dirty="0"/>
              <a:t>الف) گواهی کنترل بهداشتی کشتی ( </a:t>
            </a:r>
            <a:r>
              <a:rPr lang="en-CA" dirty="0"/>
              <a:t>SSCC</a:t>
            </a:r>
            <a:r>
              <a:rPr lang="fa-IR" dirty="0"/>
              <a:t>) و ارائه خدمات مندرج در پیوست 1 و 3 ؛ یا</a:t>
            </a:r>
            <a:endParaRPr lang="en-US" dirty="0"/>
          </a:p>
          <a:p>
            <a:pPr marL="0" indent="0">
              <a:buNone/>
            </a:pPr>
            <a:r>
              <a:rPr lang="fa-IR" dirty="0"/>
              <a:t>ب) صدور گواهی معافیت از اقدامات بهداشتی کشتی ( </a:t>
            </a:r>
            <a:r>
              <a:rPr lang="en-CA" dirty="0"/>
              <a:t>SSCEC</a:t>
            </a:r>
            <a:r>
              <a:rPr lang="fa-IR" dirty="0"/>
              <a:t>) به تنهایی ؛</a:t>
            </a:r>
            <a:endParaRPr lang="en-US" dirty="0"/>
          </a:p>
          <a:p>
            <a:pPr marL="0" indent="0">
              <a:buNone/>
            </a:pPr>
            <a:r>
              <a:rPr lang="fa-IR" dirty="0"/>
              <a:t>ج) تمدید گواهی های  بهداشتی کشتی برای یک دوره یک ماهه، تا رسیدن کشتی به بندری که بتواند از آن گواهی خود را دریافت نماید.</a:t>
            </a:r>
            <a:endParaRPr lang="en-US" dirty="0"/>
          </a:p>
          <a:p>
            <a:pPr marL="0" indent="0">
              <a:buNone/>
            </a:pPr>
            <a:r>
              <a:rPr lang="fa-IR" dirty="0"/>
              <a:t>هر کشور عضو باید </a:t>
            </a:r>
            <a:r>
              <a:rPr lang="en-US" dirty="0"/>
              <a:t>WHO </a:t>
            </a:r>
            <a:r>
              <a:rPr lang="fa-IR" dirty="0"/>
              <a:t>را از هر تغییری که ممکن است در فهرست بنادر مجاز خود رخ دهد آگاه نماید. </a:t>
            </a:r>
            <a:r>
              <a:rPr lang="en-CA" dirty="0"/>
              <a:t>WHO </a:t>
            </a:r>
            <a:r>
              <a:rPr lang="fa-IR" dirty="0"/>
              <a:t>نیز اطلاعات دریافتی طبق پاراگراف 3 را منتشر خواهد کرد</a:t>
            </a:r>
            <a:r>
              <a:rPr lang="fa-IR" dirty="0" smtClean="0"/>
              <a:t>.</a:t>
            </a:r>
            <a:r>
              <a:rPr lang="en-US" dirty="0"/>
              <a:t> </a:t>
            </a:r>
          </a:p>
          <a:p>
            <a:endParaRPr lang="fa-IR" dirty="0"/>
          </a:p>
        </p:txBody>
      </p:sp>
    </p:spTree>
    <p:extLst>
      <p:ext uri="{BB962C8B-B14F-4D97-AF65-F5344CB8AC3E}">
        <p14:creationId xmlns:p14="http://schemas.microsoft.com/office/powerpoint/2010/main" xmlns="" val="10923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20: </a:t>
            </a:r>
            <a:r>
              <a:rPr lang="fa-IR" b="1" dirty="0">
                <a:solidFill>
                  <a:srgbClr val="C00000"/>
                </a:solidFill>
                <a:effectLst>
                  <a:outerShdw blurRad="38100" dist="38100" dir="2700000" algn="tl">
                    <a:srgbClr val="000000">
                      <a:alpha val="43137"/>
                    </a:srgbClr>
                  </a:outerShdw>
                </a:effectLst>
              </a:rPr>
              <a:t>فرودگاه ها و </a:t>
            </a:r>
            <a:r>
              <a:rPr lang="fa-IR" b="1" dirty="0" smtClean="0">
                <a:solidFill>
                  <a:srgbClr val="C00000"/>
                </a:solidFill>
                <a:effectLst>
                  <a:outerShdw blurRad="38100" dist="38100" dir="2700000" algn="tl">
                    <a:srgbClr val="000000">
                      <a:alpha val="43137"/>
                    </a:srgbClr>
                  </a:outerShdw>
                </a:effectLst>
              </a:rPr>
              <a:t>بنادر (ادامه)</a:t>
            </a:r>
            <a:endParaRPr lang="fa-IR" dirty="0">
              <a:solidFill>
                <a:srgbClr val="C00000"/>
              </a:solidFill>
            </a:endParaRPr>
          </a:p>
        </p:txBody>
      </p:sp>
      <p:sp>
        <p:nvSpPr>
          <p:cNvPr id="3" name="Content Placeholder 2"/>
          <p:cNvSpPr>
            <a:spLocks noGrp="1"/>
          </p:cNvSpPr>
          <p:nvPr>
            <p:ph idx="1"/>
          </p:nvPr>
        </p:nvSpPr>
        <p:spPr/>
        <p:txBody>
          <a:bodyPr/>
          <a:lstStyle/>
          <a:p>
            <a:pPr marL="0" indent="0">
              <a:buNone/>
            </a:pPr>
            <a:r>
              <a:rPr lang="fa-IR" dirty="0" smtClean="0"/>
              <a:t>4. </a:t>
            </a:r>
            <a:r>
              <a:rPr lang="fa-IR" dirty="0"/>
              <a:t>بر اساس درخواست کشور مربوطه، </a:t>
            </a:r>
            <a:r>
              <a:rPr lang="en-CA" dirty="0"/>
              <a:t>WHO</a:t>
            </a:r>
            <a:r>
              <a:rPr lang="fa-IR" dirty="0"/>
              <a:t> ممکن است ترتیبی اتخاذ نماید تا پس از انجام یک بررسی و تحقیق مناسب  و در صورت احراز ملزومات مندرج در پاراگراف 1 و 3 این ماده ، برای یک فرودگاه یا بندر در قلمرو آن کشور گواهی تأیید صادر نماید. ممکن است </a:t>
            </a:r>
            <a:r>
              <a:rPr lang="en-US" dirty="0"/>
              <a:t>WHO</a:t>
            </a:r>
            <a:r>
              <a:rPr lang="fa-IR" dirty="0"/>
              <a:t> با مشورت کشور عضو نسبت به مرور و بازبینی دوره ای این گواهینامه ها مبادرت نماید.</a:t>
            </a:r>
            <a:endParaRPr lang="en-US" dirty="0"/>
          </a:p>
          <a:p>
            <a:pPr marL="0" indent="0">
              <a:buNone/>
            </a:pPr>
            <a:r>
              <a:rPr lang="fa-IR" dirty="0"/>
              <a:t>5 .طبق این ماده ، </a:t>
            </a:r>
            <a:r>
              <a:rPr lang="en-CA" dirty="0"/>
              <a:t>WHO </a:t>
            </a:r>
            <a:r>
              <a:rPr lang="fa-IR" dirty="0"/>
              <a:t>با همکاری سازمان­ها و نهادهای بین المللی ذیصلاح، راهنمای صدور گواهینامه ها برای  فرودگاه­ها و بنادر را طراحی و منتشر خواهد نمود. همچنین </a:t>
            </a:r>
            <a:r>
              <a:rPr lang="en-CA" dirty="0"/>
              <a:t>WHO </a:t>
            </a:r>
            <a:r>
              <a:rPr lang="fa-IR" dirty="0"/>
              <a:t>فهرست فرودگاه­ها و بنادر دارای گواهینامه را منتشر می نماید.</a:t>
            </a:r>
            <a:endParaRPr lang="en-US" dirty="0"/>
          </a:p>
          <a:p>
            <a:endParaRPr lang="fa-IR" dirty="0"/>
          </a:p>
        </p:txBody>
      </p:sp>
    </p:spTree>
    <p:extLst>
      <p:ext uri="{BB962C8B-B14F-4D97-AF65-F5344CB8AC3E}">
        <p14:creationId xmlns:p14="http://schemas.microsoft.com/office/powerpoint/2010/main" xmlns="" val="1633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21: </a:t>
            </a:r>
            <a:r>
              <a:rPr lang="fa-IR" b="1" dirty="0">
                <a:solidFill>
                  <a:srgbClr val="C00000"/>
                </a:solidFill>
                <a:effectLst>
                  <a:outerShdw blurRad="38100" dist="38100" dir="2700000" algn="tl">
                    <a:srgbClr val="000000">
                      <a:alpha val="43137"/>
                    </a:srgbClr>
                  </a:outerShdw>
                </a:effectLst>
              </a:rPr>
              <a:t>مبادی مرزی </a:t>
            </a:r>
            <a:r>
              <a:rPr lang="fa-IR" b="1" dirty="0" smtClean="0">
                <a:solidFill>
                  <a:srgbClr val="C00000"/>
                </a:solidFill>
                <a:effectLst>
                  <a:outerShdw blurRad="38100" dist="38100" dir="2700000" algn="tl">
                    <a:srgbClr val="000000">
                      <a:alpha val="43137"/>
                    </a:srgbClr>
                  </a:outerShdw>
                </a:effectLst>
              </a:rPr>
              <a:t>زمینی</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1. در </a:t>
            </a:r>
            <a:r>
              <a:rPr lang="fa-IR" dirty="0"/>
              <a:t>صورت وجود توجیهات بهداشتی ، یک کشور عضو ممکن است مبادی مرزی زمینی را با در نظر گرفتن موارد زیر انتخاب نموده و ظرفیت­های لازم را بر مبنای مندرجات پیوست 1 در آنها ایجاد نماید:</a:t>
            </a:r>
            <a:endParaRPr lang="en-US" dirty="0"/>
          </a:p>
          <a:p>
            <a:pPr marL="0" indent="0">
              <a:buNone/>
            </a:pPr>
            <a:r>
              <a:rPr lang="fa-IR" dirty="0"/>
              <a:t>الف) تراکم و تعداد کل انواع مختلف تردد بین المللی در یک مبدأ مرزی زمینی کشور عضو در مقایسه با سایر مبادی مرزی کشور</a:t>
            </a:r>
            <a:endParaRPr lang="en-US" dirty="0"/>
          </a:p>
          <a:p>
            <a:pPr marL="0" indent="0">
              <a:buNone/>
            </a:pPr>
            <a:r>
              <a:rPr lang="fa-IR" dirty="0"/>
              <a:t>ب) نوع خطرات بهداشتی­ موجود در مناطقی که تردد بین المللی از آنجا آغاز شده  یا در مسیر خود به سمت یک نقطه مرزی زمینی خاص از آنها عبور مینماید، </a:t>
            </a:r>
            <a:endParaRPr lang="en-US" dirty="0"/>
          </a:p>
          <a:p>
            <a:pPr marL="0" indent="0">
              <a:buNone/>
            </a:pPr>
            <a:r>
              <a:rPr lang="fa-IR" dirty="0"/>
              <a:t>2 . توصیه میشود کشورهای عضو دارای مرزهای مشترک با یکدیگر، موارد زیر را در نظر بگیرند:</a:t>
            </a:r>
            <a:endParaRPr lang="en-US" dirty="0"/>
          </a:p>
          <a:p>
            <a:pPr marL="0" indent="0">
              <a:buNone/>
            </a:pPr>
            <a:r>
              <a:rPr lang="fa-IR" dirty="0"/>
              <a:t>الف) طبق ماده 57 انجام هماهنگی ها یا انعقاد موافقتنامه­ های دو جانبه یا چندجانبه در خصوص پیشگیری یا کنترل انتقال بین المللی بیماری­ها از طریق مرزهای زمینی ؛ و </a:t>
            </a:r>
            <a:endParaRPr lang="en-US" dirty="0"/>
          </a:p>
          <a:p>
            <a:pPr marL="0" indent="0">
              <a:buNone/>
            </a:pPr>
            <a:r>
              <a:rPr lang="fa-IR" dirty="0"/>
              <a:t>ب) در صورت انتخاب مبادی مرزی زمینی (توسط دو کشور مجاور) طبق پاراگراف 1 این ماده ، یکپارچه نمودن آن دو پایگاه مجاور برای ایجاد ظرفیت­های مندرج در پیوست 1</a:t>
            </a:r>
            <a:r>
              <a:rPr lang="fa-IR" dirty="0" smtClean="0"/>
              <a:t>.</a:t>
            </a:r>
            <a:endParaRPr lang="en-US" dirty="0"/>
          </a:p>
        </p:txBody>
      </p:sp>
    </p:spTree>
    <p:extLst>
      <p:ext uri="{BB962C8B-B14F-4D97-AF65-F5344CB8AC3E}">
        <p14:creationId xmlns:p14="http://schemas.microsoft.com/office/powerpoint/2010/main" xmlns="" val="388895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22: </a:t>
            </a:r>
            <a:r>
              <a:rPr lang="fa-IR" b="1" dirty="0">
                <a:solidFill>
                  <a:srgbClr val="C00000"/>
                </a:solidFill>
                <a:effectLst>
                  <a:outerShdw blurRad="38100" dist="38100" dir="2700000" algn="tl">
                    <a:srgbClr val="000000">
                      <a:alpha val="43137"/>
                    </a:srgbClr>
                  </a:outerShdw>
                </a:effectLst>
              </a:rPr>
              <a:t>نقش مقامات بهداشتی </a:t>
            </a:r>
            <a:r>
              <a:rPr lang="fa-IR" b="1" dirty="0" smtClean="0">
                <a:solidFill>
                  <a:srgbClr val="C00000"/>
                </a:solidFill>
                <a:effectLst>
                  <a:outerShdw blurRad="38100" dist="38100" dir="2700000" algn="tl">
                    <a:srgbClr val="000000">
                      <a:alpha val="43137"/>
                    </a:srgbClr>
                  </a:outerShdw>
                </a:effectLst>
              </a:rPr>
              <a:t>مسئول</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0" indent="0">
              <a:buNone/>
            </a:pPr>
            <a:r>
              <a:rPr lang="fa-IR" dirty="0" smtClean="0"/>
              <a:t>1. مقامات </a:t>
            </a:r>
            <a:r>
              <a:rPr lang="fa-IR" dirty="0"/>
              <a:t>بهداشتی مسئول باید:</a:t>
            </a:r>
            <a:endParaRPr lang="en-US" dirty="0"/>
          </a:p>
          <a:p>
            <a:pPr marL="0" indent="0">
              <a:buNone/>
            </a:pPr>
            <a:r>
              <a:rPr lang="fa-IR" dirty="0"/>
              <a:t>الف) مسئولیت نظارت بر بار مسافر، محموله­ها، کانتینرها، کالاها، بسته­های پستی و اجساد انسانی را در طی ورود و خروج از منطقه آلوده بر عهده گیرند، به نحوی که عاری از منابع عفونت و آلودگی از جمله ناقلین و مخازن بیماری باشند؛</a:t>
            </a:r>
            <a:endParaRPr lang="en-US" dirty="0"/>
          </a:p>
          <a:p>
            <a:pPr marL="0" indent="0">
              <a:buNone/>
            </a:pPr>
            <a:r>
              <a:rPr lang="fa-IR" dirty="0"/>
              <a:t>ب) تا حد امکان اطمینان حاصل نمایند که مراکز و تأسیسات استفاده شده توسط مسافران در مبادی مرزی ، در وضعیت بهداشتی و عاری از منابع عفونت یا آلودگی شامل ناقلین و مخازن بیماری باشند؛</a:t>
            </a:r>
            <a:endParaRPr lang="en-US" dirty="0"/>
          </a:p>
          <a:p>
            <a:pPr marL="0" indent="0">
              <a:buNone/>
            </a:pPr>
            <a:r>
              <a:rPr lang="fa-IR" dirty="0" smtClean="0"/>
              <a:t>ج) </a:t>
            </a:r>
            <a:r>
              <a:rPr lang="fa-IR" dirty="0"/>
              <a:t>در صورت لزوم طبق این مقررات ، مسئولیت نظارت بر هرگونه عملیات موش­کشی­ ، حشره کشی ، آلودگی­زدایی ، گندزدایی  بار مسافر،  محموله­ها، کانتینرها، وسایل نقلیه، کالاها، بسته­های پستی و اجساد انسانی یا اقدامات بهداشتی برای افراد را برعهده بگیرند؛</a:t>
            </a:r>
            <a:endParaRPr lang="en-US" dirty="0"/>
          </a:p>
          <a:p>
            <a:pPr marL="0" indent="0">
              <a:buNone/>
            </a:pPr>
            <a:r>
              <a:rPr lang="fa-IR" dirty="0"/>
              <a:t>د) تا حد امکان متصدیان وسایل نقلیه را پیشاپیش در مورد قصد خود برای اعمال اقدامات بهداشتی برروی وسیله نقلیه آنان مطلع نموده و در صورت دسترسی ، روش­های مورد استفاده را به صورت مکتوب ارائه نمایند؛</a:t>
            </a:r>
            <a:endParaRPr lang="en-US" dirty="0"/>
          </a:p>
          <a:p>
            <a:pPr marL="0" indent="0">
              <a:buNone/>
            </a:pPr>
            <a:r>
              <a:rPr lang="fa-IR" dirty="0"/>
              <a:t>ه) مسئولیت نظارت بر حذف و سپس دفع ایمن هرگونه آب یا غذای آلوده، فضولات انسانی و حیوانی، فاضلاب و هر نوع ماده­ی آلوده­ی دیگر از وسیله­ی نقلیه را برعهده بگیرد؛</a:t>
            </a:r>
            <a:endParaRPr lang="en-US" dirty="0"/>
          </a:p>
          <a:p>
            <a:endParaRPr lang="fa-IR" dirty="0"/>
          </a:p>
        </p:txBody>
      </p:sp>
    </p:spTree>
    <p:extLst>
      <p:ext uri="{BB962C8B-B14F-4D97-AF65-F5344CB8AC3E}">
        <p14:creationId xmlns:p14="http://schemas.microsoft.com/office/powerpoint/2010/main" xmlns="" val="30787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effectLst>
                  <a:outerShdw blurRad="38100" dist="38100" dir="2700000" algn="tl">
                    <a:srgbClr val="000000">
                      <a:alpha val="43137"/>
                    </a:srgbClr>
                  </a:outerShdw>
                </a:effectLst>
                <a:cs typeface="B Titr" panose="00000700000000000000" pitchFamily="2" charset="-78"/>
              </a:rPr>
              <a:t>مقررات بین المللی بهداشتی (</a:t>
            </a:r>
            <a:r>
              <a:rPr lang="en-US" b="1" dirty="0" smtClean="0">
                <a:effectLst>
                  <a:outerShdw blurRad="38100" dist="38100" dir="2700000" algn="tl">
                    <a:srgbClr val="000000">
                      <a:alpha val="43137"/>
                    </a:srgbClr>
                  </a:outerShdw>
                </a:effectLst>
                <a:cs typeface="B Titr" panose="00000700000000000000" pitchFamily="2" charset="-78"/>
              </a:rPr>
              <a:t>IHR</a:t>
            </a:r>
            <a:r>
              <a:rPr lang="fa-IR" b="1" dirty="0" smtClean="0">
                <a:effectLst>
                  <a:outerShdw blurRad="38100" dist="38100" dir="2700000" algn="tl">
                    <a:srgbClr val="000000">
                      <a:alpha val="43137"/>
                    </a:srgbClr>
                  </a:outerShdw>
                </a:effectLst>
                <a:cs typeface="B Titr" panose="00000700000000000000" pitchFamily="2" charset="-78"/>
              </a:rPr>
              <a:t>)</a:t>
            </a:r>
            <a:endParaRPr lang="fa-IR" b="1"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3799268" y="1897821"/>
            <a:ext cx="7683320" cy="4606010"/>
          </a:xfrm>
        </p:spPr>
        <p:txBody>
          <a:bodyPr>
            <a:normAutofit/>
          </a:bodyPr>
          <a:lstStyle/>
          <a:p>
            <a:pPr algn="just"/>
            <a:r>
              <a:rPr lang="fa-IR" dirty="0" smtClean="0">
                <a:cs typeface="B Mitra" panose="00000400000000000000" pitchFamily="2" charset="-78"/>
              </a:rPr>
              <a:t>مقررات </a:t>
            </a:r>
            <a:r>
              <a:rPr lang="fa-IR" dirty="0">
                <a:cs typeface="B Mitra" panose="00000400000000000000" pitchFamily="2" charset="-78"/>
              </a:rPr>
              <a:t>بین المللی بهداشتی </a:t>
            </a:r>
            <a:r>
              <a:rPr lang="en-US" dirty="0">
                <a:cs typeface="B Mitra" panose="00000400000000000000" pitchFamily="2" charset="-78"/>
              </a:rPr>
              <a:t>(IHR)</a:t>
            </a:r>
            <a:r>
              <a:rPr lang="fa-IR" dirty="0">
                <a:cs typeface="B Mitra" panose="00000400000000000000" pitchFamily="2" charset="-78"/>
              </a:rPr>
              <a:t> در پنجاه و هشتمین اجلاس سازمان جهانی بهداشت در می 2005 مورد تصویب قرار گرفت و از 15 ژوئن 2007 کلیه کشورهای عضو ملزم شدند تا با همکاری همدیگر و با هدف پیشگیری از انتشار بین المللی بیماریها و نجات جان انسانها آنرا اجرا نمایند</a:t>
            </a:r>
            <a:r>
              <a:rPr lang="fa-IR" dirty="0" smtClean="0">
                <a:cs typeface="B Mitra" panose="00000400000000000000" pitchFamily="2" charset="-78"/>
              </a:rPr>
              <a:t>.</a:t>
            </a:r>
          </a:p>
          <a:p>
            <a:pPr algn="just"/>
            <a:r>
              <a:rPr lang="fa-IR" dirty="0" smtClean="0">
                <a:cs typeface="B Mitra" panose="00000400000000000000" pitchFamily="2" charset="-78"/>
              </a:rPr>
              <a:t> </a:t>
            </a:r>
            <a:r>
              <a:rPr lang="fa-IR" dirty="0">
                <a:cs typeface="B Mitra" panose="00000400000000000000" pitchFamily="2" charset="-78"/>
              </a:rPr>
              <a:t>هدف مقررات بین المللی بهداشتی </a:t>
            </a:r>
            <a:r>
              <a:rPr lang="fa-IR" u="sng" dirty="0">
                <a:cs typeface="B Mitra" panose="00000400000000000000" pitchFamily="2" charset="-78"/>
              </a:rPr>
              <a:t>پیشگیری</a:t>
            </a:r>
            <a:r>
              <a:rPr lang="fa-IR" dirty="0">
                <a:cs typeface="B Mitra" panose="00000400000000000000" pitchFamily="2" charset="-78"/>
              </a:rPr>
              <a:t>، </a:t>
            </a:r>
            <a:r>
              <a:rPr lang="fa-IR" u="sng" dirty="0">
                <a:cs typeface="B Mitra" panose="00000400000000000000" pitchFamily="2" charset="-78"/>
              </a:rPr>
              <a:t>کنترل</a:t>
            </a:r>
            <a:r>
              <a:rPr lang="fa-IR" dirty="0">
                <a:cs typeface="B Mitra" panose="00000400000000000000" pitchFamily="2" charset="-78"/>
              </a:rPr>
              <a:t> و </a:t>
            </a:r>
            <a:r>
              <a:rPr lang="fa-IR" u="sng" dirty="0">
                <a:cs typeface="B Mitra" panose="00000400000000000000" pitchFamily="2" charset="-78"/>
              </a:rPr>
              <a:t>اجرای اقدامات </a:t>
            </a:r>
            <a:r>
              <a:rPr lang="fa-IR" dirty="0">
                <a:cs typeface="B Mitra" panose="00000400000000000000" pitchFamily="2" charset="-78"/>
              </a:rPr>
              <a:t>عملی جهت جلوگیری از انتشار بین المللی بیماریها است به نحویکه کمترین تداخل را مسافرت های بین المللی داشته باشد. </a:t>
            </a:r>
            <a:endParaRPr lang="fa-IR" dirty="0" smtClean="0">
              <a:cs typeface="B Mitra" panose="00000400000000000000" pitchFamily="2" charset="-78"/>
            </a:endParaRPr>
          </a:p>
          <a:p>
            <a:pPr algn="just"/>
            <a:r>
              <a:rPr lang="fa-IR" dirty="0" smtClean="0">
                <a:cs typeface="B Mitra" panose="00000400000000000000" pitchFamily="2" charset="-78"/>
              </a:rPr>
              <a:t>یکی </a:t>
            </a:r>
            <a:r>
              <a:rPr lang="fa-IR" dirty="0">
                <a:cs typeface="B Mitra" panose="00000400000000000000" pitchFamily="2" charset="-78"/>
              </a:rPr>
              <a:t>دیگر از اهداف </a:t>
            </a:r>
            <a:r>
              <a:rPr lang="en-US" dirty="0">
                <a:cs typeface="B Mitra" panose="00000400000000000000" pitchFamily="2" charset="-78"/>
              </a:rPr>
              <a:t>IHR</a:t>
            </a:r>
            <a:r>
              <a:rPr lang="fa-IR" dirty="0">
                <a:cs typeface="B Mitra" panose="00000400000000000000" pitchFamily="2" charset="-78"/>
              </a:rPr>
              <a:t>  کاهش خطر انتشار بیماریها در فرودگاه ها، بنادر و گذرگاه های زمینی بین المللی است.</a:t>
            </a:r>
            <a:endParaRPr lang="en-US" dirty="0">
              <a:cs typeface="B Mitra" panose="00000400000000000000" pitchFamily="2" charset="-78"/>
            </a:endParaRPr>
          </a:p>
          <a:p>
            <a:endParaRPr lang="fa-IR" dirty="0"/>
          </a:p>
        </p:txBody>
      </p:sp>
      <p:pic>
        <p:nvPicPr>
          <p:cNvPr id="4" name="Picture 3"/>
          <p:cNvPicPr>
            <a:picLocks noChangeAspect="1"/>
          </p:cNvPicPr>
          <p:nvPr/>
        </p:nvPicPr>
        <p:blipFill>
          <a:blip r:embed="rId2"/>
          <a:stretch>
            <a:fillRect/>
          </a:stretch>
        </p:blipFill>
        <p:spPr>
          <a:xfrm>
            <a:off x="313923" y="365125"/>
            <a:ext cx="3086100" cy="4505706"/>
          </a:xfrm>
          <a:prstGeom prst="rect">
            <a:avLst/>
          </a:prstGeom>
        </p:spPr>
      </p:pic>
    </p:spTree>
    <p:extLst>
      <p:ext uri="{BB962C8B-B14F-4D97-AF65-F5344CB8AC3E}">
        <p14:creationId xmlns:p14="http://schemas.microsoft.com/office/powerpoint/2010/main" xmlns="" val="267366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22:</a:t>
            </a:r>
            <a:r>
              <a:rPr lang="fa-IR" b="1" dirty="0">
                <a:solidFill>
                  <a:srgbClr val="C00000"/>
                </a:solidFill>
                <a:effectLst>
                  <a:outerShdw blurRad="38100" dist="38100" dir="2700000" algn="tl">
                    <a:srgbClr val="000000">
                      <a:alpha val="43137"/>
                    </a:srgbClr>
                  </a:outerShdw>
                </a:effectLst>
              </a:rPr>
              <a:t> نقش مقامات بهداشتی </a:t>
            </a:r>
            <a:r>
              <a:rPr lang="fa-IR" b="1" dirty="0" smtClean="0">
                <a:solidFill>
                  <a:srgbClr val="C00000"/>
                </a:solidFill>
                <a:effectLst>
                  <a:outerShdw blurRad="38100" dist="38100" dir="2700000" algn="tl">
                    <a:srgbClr val="000000">
                      <a:alpha val="43137"/>
                    </a:srgbClr>
                  </a:outerShdw>
                </a:effectLst>
              </a:rPr>
              <a:t>مسئول (ادامه)</a:t>
            </a:r>
            <a:endParaRPr lang="fa-IR"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fa-IR" dirty="0"/>
              <a:t>و</a:t>
            </a:r>
            <a:r>
              <a:rPr lang="fa-IR" dirty="0" smtClean="0"/>
              <a:t>) تمام </a:t>
            </a:r>
            <a:r>
              <a:rPr lang="fa-IR" dirty="0"/>
              <a:t>راهکارهای عملی منطبق با این مقررات را در جهت نظارت و کنترل تخلیه فاضلاب ، پسماندها ، آب توازن و سایر مواد بالقوه بیماری زا از کشتی­ها که ممکن است منجر به آلودگی آب های یک بندر، رودخانه، کانال، تنگه ، دریاچه یا سایر آبراه های بین</a:t>
            </a:r>
            <a:r>
              <a:rPr lang="en-CA" dirty="0"/>
              <a:t>‌</a:t>
            </a:r>
            <a:r>
              <a:rPr lang="fa-IR" dirty="0"/>
              <a:t>المللی میشود را بکار گیرد؛</a:t>
            </a:r>
            <a:endParaRPr lang="en-US" dirty="0"/>
          </a:p>
          <a:p>
            <a:pPr marL="0" indent="0">
              <a:buNone/>
            </a:pPr>
            <a:r>
              <a:rPr lang="fa-IR" dirty="0"/>
              <a:t>مسئولیت نظارت بر ارائه کنندگان خدمات به مسافرین، بار مسافر، محموله­ها، کانتینرها، وسایل نقلیه، کالاها، بسته­های پستی و اجساد انسانی در مبادی مرزی و در صورت لزوم انجام بازرسی­ها و معاینات پزشکی را بر عهده گیرند؛</a:t>
            </a:r>
            <a:endParaRPr lang="en-US" dirty="0"/>
          </a:p>
          <a:p>
            <a:pPr marL="0" indent="0">
              <a:buNone/>
            </a:pPr>
            <a:r>
              <a:rPr lang="fa-IR" dirty="0"/>
              <a:t>ح) از یک برنامه مقابله با رویداد بهداشتی غیر منتظره برخوردار باشند ؛ و</a:t>
            </a:r>
            <a:endParaRPr lang="en-US" dirty="0"/>
          </a:p>
          <a:p>
            <a:pPr marL="0" indent="0">
              <a:buNone/>
            </a:pPr>
            <a:r>
              <a:rPr lang="fa-IR" dirty="0"/>
              <a:t>ط) با مسئول ملی </a:t>
            </a:r>
            <a:r>
              <a:rPr lang="en-CA" dirty="0"/>
              <a:t>IHR</a:t>
            </a:r>
            <a:r>
              <a:rPr lang="fa-IR" dirty="0"/>
              <a:t> در مورد اقدامات بهداشتی انجام شده طبق این مقررات ارتباط برقرار </a:t>
            </a:r>
            <a:r>
              <a:rPr lang="fa-IR" dirty="0" smtClean="0"/>
              <a:t>نمایند</a:t>
            </a:r>
            <a:endParaRPr lang="en-US" dirty="0"/>
          </a:p>
          <a:p>
            <a:pPr marL="0" indent="0">
              <a:buNone/>
            </a:pPr>
            <a:r>
              <a:rPr lang="fa-IR" dirty="0"/>
              <a:t>2 . چنانچه مدارک و نشانه­های معتبر دال بر ناموفق بودن اقدامات به هنگام خروج از منطقه آلوده وجود داشته باشد ، ممکن است اقدامات بهداشتی توصیه شده توسط </a:t>
            </a:r>
            <a:r>
              <a:rPr lang="en-CA" dirty="0"/>
              <a:t>WHO</a:t>
            </a:r>
            <a:r>
              <a:rPr lang="fa-IR" dirty="0"/>
              <a:t> برای مسافرین، بار مسافر، محموله­ها، کانتینرها، وسایل نقلیه، کالاها، بسته­های پستی و اجساد انسانی در زمان ورود از یک منطقه آلوده مجدداً تکرار شود؛</a:t>
            </a:r>
            <a:endParaRPr lang="en-US" dirty="0"/>
          </a:p>
          <a:p>
            <a:pPr marL="0" indent="0">
              <a:buNone/>
            </a:pPr>
            <a:r>
              <a:rPr lang="fa-IR" dirty="0"/>
              <a:t>3 . حشره کشی، موش­کشی، آلودگی­زدایی ، گندزدایی،  و سایر اقدامات بهداشتی باید به نحوی انجام شوند که تا حد امکان از آسیب رساندن و برهم زدن آرامش افراد یا آسیب به محیط به نحوی که روی سلامت عموم اثر بگذارد و همچنین آسیب رساندن به بار مسافر، محموله­ها، کانتینرها، وسایل نقلیه، کالاها و بسته­های پستی اجتناب گردد.</a:t>
            </a:r>
            <a:endParaRPr lang="en-US" dirty="0"/>
          </a:p>
          <a:p>
            <a:pPr marL="0" indent="0">
              <a:buNone/>
            </a:pPr>
            <a:endParaRPr lang="fa-IR" dirty="0"/>
          </a:p>
        </p:txBody>
      </p:sp>
    </p:spTree>
    <p:extLst>
      <p:ext uri="{BB962C8B-B14F-4D97-AF65-F5344CB8AC3E}">
        <p14:creationId xmlns:p14="http://schemas.microsoft.com/office/powerpoint/2010/main" xmlns="" val="37918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effectLst>
                  <a:outerShdw blurRad="38100" dist="38100" dir="2700000" algn="tl">
                    <a:srgbClr val="000000">
                      <a:alpha val="43137"/>
                    </a:srgbClr>
                  </a:outerShdw>
                </a:effectLst>
                <a:cs typeface="B Titr" panose="00000700000000000000" pitchFamily="2" charset="-78"/>
              </a:rPr>
              <a:t>بخش پنجم: اقدامات بهداشتی</a:t>
            </a:r>
            <a:br>
              <a:rPr lang="fa-IR" sz="3600" dirty="0" smtClean="0">
                <a:effectLst>
                  <a:outerShdw blurRad="38100" dist="38100" dir="2700000" algn="tl">
                    <a:srgbClr val="000000">
                      <a:alpha val="43137"/>
                    </a:srgbClr>
                  </a:outerShdw>
                </a:effectLst>
                <a:cs typeface="B Titr" panose="00000700000000000000" pitchFamily="2" charset="-78"/>
              </a:rPr>
            </a:br>
            <a:r>
              <a:rPr lang="fa-IR" sz="3600" dirty="0" smtClean="0">
                <a:effectLst>
                  <a:outerShdw blurRad="38100" dist="38100" dir="2700000" algn="tl">
                    <a:srgbClr val="000000">
                      <a:alpha val="43137"/>
                    </a:srgbClr>
                  </a:outerShdw>
                </a:effectLst>
                <a:cs typeface="B Titr" panose="00000700000000000000" pitchFamily="2" charset="-78"/>
              </a:rPr>
              <a:t>فصل یکم: مقررات کلی</a:t>
            </a:r>
            <a:endParaRPr lang="fa-IR" sz="3600"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fontScale="77500" lnSpcReduction="20000"/>
          </a:bodyPr>
          <a:lstStyle/>
          <a:p>
            <a:r>
              <a:rPr lang="fa-IR" b="1" dirty="0">
                <a:cs typeface="B Mitra" panose="00000400000000000000" pitchFamily="2" charset="-78"/>
              </a:rPr>
              <a:t>ماده 23: اقدامات بهداشتی به هنگام ورود و خروج</a:t>
            </a:r>
            <a:endParaRPr lang="en-US" dirty="0">
              <a:cs typeface="B Mitra" panose="00000400000000000000" pitchFamily="2" charset="-78"/>
            </a:endParaRPr>
          </a:p>
          <a:p>
            <a:r>
              <a:rPr lang="fa-IR" b="1" dirty="0">
                <a:cs typeface="B Mitra" panose="00000400000000000000" pitchFamily="2" charset="-78"/>
              </a:rPr>
              <a:t>ماده 24: متصدیان وسایل نقلیه</a:t>
            </a:r>
            <a:endParaRPr lang="en-US" dirty="0">
              <a:cs typeface="B Mitra" panose="00000400000000000000" pitchFamily="2" charset="-78"/>
            </a:endParaRPr>
          </a:p>
          <a:p>
            <a:r>
              <a:rPr lang="fa-IR" b="1" dirty="0">
                <a:cs typeface="B Mitra" panose="00000400000000000000" pitchFamily="2" charset="-78"/>
              </a:rPr>
              <a:t>ماده 25: کشتی ها و هواپیما های در حال عبور</a:t>
            </a:r>
            <a:endParaRPr lang="en-US" dirty="0">
              <a:cs typeface="B Mitra" panose="00000400000000000000" pitchFamily="2" charset="-78"/>
            </a:endParaRPr>
          </a:p>
          <a:p>
            <a:r>
              <a:rPr lang="fa-IR" b="1" dirty="0">
                <a:cs typeface="B Mitra" panose="00000400000000000000" pitchFamily="2" charset="-78"/>
              </a:rPr>
              <a:t>ماده 26: کامیون­ها، قطارها و اتوبوس های غیرنظامی در حال عبور</a:t>
            </a:r>
            <a:endParaRPr lang="en-US" dirty="0">
              <a:cs typeface="B Mitra" panose="00000400000000000000" pitchFamily="2" charset="-78"/>
            </a:endParaRPr>
          </a:p>
          <a:p>
            <a:r>
              <a:rPr lang="fa-IR" b="1" dirty="0">
                <a:cs typeface="B Mitra" panose="00000400000000000000" pitchFamily="2" charset="-78"/>
              </a:rPr>
              <a:t>ماده 27: وسایل نقلیه آلوده</a:t>
            </a:r>
            <a:endParaRPr lang="en-US" dirty="0">
              <a:cs typeface="B Mitra" panose="00000400000000000000" pitchFamily="2" charset="-78"/>
            </a:endParaRPr>
          </a:p>
          <a:p>
            <a:r>
              <a:rPr lang="fa-IR" b="1" dirty="0">
                <a:cs typeface="B Mitra" panose="00000400000000000000" pitchFamily="2" charset="-78"/>
              </a:rPr>
              <a:t>ماده 28: کشتی ها و هواپیما در مبادی مرزی</a:t>
            </a:r>
            <a:endParaRPr lang="en-US" dirty="0">
              <a:cs typeface="B Mitra" panose="00000400000000000000" pitchFamily="2" charset="-78"/>
            </a:endParaRPr>
          </a:p>
          <a:p>
            <a:r>
              <a:rPr lang="fa-IR" b="1" dirty="0">
                <a:cs typeface="B Mitra" panose="00000400000000000000" pitchFamily="2" charset="-78"/>
              </a:rPr>
              <a:t>ماده 29: کامیون­ها، قطارها و اتوبوس های غیرنظامی در مبادی </a:t>
            </a:r>
            <a:r>
              <a:rPr lang="fa-IR" b="1" dirty="0" smtClean="0">
                <a:cs typeface="B Mitra" panose="00000400000000000000" pitchFamily="2" charset="-78"/>
              </a:rPr>
              <a:t>مرزی</a:t>
            </a:r>
          </a:p>
          <a:p>
            <a:r>
              <a:rPr lang="fa-IR" b="1" dirty="0"/>
              <a:t>ماده 30: مسافرین تحت نظارت بهداشتی</a:t>
            </a:r>
            <a:endParaRPr lang="en-US" dirty="0"/>
          </a:p>
          <a:p>
            <a:r>
              <a:rPr lang="fa-IR" b="1" dirty="0"/>
              <a:t>ماده 31: </a:t>
            </a:r>
            <a:r>
              <a:rPr lang="fa-IR" b="1" dirty="0" smtClean="0"/>
              <a:t>اقدامات </a:t>
            </a:r>
            <a:r>
              <a:rPr lang="fa-IR" b="1" dirty="0"/>
              <a:t>بهداشتی مرتبط با ورود مسافرین</a:t>
            </a:r>
            <a:endParaRPr lang="en-US" dirty="0"/>
          </a:p>
          <a:p>
            <a:r>
              <a:rPr lang="fa-IR" b="1" dirty="0"/>
              <a:t>ماده 32: درمان مسافران</a:t>
            </a:r>
            <a:endParaRPr lang="en-US" dirty="0"/>
          </a:p>
          <a:p>
            <a:r>
              <a:rPr lang="fa-IR" b="1" dirty="0"/>
              <a:t>ماده 33: کالاهای در حال عبور</a:t>
            </a:r>
            <a:endParaRPr lang="en-US" dirty="0"/>
          </a:p>
          <a:p>
            <a:r>
              <a:rPr lang="fa-IR" b="1" dirty="0"/>
              <a:t>ماده 34: کانتینرها و نواحی بارگیری کانتینر</a:t>
            </a:r>
            <a:endParaRPr lang="en-US" dirty="0"/>
          </a:p>
          <a:p>
            <a:pPr marL="0" indent="0">
              <a:buNone/>
            </a:pPr>
            <a:endParaRPr lang="en-US" dirty="0">
              <a:cs typeface="B Mitra" panose="00000400000000000000" pitchFamily="2" charset="-78"/>
            </a:endParaRPr>
          </a:p>
          <a:p>
            <a:endParaRPr lang="fa-IR" dirty="0">
              <a:cs typeface="B Mitra" panose="00000400000000000000" pitchFamily="2" charset="-78"/>
            </a:endParaRPr>
          </a:p>
        </p:txBody>
      </p:sp>
    </p:spTree>
    <p:extLst>
      <p:ext uri="{BB962C8B-B14F-4D97-AF65-F5344CB8AC3E}">
        <p14:creationId xmlns:p14="http://schemas.microsoft.com/office/powerpoint/2010/main" xmlns="" val="702328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ماده 23: </a:t>
            </a:r>
            <a:r>
              <a:rPr lang="fa-IR" b="1" dirty="0">
                <a:solidFill>
                  <a:srgbClr val="C00000"/>
                </a:solidFill>
              </a:rPr>
              <a:t>اقدامات بهداشتی به هنگام ورود و خروج</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fa-IR" dirty="0" smtClean="0">
                <a:cs typeface="B Mitra" panose="00000400000000000000" pitchFamily="2" charset="-78"/>
              </a:rPr>
              <a:t>1. طبق </a:t>
            </a:r>
            <a:r>
              <a:rPr lang="fa-IR" dirty="0">
                <a:cs typeface="B Mitra" panose="00000400000000000000" pitchFamily="2" charset="-78"/>
              </a:rPr>
              <a:t>تفاهم نامه های بین­المللی قابل اجرا و مواد مرتبط در این مقررات، یک کشور عضو می تواند در </a:t>
            </a:r>
            <a:r>
              <a:rPr lang="fa-IR" dirty="0" smtClean="0">
                <a:cs typeface="B Mitra" panose="00000400000000000000" pitchFamily="2" charset="-78"/>
              </a:rPr>
              <a:t>راستای </a:t>
            </a:r>
            <a:r>
              <a:rPr lang="fa-IR" dirty="0">
                <a:cs typeface="B Mitra" panose="00000400000000000000" pitchFamily="2" charset="-78"/>
              </a:rPr>
              <a:t>اهداف بهداشتی  در زمان ورود یا خروج موارد زیر را درخواست نماید:</a:t>
            </a:r>
            <a:endParaRPr lang="en-US" dirty="0">
              <a:cs typeface="B Mitra" panose="00000400000000000000" pitchFamily="2" charset="-78"/>
            </a:endParaRPr>
          </a:p>
          <a:p>
            <a:pPr marL="0" indent="0">
              <a:buNone/>
            </a:pPr>
            <a:r>
              <a:rPr lang="fa-IR" dirty="0">
                <a:cs typeface="B Mitra" panose="00000400000000000000" pitchFamily="2" charset="-78"/>
              </a:rPr>
              <a:t>الف) در خصوص مسافران:</a:t>
            </a:r>
            <a:endParaRPr lang="en-US" dirty="0">
              <a:cs typeface="B Mitra" panose="00000400000000000000" pitchFamily="2" charset="-78"/>
            </a:endParaRPr>
          </a:p>
          <a:p>
            <a:pPr lvl="0"/>
            <a:r>
              <a:rPr lang="fa-IR" dirty="0">
                <a:cs typeface="B Mitra" panose="00000400000000000000" pitchFamily="2" charset="-78"/>
              </a:rPr>
              <a:t>اطلاعات مربوط به مقصد مسافر به نحوی که بتوان با وی تماس گرفت؛</a:t>
            </a:r>
            <a:endParaRPr lang="en-US" dirty="0">
              <a:cs typeface="B Mitra" panose="00000400000000000000" pitchFamily="2" charset="-78"/>
            </a:endParaRPr>
          </a:p>
          <a:p>
            <a:pPr lvl="0"/>
            <a:r>
              <a:rPr lang="fa-IR" dirty="0">
                <a:cs typeface="B Mitra" panose="00000400000000000000" pitchFamily="2" charset="-78"/>
              </a:rPr>
              <a:t>اطلاعات مربوط به مسیر سفر وی جهت تعیین عبور از داخل یا نزدیکی مناطق آلوده و یا سایر تماس های احتمالی با آلودگی یا عفونت قبل از رسیدن به مقصد و همچنین در صورت نیاز (طبق این مقررات) بررسی مدارک بهداشتی مسافر و یا؛</a:t>
            </a:r>
            <a:endParaRPr lang="en-US" dirty="0">
              <a:cs typeface="B Mitra" panose="00000400000000000000" pitchFamily="2" charset="-78"/>
            </a:endParaRPr>
          </a:p>
          <a:p>
            <a:pPr lvl="0"/>
            <a:r>
              <a:rPr lang="fa-IR" dirty="0">
                <a:cs typeface="B Mitra" panose="00000400000000000000" pitchFamily="2" charset="-78"/>
              </a:rPr>
              <a:t>یک معاینه پزشکی غیر تهاجمی (</a:t>
            </a:r>
            <a:r>
              <a:rPr lang="en-CA" dirty="0">
                <a:cs typeface="B Mitra" panose="00000400000000000000" pitchFamily="2" charset="-78"/>
              </a:rPr>
              <a:t>non-invasive</a:t>
            </a:r>
            <a:r>
              <a:rPr lang="fa-IR" dirty="0">
                <a:cs typeface="B Mitra" panose="00000400000000000000" pitchFamily="2" charset="-78"/>
              </a:rPr>
              <a:t>) که با حداقل مزاحمت اهداف بهداشت عمومی را تامین نماید</a:t>
            </a:r>
            <a:r>
              <a:rPr lang="fa-IR" dirty="0" smtClean="0">
                <a:cs typeface="B Mitra" panose="00000400000000000000" pitchFamily="2" charset="-78"/>
              </a:rPr>
              <a:t>.</a:t>
            </a:r>
            <a:endParaRPr lang="en-US" dirty="0">
              <a:cs typeface="B Mitra" panose="00000400000000000000" pitchFamily="2" charset="-78"/>
            </a:endParaRPr>
          </a:p>
        </p:txBody>
      </p:sp>
    </p:spTree>
    <p:extLst>
      <p:ext uri="{BB962C8B-B14F-4D97-AF65-F5344CB8AC3E}">
        <p14:creationId xmlns:p14="http://schemas.microsoft.com/office/powerpoint/2010/main" xmlns="" val="56378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ماده 23: </a:t>
            </a:r>
            <a:r>
              <a:rPr lang="fa-IR" b="1" dirty="0">
                <a:solidFill>
                  <a:srgbClr val="C00000"/>
                </a:solidFill>
              </a:rPr>
              <a:t>اقدامات بهداشتی به هنگام ورود و </a:t>
            </a:r>
            <a:r>
              <a:rPr lang="fa-IR" b="1" dirty="0" smtClean="0">
                <a:solidFill>
                  <a:srgbClr val="C00000"/>
                </a:solidFill>
              </a:rPr>
              <a:t>خروج (ادامه)</a:t>
            </a:r>
            <a:endParaRPr lang="fa-IR" dirty="0">
              <a:solidFill>
                <a:srgbClr val="C00000"/>
              </a:solidFill>
            </a:endParaRPr>
          </a:p>
        </p:txBody>
      </p:sp>
      <p:sp>
        <p:nvSpPr>
          <p:cNvPr id="3" name="Content Placeholder 2"/>
          <p:cNvSpPr>
            <a:spLocks noGrp="1"/>
          </p:cNvSpPr>
          <p:nvPr>
            <p:ph idx="1"/>
          </p:nvPr>
        </p:nvSpPr>
        <p:spPr>
          <a:xfrm>
            <a:off x="838200" y="1825624"/>
            <a:ext cx="10515600" cy="4820836"/>
          </a:xfrm>
        </p:spPr>
        <p:txBody>
          <a:bodyPr>
            <a:normAutofit fontScale="85000" lnSpcReduction="20000"/>
          </a:bodyPr>
          <a:lstStyle/>
          <a:p>
            <a:pPr marL="0" indent="0">
              <a:buNone/>
            </a:pPr>
            <a:r>
              <a:rPr lang="fa-IR" b="1" dirty="0">
                <a:cs typeface="B Mitra" panose="00000400000000000000" pitchFamily="2" charset="-78"/>
              </a:rPr>
              <a:t>ب) بازرسی بار مسافر، محموله­ها، کانتینرها، وسایل نقلیه، کالاها، بسته­های پستی و اجساد انسانی</a:t>
            </a:r>
            <a:r>
              <a:rPr lang="fa-IR" b="1" dirty="0" smtClean="0">
                <a:cs typeface="B Mitra" panose="00000400000000000000" pitchFamily="2" charset="-78"/>
              </a:rPr>
              <a:t>.</a:t>
            </a:r>
          </a:p>
          <a:p>
            <a:pPr marL="514350" indent="-514350">
              <a:buAutoNum type="arabicPeriod"/>
            </a:pPr>
            <a:r>
              <a:rPr lang="fa-IR" dirty="0" smtClean="0">
                <a:cs typeface="B Mitra" panose="00000400000000000000" pitchFamily="2" charset="-78"/>
              </a:rPr>
              <a:t>در </a:t>
            </a:r>
            <a:r>
              <a:rPr lang="fa-IR" dirty="0">
                <a:cs typeface="B Mitra" panose="00000400000000000000" pitchFamily="2" charset="-78"/>
              </a:rPr>
              <a:t>خصوص خطر بهداشتی، کشورهای عضو میتوانند </a:t>
            </a:r>
            <a:r>
              <a:rPr lang="fa-IR" dirty="0">
                <a:solidFill>
                  <a:srgbClr val="0070C0"/>
                </a:solidFill>
                <a:cs typeface="B Mitra" panose="00000400000000000000" pitchFamily="2" charset="-78"/>
              </a:rPr>
              <a:t>بر اساس شواهد حاصل از اقدامات مندرج در پارارگراف 1 این ماده </a:t>
            </a:r>
            <a:r>
              <a:rPr lang="fa-IR" dirty="0">
                <a:cs typeface="B Mitra" panose="00000400000000000000" pitchFamily="2" charset="-78"/>
              </a:rPr>
              <a:t>یا سایر روش­ها، اقدامات اضافی را اعمال نمایند . بخصوص در مورد مسافرین مظنون یا آلوده میتوانند مورد به مورد تصمیم گیری نموده و معایناتی با حداقل مزاحمت را انجام دهند که اهداف بهداشتی در زمینه پیشگیری از گسترش بین­المللی بیماری را تامین نماید</a:t>
            </a:r>
            <a:r>
              <a:rPr lang="fa-IR" dirty="0" smtClean="0">
                <a:cs typeface="B Mitra" panose="00000400000000000000" pitchFamily="2" charset="-78"/>
              </a:rPr>
              <a:t>؛</a:t>
            </a:r>
            <a:endParaRPr lang="fa-IR" dirty="0">
              <a:cs typeface="B Mitra" panose="00000400000000000000" pitchFamily="2" charset="-78"/>
            </a:endParaRPr>
          </a:p>
          <a:p>
            <a:pPr marL="514350" indent="-514350">
              <a:buAutoNum type="arabicPeriod"/>
            </a:pPr>
            <a:r>
              <a:rPr lang="fa-IR" dirty="0" smtClean="0">
                <a:cs typeface="B Mitra" panose="00000400000000000000" pitchFamily="2" charset="-78"/>
              </a:rPr>
              <a:t> </a:t>
            </a:r>
            <a:r>
              <a:rPr lang="fa-IR" dirty="0">
                <a:cs typeface="B Mitra" panose="00000400000000000000" pitchFamily="2" charset="-78"/>
              </a:rPr>
              <a:t>طبق این مقررات هیچ معاینه پزشکی، واکسیناسیون، پیشگیری دارویی یا اقدام بهداشتی حتی الامکان نباید بدون </a:t>
            </a:r>
            <a:r>
              <a:rPr lang="fa-IR" u="sng" dirty="0">
                <a:cs typeface="B Mitra" panose="00000400000000000000" pitchFamily="2" charset="-78"/>
              </a:rPr>
              <a:t>اخذ </a:t>
            </a:r>
            <a:r>
              <a:rPr lang="fa-IR" u="sng" dirty="0">
                <a:solidFill>
                  <a:srgbClr val="0070C0"/>
                </a:solidFill>
                <a:cs typeface="B Mitra" panose="00000400000000000000" pitchFamily="2" charset="-78"/>
              </a:rPr>
              <a:t>رضایت آگاهانه از مسافران یا اولیاء </a:t>
            </a:r>
            <a:r>
              <a:rPr lang="fa-IR" u="sng" dirty="0">
                <a:cs typeface="B Mitra" panose="00000400000000000000" pitchFamily="2" charset="-78"/>
              </a:rPr>
              <a:t>آنان </a:t>
            </a:r>
            <a:r>
              <a:rPr lang="fa-IR" dirty="0">
                <a:cs typeface="B Mitra" panose="00000400000000000000" pitchFamily="2" charset="-78"/>
              </a:rPr>
              <a:t>انجام شود، مگر در موارد مندرج در پاراگراف 2 ماده 31 و همچنین در موارد تصریح قانون یا تعهدات بین المللی کشور </a:t>
            </a:r>
            <a:r>
              <a:rPr lang="fa-IR" dirty="0" smtClean="0">
                <a:cs typeface="B Mitra" panose="00000400000000000000" pitchFamily="2" charset="-78"/>
              </a:rPr>
              <a:t>عضو.</a:t>
            </a:r>
          </a:p>
          <a:p>
            <a:pPr marL="514350" indent="-514350">
              <a:buAutoNum type="arabicPeriod"/>
            </a:pPr>
            <a:r>
              <a:rPr lang="fa-IR" dirty="0">
                <a:cs typeface="B Mitra" panose="00000400000000000000" pitchFamily="2" charset="-78"/>
              </a:rPr>
              <a:t>ط</a:t>
            </a:r>
            <a:r>
              <a:rPr lang="fa-IR" dirty="0" smtClean="0">
                <a:cs typeface="B Mitra" panose="00000400000000000000" pitchFamily="2" charset="-78"/>
              </a:rPr>
              <a:t>بق </a:t>
            </a:r>
            <a:r>
              <a:rPr lang="fa-IR" dirty="0">
                <a:cs typeface="B Mitra" panose="00000400000000000000" pitchFamily="2" charset="-78"/>
              </a:rPr>
              <a:t>این مقررات و براساس قوانین ملی و تعهدات بین­المللی کشور عضو ، مسافرینی که باید واکسینه شده یا پیشگیری دارویی دریافت نمایند و یا اولیاء آنان، باید در مورد </a:t>
            </a:r>
            <a:r>
              <a:rPr lang="fa-IR" u="sng" dirty="0">
                <a:solidFill>
                  <a:srgbClr val="0070C0"/>
                </a:solidFill>
                <a:cs typeface="B Mitra" panose="00000400000000000000" pitchFamily="2" charset="-78"/>
              </a:rPr>
              <a:t>خطرات احتمالی </a:t>
            </a:r>
            <a:r>
              <a:rPr lang="fa-IR" dirty="0">
                <a:cs typeface="B Mitra" panose="00000400000000000000" pitchFamily="2" charset="-78"/>
              </a:rPr>
              <a:t>دریافت یا عدم دریافت </a:t>
            </a:r>
            <a:r>
              <a:rPr lang="fa-IR" dirty="0">
                <a:solidFill>
                  <a:srgbClr val="0070C0"/>
                </a:solidFill>
                <a:cs typeface="B Mitra" panose="00000400000000000000" pitchFamily="2" charset="-78"/>
              </a:rPr>
              <a:t>واکسن</a:t>
            </a:r>
            <a:r>
              <a:rPr lang="fa-IR" dirty="0">
                <a:cs typeface="B Mitra" panose="00000400000000000000" pitchFamily="2" charset="-78"/>
              </a:rPr>
              <a:t> و همچنین خطرات دریافت یا عدم دریافت </a:t>
            </a:r>
            <a:r>
              <a:rPr lang="fa-IR" dirty="0">
                <a:solidFill>
                  <a:srgbClr val="0070C0"/>
                </a:solidFill>
                <a:cs typeface="B Mitra" panose="00000400000000000000" pitchFamily="2" charset="-78"/>
              </a:rPr>
              <a:t>پیشگیری دارویی </a:t>
            </a:r>
            <a:r>
              <a:rPr lang="fa-IR" dirty="0">
                <a:cs typeface="B Mitra" panose="00000400000000000000" pitchFamily="2" charset="-78"/>
              </a:rPr>
              <a:t>، اطلاعات لازم را کسب نمایند. کشورهای عضو باید پزشکان را طبق قانون خود در این خصوص آگاه </a:t>
            </a:r>
            <a:r>
              <a:rPr lang="fa-IR" dirty="0" smtClean="0">
                <a:cs typeface="B Mitra" panose="00000400000000000000" pitchFamily="2" charset="-78"/>
              </a:rPr>
              <a:t>نمایند.</a:t>
            </a:r>
            <a:endParaRPr lang="fa-IR" dirty="0">
              <a:cs typeface="B Mitra" panose="00000400000000000000" pitchFamily="2" charset="-78"/>
            </a:endParaRPr>
          </a:p>
          <a:p>
            <a:pPr marL="514350" indent="-514350">
              <a:buAutoNum type="arabicPeriod"/>
            </a:pPr>
            <a:r>
              <a:rPr lang="fa-IR" dirty="0" smtClean="0">
                <a:cs typeface="B Mitra" panose="00000400000000000000" pitchFamily="2" charset="-78"/>
              </a:rPr>
              <a:t>هرگونه </a:t>
            </a:r>
            <a:r>
              <a:rPr lang="fa-IR" dirty="0">
                <a:cs typeface="B Mitra" panose="00000400000000000000" pitchFamily="2" charset="-78"/>
              </a:rPr>
              <a:t>معاینه و اقدامات پزشکی، واکسیناسیون یا سایر پیشگیری های دارویی که خطر انتقال بیماری را در بردارند باید تنها بر اساس استانداردها و </a:t>
            </a:r>
            <a:r>
              <a:rPr lang="fa-IR" u="sng" dirty="0">
                <a:solidFill>
                  <a:srgbClr val="0070C0"/>
                </a:solidFill>
                <a:cs typeface="B Mitra" panose="00000400000000000000" pitchFamily="2" charset="-78"/>
              </a:rPr>
              <a:t>دستورالعمل­های ملی و بین­المللی ایمنی </a:t>
            </a:r>
            <a:r>
              <a:rPr lang="fa-IR" dirty="0">
                <a:cs typeface="B Mitra" panose="00000400000000000000" pitchFamily="2" charset="-78"/>
              </a:rPr>
              <a:t>در مورد مسافر انجام شوند به نحوی که این خطر به حداقل برسد</a:t>
            </a:r>
            <a:r>
              <a:rPr lang="fa-IR" dirty="0" smtClean="0">
                <a:cs typeface="B Mitra" panose="00000400000000000000" pitchFamily="2" charset="-78"/>
              </a:rPr>
              <a:t>.</a:t>
            </a:r>
            <a:endParaRPr lang="en-US" dirty="0">
              <a:cs typeface="B Mitra" panose="00000400000000000000" pitchFamily="2" charset="-78"/>
            </a:endParaRPr>
          </a:p>
        </p:txBody>
      </p:sp>
    </p:spTree>
    <p:extLst>
      <p:ext uri="{BB962C8B-B14F-4D97-AF65-F5344CB8AC3E}">
        <p14:creationId xmlns:p14="http://schemas.microsoft.com/office/powerpoint/2010/main" xmlns="" val="148853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24: </a:t>
            </a:r>
            <a:r>
              <a:rPr lang="fa-IR" b="1" dirty="0">
                <a:solidFill>
                  <a:srgbClr val="C00000"/>
                </a:solidFill>
                <a:effectLst>
                  <a:outerShdw blurRad="38100" dist="38100" dir="2700000" algn="tl">
                    <a:srgbClr val="000000">
                      <a:alpha val="43137"/>
                    </a:srgbClr>
                  </a:outerShdw>
                </a:effectLst>
              </a:rPr>
              <a:t>متصدیان وسایل </a:t>
            </a:r>
            <a:r>
              <a:rPr lang="fa-IR" b="1" dirty="0" smtClean="0">
                <a:solidFill>
                  <a:srgbClr val="C00000"/>
                </a:solidFill>
                <a:effectLst>
                  <a:outerShdw blurRad="38100" dist="38100" dir="2700000" algn="tl">
                    <a:srgbClr val="000000">
                      <a:alpha val="43137"/>
                    </a:srgbClr>
                  </a:outerShdw>
                </a:effectLst>
              </a:rPr>
              <a:t>نقلیه</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1. طبق </a:t>
            </a:r>
            <a:r>
              <a:rPr lang="fa-IR" dirty="0"/>
              <a:t>این مقررات ، کشورهای عضو باید با استفاده از تمام اقدامات عملی اطمینان حاصل نمایند که متصدیان وسایل نقلیه:</a:t>
            </a:r>
            <a:endParaRPr lang="en-US" dirty="0"/>
          </a:p>
          <a:p>
            <a:pPr marL="0" indent="0">
              <a:buNone/>
            </a:pPr>
            <a:r>
              <a:rPr lang="fa-IR" dirty="0"/>
              <a:t>الف) از اقدامات بهداشتی توصیه شده توسط </a:t>
            </a:r>
            <a:r>
              <a:rPr lang="en-CA" dirty="0"/>
              <a:t>WHO</a:t>
            </a:r>
            <a:r>
              <a:rPr lang="fa-IR" dirty="0"/>
              <a:t> و پذیرفته شده توسط دولت آن کشور پیروی می­کنند؛</a:t>
            </a:r>
            <a:endParaRPr lang="en-US" dirty="0"/>
          </a:p>
          <a:p>
            <a:pPr marL="0" indent="0">
              <a:buNone/>
            </a:pPr>
            <a:r>
              <a:rPr lang="fa-IR" dirty="0"/>
              <a:t>ب) باید مسافران را در باره اقدامات بهداشتی که توسط </a:t>
            </a:r>
            <a:r>
              <a:rPr lang="en-CA" dirty="0"/>
              <a:t>WHO</a:t>
            </a:r>
            <a:r>
              <a:rPr lang="fa-IR" dirty="0"/>
              <a:t> توصیه شده و برای اجرا در وسیله نقلیه مورد پذیرش دولت آن کشور قرار گرفته مطلع ­سازند</a:t>
            </a:r>
            <a:endParaRPr lang="en-US" dirty="0"/>
          </a:p>
          <a:p>
            <a:pPr marL="0" indent="0">
              <a:buNone/>
            </a:pPr>
            <a:r>
              <a:rPr lang="fa-IR" dirty="0"/>
              <a:t>ج) باید همواره وسیله نقلیه­ خود را عاری از منابع عفونت و آلودگی شامل ناقلین و مخازن بیماری نگه ­دارند. در صورت یافتن شواهدی مبنی بر وجود منابع عفونت یا ­آلودگی ، ممکن است اجرای اقدامات بهداشتی برای کنترل آن خطرات  الزامی </a:t>
            </a:r>
            <a:r>
              <a:rPr lang="fa-IR" dirty="0" smtClean="0"/>
              <a:t>گردد.</a:t>
            </a:r>
            <a:endParaRPr lang="en-US" dirty="0"/>
          </a:p>
          <a:p>
            <a:pPr marL="0" indent="0">
              <a:buNone/>
            </a:pPr>
            <a:r>
              <a:rPr lang="fa-IR" dirty="0"/>
              <a:t>2 . اقدامات فنی که باید طبق این ماده در مورد وسایل نقلیه­ و توسط متصدیان آنها انجام شود ، در پیوست 4 ذکر شده­اند. توصیه های فنی قابل اجرا در مورد وسایل نقلیه (توسط متصدیان آنها) در مورد بیماری­های منتقله توسط ناقلین در پیوست 5 آورده شده­ است</a:t>
            </a:r>
            <a:r>
              <a:rPr lang="fa-IR" dirty="0" smtClean="0"/>
              <a:t>.</a:t>
            </a:r>
            <a:endParaRPr lang="en-US" dirty="0"/>
          </a:p>
        </p:txBody>
      </p:sp>
    </p:spTree>
    <p:extLst>
      <p:ext uri="{BB962C8B-B14F-4D97-AF65-F5344CB8AC3E}">
        <p14:creationId xmlns:p14="http://schemas.microsoft.com/office/powerpoint/2010/main" xmlns="" val="29078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25: </a:t>
            </a:r>
            <a:r>
              <a:rPr lang="fa-IR" b="1" dirty="0">
                <a:solidFill>
                  <a:srgbClr val="C00000"/>
                </a:solidFill>
                <a:effectLst>
                  <a:outerShdw blurRad="38100" dist="38100" dir="2700000" algn="tl">
                    <a:srgbClr val="000000">
                      <a:alpha val="43137"/>
                    </a:srgbClr>
                  </a:outerShdw>
                </a:effectLst>
              </a:rPr>
              <a:t>کشتی ها و هواپیما های در حال </a:t>
            </a:r>
            <a:r>
              <a:rPr lang="fa-IR" b="1" dirty="0" smtClean="0">
                <a:solidFill>
                  <a:srgbClr val="C00000"/>
                </a:solidFill>
                <a:effectLst>
                  <a:outerShdw blurRad="38100" dist="38100" dir="2700000" algn="tl">
                    <a:srgbClr val="000000">
                      <a:alpha val="43137"/>
                    </a:srgbClr>
                  </a:outerShdw>
                </a:effectLst>
              </a:rPr>
              <a:t>عبور</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fa-IR" dirty="0"/>
              <a:t>طبق مواد 27 و 43 ، در موارد زیر هیچ اقدام بهداشتی نباید توسط یک کشور عضو اعمال شود مگر اینکه طبق تفاهم نامه های عملیاتی بین­المللی مجاز شمرده شده باشد:</a:t>
            </a:r>
            <a:endParaRPr lang="en-US" dirty="0"/>
          </a:p>
          <a:p>
            <a:pPr marL="0" indent="0">
              <a:buNone/>
            </a:pPr>
            <a:r>
              <a:rPr lang="fa-IR" dirty="0"/>
              <a:t>الف) زمانی که مبدأ حرکت یک کشتی منطقه آلوده نبوده و از یک کانال یا آبراه در قلمروی کشور عضو در حال عبور به سمت بندری در قلمرو یک کشور دیگر می باشد. در این حالت باید به آن کشتی  اجازه داده شود تا تحت نظارت مقام بهداشتی مسئول سوخت، آب، غذا و مواد مورد نیاز خود را دریافت نماید ؛</a:t>
            </a:r>
            <a:endParaRPr lang="en-US" dirty="0"/>
          </a:p>
          <a:p>
            <a:pPr marL="0" indent="0">
              <a:buNone/>
            </a:pPr>
            <a:r>
              <a:rPr lang="fa-IR" dirty="0"/>
              <a:t>ب) یک کشتی که در حال عبور از آب­های درون قلمروی کشور عضو بوده و در بندر یا آب های ساحلی آن کشور توقف ندارد؛ و</a:t>
            </a:r>
            <a:endParaRPr lang="en-US" dirty="0"/>
          </a:p>
          <a:p>
            <a:pPr marL="0" indent="0">
              <a:buNone/>
            </a:pPr>
            <a:r>
              <a:rPr lang="fa-IR" dirty="0"/>
              <a:t>ج) یک هواپیمای در حال عبور از یک فرودگاه در قلمروی آن کشور که بدون سوار یا پیاده کردن مسافر یا بارگیری و تخلیه بار ممکن است به منطقه خاصی از فرودگاه هدایت شود. در این حالت باید به آن هواپیما اجازه داده شود تا تحت نظارت مقام بهداشتی مسئول سوخت، آب، غذا و مواد مورد نیاز خود را دریافت </a:t>
            </a:r>
            <a:r>
              <a:rPr lang="fa-IR" dirty="0" smtClean="0"/>
              <a:t>نماید.</a:t>
            </a:r>
            <a:endParaRPr lang="en-US" dirty="0"/>
          </a:p>
        </p:txBody>
      </p:sp>
    </p:spTree>
    <p:extLst>
      <p:ext uri="{BB962C8B-B14F-4D97-AF65-F5344CB8AC3E}">
        <p14:creationId xmlns:p14="http://schemas.microsoft.com/office/powerpoint/2010/main" xmlns="" val="43867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a:effectLst>
                  <a:outerShdw blurRad="38100" dist="38100" dir="2700000" algn="tl">
                    <a:srgbClr val="000000">
                      <a:alpha val="43137"/>
                    </a:srgbClr>
                  </a:outerShdw>
                </a:effectLst>
              </a:rPr>
              <a:t>ماده 26: </a:t>
            </a:r>
            <a:r>
              <a:rPr lang="fa-IR" sz="3200" b="1" dirty="0">
                <a:solidFill>
                  <a:srgbClr val="C00000"/>
                </a:solidFill>
                <a:effectLst>
                  <a:outerShdw blurRad="38100" dist="38100" dir="2700000" algn="tl">
                    <a:srgbClr val="000000">
                      <a:alpha val="43137"/>
                    </a:srgbClr>
                  </a:outerShdw>
                </a:effectLst>
              </a:rPr>
              <a:t>کامیون­ها، قطارها و اتوبوس های غیرنظامی در حال </a:t>
            </a:r>
            <a:r>
              <a:rPr lang="fa-IR" sz="3200" b="1" dirty="0" smtClean="0">
                <a:solidFill>
                  <a:srgbClr val="C00000"/>
                </a:solidFill>
                <a:effectLst>
                  <a:outerShdw blurRad="38100" dist="38100" dir="2700000" algn="tl">
                    <a:srgbClr val="000000">
                      <a:alpha val="43137"/>
                    </a:srgbClr>
                  </a:outerShdw>
                </a:effectLst>
              </a:rPr>
              <a:t>عبور</a:t>
            </a:r>
            <a:endParaRPr lang="fa-IR" sz="32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a:t>طبق مواد 27 و 43 ، یک کشور عضو نباید هیچ اقدام بهداشتی را در مورد یک کامیون، قطار یا اتوبوس غیرنظامی که مبدأ حرکت آن منطقه آلوده نبوده و بدون سوار و پیاده کردن مسافر یا بار گیری و تخلیه بار صرفاً در حال عبور از قلمروی آن کشور میباشد ، اعمال نماید مگر اینکه طبق تفاهم نامه های عملیاتی بین­المللی مجاز شمرده شده باشد.</a:t>
            </a:r>
            <a:endParaRPr lang="en-US" dirty="0"/>
          </a:p>
          <a:p>
            <a:pPr marL="0" indent="0">
              <a:buNone/>
            </a:pPr>
            <a:endParaRPr lang="fa-IR" dirty="0"/>
          </a:p>
        </p:txBody>
      </p:sp>
    </p:spTree>
    <p:extLst>
      <p:ext uri="{BB962C8B-B14F-4D97-AF65-F5344CB8AC3E}">
        <p14:creationId xmlns:p14="http://schemas.microsoft.com/office/powerpoint/2010/main" xmlns="" val="617030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27: </a:t>
            </a:r>
            <a:r>
              <a:rPr lang="fa-IR" b="1" dirty="0">
                <a:solidFill>
                  <a:srgbClr val="C00000"/>
                </a:solidFill>
                <a:effectLst>
                  <a:outerShdw blurRad="38100" dist="38100" dir="2700000" algn="tl">
                    <a:srgbClr val="000000">
                      <a:alpha val="43137"/>
                    </a:srgbClr>
                  </a:outerShdw>
                </a:effectLst>
              </a:rPr>
              <a:t>وسایل نقلیه </a:t>
            </a:r>
            <a:r>
              <a:rPr lang="fa-IR" b="1" dirty="0" smtClean="0">
                <a:solidFill>
                  <a:srgbClr val="C00000"/>
                </a:solidFill>
                <a:effectLst>
                  <a:outerShdw blurRad="38100" dist="38100" dir="2700000" algn="tl">
                    <a:srgbClr val="000000">
                      <a:alpha val="43137"/>
                    </a:srgbClr>
                  </a:outerShdw>
                </a:effectLst>
              </a:rPr>
              <a:t>آلوده</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1. اگر </a:t>
            </a:r>
            <a:r>
              <a:rPr lang="fa-IR" dirty="0"/>
              <a:t>در یک وسیله نقلیه </a:t>
            </a:r>
            <a:r>
              <a:rPr lang="fa-IR" u="sng" dirty="0"/>
              <a:t>افرادی با علائم و نشانه­های بیماری مشاهده شده یا شواهد یک خطر بهداشتی شامل منابع آلودگی و عفونت یافت شوند یا براساس واقعیات علمی چنین استنباط شود </a:t>
            </a:r>
            <a:r>
              <a:rPr lang="fa-IR" dirty="0"/>
              <a:t>، مقام مسئول بهداشتی باید آن وسیله نقلیه را آلوده در نظر گرفته و میتواند اقدامات زیر را انجام دهد :</a:t>
            </a:r>
            <a:endParaRPr lang="en-US" dirty="0"/>
          </a:p>
          <a:p>
            <a:pPr marL="0" indent="0">
              <a:buNone/>
            </a:pPr>
            <a:r>
              <a:rPr lang="fa-IR" dirty="0"/>
              <a:t>الف) در صورت لزوم آلودگی زدایی، گندزدایی ، حشره کشی یا موش کشی وسیله نقلیه را انجام داده و یا دستور انجام این اقدامات را تحت نظارت خود بدهند؛ و</a:t>
            </a:r>
            <a:endParaRPr lang="en-US" dirty="0"/>
          </a:p>
          <a:p>
            <a:pPr marL="0" indent="0">
              <a:buNone/>
            </a:pPr>
            <a:r>
              <a:rPr lang="fa-IR" dirty="0"/>
              <a:t>ب) برای انجام هر اقدام بهداشتی ، در مورد </a:t>
            </a:r>
            <a:r>
              <a:rPr lang="fa-IR" dirty="0">
                <a:solidFill>
                  <a:srgbClr val="0070C0"/>
                </a:solidFill>
              </a:rPr>
              <a:t>تکنیک مناسب </a:t>
            </a:r>
            <a:r>
              <a:rPr lang="fa-IR" dirty="0"/>
              <a:t>آن تصمیم گیری نماید تا طبق این مقررات در خصوص دستیابی به سطح مطلوب کنترل خطر بهداشتی اطمینان حاصل شود. چنانچه برای این اقدامات </a:t>
            </a:r>
            <a:r>
              <a:rPr lang="fa-IR" dirty="0">
                <a:solidFill>
                  <a:srgbClr val="0070C0"/>
                </a:solidFill>
              </a:rPr>
              <a:t>مواد و روش هایی توسط </a:t>
            </a:r>
            <a:r>
              <a:rPr lang="en-CA" dirty="0">
                <a:solidFill>
                  <a:srgbClr val="0070C0"/>
                </a:solidFill>
              </a:rPr>
              <a:t>WHO </a:t>
            </a:r>
            <a:r>
              <a:rPr lang="fa-IR" dirty="0">
                <a:solidFill>
                  <a:srgbClr val="0070C0"/>
                </a:solidFill>
              </a:rPr>
              <a:t>توصیه شده </a:t>
            </a:r>
            <a:r>
              <a:rPr lang="fa-IR" dirty="0"/>
              <a:t>باید از آنها استفاده گردد مگر اینکه مقام مسئول بهداشتی بداند که سایر روشهای موجود نیز به همان اندازه </a:t>
            </a:r>
            <a:r>
              <a:rPr lang="fa-IR" dirty="0">
                <a:solidFill>
                  <a:srgbClr val="0070C0"/>
                </a:solidFill>
              </a:rPr>
              <a:t>ایمن و قابل اعتماد </a:t>
            </a:r>
            <a:r>
              <a:rPr lang="fa-IR" dirty="0"/>
              <a:t>هستند.</a:t>
            </a:r>
            <a:endParaRPr lang="en-US" dirty="0"/>
          </a:p>
          <a:p>
            <a:r>
              <a:rPr lang="fa-IR" dirty="0"/>
              <a:t>در صورت لزوم ، ممکن است مقام بهداشتی مسئول یک سری </a:t>
            </a:r>
            <a:r>
              <a:rPr lang="fa-IR" dirty="0">
                <a:solidFill>
                  <a:srgbClr val="0070C0"/>
                </a:solidFill>
              </a:rPr>
              <a:t>اقدامات بهداشتی </a:t>
            </a:r>
            <a:r>
              <a:rPr lang="fa-IR" dirty="0" smtClean="0">
                <a:solidFill>
                  <a:srgbClr val="0070C0"/>
                </a:solidFill>
              </a:rPr>
              <a:t>تکمیلی مثل </a:t>
            </a:r>
            <a:r>
              <a:rPr lang="fa-IR" dirty="0">
                <a:solidFill>
                  <a:srgbClr val="0070C0"/>
                </a:solidFill>
              </a:rPr>
              <a:t>جداسازی </a:t>
            </a:r>
            <a:r>
              <a:rPr lang="fa-IR" dirty="0"/>
              <a:t>وسایل نقلیه  را بمنظور پیشگیری از انتشار بیماری اعمال نماید .این اقدامات </a:t>
            </a:r>
            <a:r>
              <a:rPr lang="fa-IR" dirty="0" smtClean="0"/>
              <a:t>تکمیلی باید </a:t>
            </a:r>
            <a:r>
              <a:rPr lang="fa-IR" dirty="0">
                <a:solidFill>
                  <a:srgbClr val="0070C0"/>
                </a:solidFill>
              </a:rPr>
              <a:t>به مسئول ملی </a:t>
            </a:r>
            <a:r>
              <a:rPr lang="en-CA" dirty="0">
                <a:solidFill>
                  <a:srgbClr val="0070C0"/>
                </a:solidFill>
              </a:rPr>
              <a:t> IHR </a:t>
            </a:r>
            <a:r>
              <a:rPr lang="fa-IR" dirty="0">
                <a:solidFill>
                  <a:srgbClr val="0070C0"/>
                </a:solidFill>
              </a:rPr>
              <a:t>گزارش داده شوند.</a:t>
            </a:r>
            <a:endParaRPr lang="en-US" dirty="0">
              <a:solidFill>
                <a:srgbClr val="0070C0"/>
              </a:solidFill>
            </a:endParaRPr>
          </a:p>
          <a:p>
            <a:endParaRPr lang="fa-IR" dirty="0"/>
          </a:p>
        </p:txBody>
      </p:sp>
    </p:spTree>
    <p:extLst>
      <p:ext uri="{BB962C8B-B14F-4D97-AF65-F5344CB8AC3E}">
        <p14:creationId xmlns:p14="http://schemas.microsoft.com/office/powerpoint/2010/main" xmlns="" val="122241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27</a:t>
            </a:r>
            <a:r>
              <a:rPr lang="fa-IR" b="1" dirty="0">
                <a:solidFill>
                  <a:srgbClr val="C00000"/>
                </a:solidFill>
                <a:effectLst>
                  <a:outerShdw blurRad="38100" dist="38100" dir="2700000" algn="tl">
                    <a:srgbClr val="000000">
                      <a:alpha val="43137"/>
                    </a:srgbClr>
                  </a:outerShdw>
                </a:effectLst>
              </a:rPr>
              <a:t>: وسایل نقلیه </a:t>
            </a:r>
            <a:r>
              <a:rPr lang="fa-IR" b="1" dirty="0" smtClean="0">
                <a:solidFill>
                  <a:srgbClr val="C00000"/>
                </a:solidFill>
                <a:effectLst>
                  <a:outerShdw blurRad="38100" dist="38100" dir="2700000" algn="tl">
                    <a:srgbClr val="000000">
                      <a:alpha val="43137"/>
                    </a:srgbClr>
                  </a:outerShdw>
                </a:effectLst>
              </a:rPr>
              <a:t>آلوده (ادامه)</a:t>
            </a:r>
            <a:endParaRPr lang="fa-IR"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2. اگر </a:t>
            </a:r>
            <a:r>
              <a:rPr lang="fa-IR" dirty="0"/>
              <a:t>مقام بهداشتی مسئول در یک مبدأ مرزی </a:t>
            </a:r>
            <a:r>
              <a:rPr lang="fa-IR" dirty="0">
                <a:solidFill>
                  <a:srgbClr val="0070C0"/>
                </a:solidFill>
              </a:rPr>
              <a:t>قادر به اجرای (کامل) اقدامات کنترلی مندرج در این ماده نباشد</a:t>
            </a:r>
            <a:r>
              <a:rPr lang="fa-IR" dirty="0"/>
              <a:t>، باید در هر صورت ، بشرط رعایت موارد زیر ، به وسیله نقلیه آلوده </a:t>
            </a:r>
            <a:r>
              <a:rPr lang="fa-IR" dirty="0">
                <a:solidFill>
                  <a:srgbClr val="0070C0"/>
                </a:solidFill>
              </a:rPr>
              <a:t>اجازه خروج </a:t>
            </a:r>
            <a:r>
              <a:rPr lang="fa-IR" dirty="0"/>
              <a:t>دهد:</a:t>
            </a:r>
            <a:endParaRPr lang="en-US" dirty="0"/>
          </a:p>
          <a:p>
            <a:pPr marL="0" indent="0">
              <a:buNone/>
            </a:pPr>
            <a:r>
              <a:rPr lang="fa-IR" dirty="0"/>
              <a:t>الف) مقام بهداشتی مسئول باید در زمان خروج آن وسیله نقلیه، </a:t>
            </a:r>
            <a:r>
              <a:rPr lang="fa-IR" dirty="0">
                <a:solidFill>
                  <a:srgbClr val="0070C0"/>
                </a:solidFill>
              </a:rPr>
              <a:t>همتای خود در مبدأ مرزی بعدی</a:t>
            </a:r>
            <a:r>
              <a:rPr lang="fa-IR" dirty="0"/>
              <a:t> را از اطلاعات مندرج در بند (ب) همین پاراگراف </a:t>
            </a:r>
            <a:r>
              <a:rPr lang="fa-IR" dirty="0">
                <a:solidFill>
                  <a:srgbClr val="0070C0"/>
                </a:solidFill>
              </a:rPr>
              <a:t>آگاه نماید</a:t>
            </a:r>
            <a:r>
              <a:rPr lang="fa-IR" dirty="0"/>
              <a:t>؛</a:t>
            </a:r>
            <a:endParaRPr lang="en-US" dirty="0"/>
          </a:p>
          <a:p>
            <a:pPr marL="0" indent="0">
              <a:buNone/>
            </a:pPr>
            <a:r>
              <a:rPr lang="fa-IR" dirty="0"/>
              <a:t>ب) در مورد یک کشتی ، </a:t>
            </a:r>
            <a:r>
              <a:rPr lang="fa-IR" dirty="0">
                <a:solidFill>
                  <a:srgbClr val="0070C0"/>
                </a:solidFill>
              </a:rPr>
              <a:t>شواهد یافت شده و اقدامات کنترلی مورد نیاز </a:t>
            </a:r>
            <a:r>
              <a:rPr lang="fa-IR" dirty="0"/>
              <a:t>باید در گواهی کنترل بهداشتی کشتی </a:t>
            </a:r>
            <a:r>
              <a:rPr lang="fa-IR" dirty="0">
                <a:solidFill>
                  <a:srgbClr val="0070C0"/>
                </a:solidFill>
              </a:rPr>
              <a:t>ثبت شود.</a:t>
            </a:r>
            <a:endParaRPr lang="en-US" dirty="0">
              <a:solidFill>
                <a:srgbClr val="0070C0"/>
              </a:solidFill>
            </a:endParaRPr>
          </a:p>
          <a:p>
            <a:r>
              <a:rPr lang="fa-IR" dirty="0"/>
              <a:t>در این حالت باید به  وسیله نقلیه آلوده </a:t>
            </a:r>
            <a:r>
              <a:rPr lang="fa-IR" dirty="0">
                <a:solidFill>
                  <a:srgbClr val="0070C0"/>
                </a:solidFill>
              </a:rPr>
              <a:t>اجازه داده شود </a:t>
            </a:r>
            <a:r>
              <a:rPr lang="fa-IR" dirty="0"/>
              <a:t>تا تحت نظارت مقام بهداشتی مسئول </a:t>
            </a:r>
            <a:r>
              <a:rPr lang="fa-IR" dirty="0">
                <a:solidFill>
                  <a:srgbClr val="0070C0"/>
                </a:solidFill>
              </a:rPr>
              <a:t>سوخت، آب، غذا </a:t>
            </a:r>
            <a:r>
              <a:rPr lang="fa-IR" dirty="0"/>
              <a:t>و مواد مورد نیاز خود را دریافت نماید</a:t>
            </a:r>
            <a:endParaRPr lang="en-US" dirty="0"/>
          </a:p>
          <a:p>
            <a:pPr marL="0" indent="0">
              <a:buNone/>
            </a:pPr>
            <a:r>
              <a:rPr lang="fa-IR" dirty="0"/>
              <a:t>3 . تا زمانی که مقام بهداشتی مسئول موارد زیر را </a:t>
            </a:r>
            <a:r>
              <a:rPr lang="fa-IR" dirty="0">
                <a:solidFill>
                  <a:srgbClr val="0070C0"/>
                </a:solidFill>
              </a:rPr>
              <a:t>تصدیق نماید </a:t>
            </a:r>
            <a:r>
              <a:rPr lang="fa-IR" dirty="0"/>
              <a:t>باید وسیله نقلیه آلوده </a:t>
            </a:r>
            <a:r>
              <a:rPr lang="fa-IR" dirty="0">
                <a:solidFill>
                  <a:srgbClr val="0070C0"/>
                </a:solidFill>
              </a:rPr>
              <a:t>متوقف گردد</a:t>
            </a:r>
            <a:r>
              <a:rPr lang="fa-IR" dirty="0"/>
              <a:t>:</a:t>
            </a:r>
            <a:endParaRPr lang="en-US" dirty="0"/>
          </a:p>
          <a:p>
            <a:pPr marL="0" indent="0">
              <a:buNone/>
            </a:pPr>
            <a:r>
              <a:rPr lang="fa-IR" dirty="0"/>
              <a:t>الف) اقدامات مندرج در پاراگراف 1 این ماده بخوبی انجام شده­اند، و </a:t>
            </a:r>
            <a:endParaRPr lang="en-US" dirty="0"/>
          </a:p>
          <a:p>
            <a:pPr marL="0" indent="0">
              <a:buNone/>
            </a:pPr>
            <a:r>
              <a:rPr lang="fa-IR" dirty="0"/>
              <a:t>ب) هیچ موردی از خطر بهداشتی در وسیله نقلیه وجود ندارد.</a:t>
            </a:r>
            <a:endParaRPr lang="en-US" dirty="0"/>
          </a:p>
          <a:p>
            <a:endParaRPr lang="fa-IR" dirty="0"/>
          </a:p>
        </p:txBody>
      </p:sp>
    </p:spTree>
    <p:extLst>
      <p:ext uri="{BB962C8B-B14F-4D97-AF65-F5344CB8AC3E}">
        <p14:creationId xmlns:p14="http://schemas.microsoft.com/office/powerpoint/2010/main" xmlns="" val="152533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effectLst>
                  <a:outerShdw blurRad="38100" dist="38100" dir="2700000" algn="tl">
                    <a:srgbClr val="000000">
                      <a:alpha val="43137"/>
                    </a:srgbClr>
                  </a:outerShdw>
                </a:effectLst>
              </a:rPr>
              <a:t>ماده 28: </a:t>
            </a:r>
            <a:r>
              <a:rPr lang="fa-IR" sz="3600" b="1" dirty="0">
                <a:solidFill>
                  <a:srgbClr val="C00000"/>
                </a:solidFill>
                <a:effectLst>
                  <a:outerShdw blurRad="38100" dist="38100" dir="2700000" algn="tl">
                    <a:srgbClr val="000000">
                      <a:alpha val="43137"/>
                    </a:srgbClr>
                  </a:outerShdw>
                </a:effectLst>
              </a:rPr>
              <a:t>کشتی ها و هواپیما در مبادی </a:t>
            </a:r>
            <a:r>
              <a:rPr lang="fa-IR" sz="3600" b="1" dirty="0" smtClean="0">
                <a:solidFill>
                  <a:srgbClr val="C00000"/>
                </a:solidFill>
                <a:effectLst>
                  <a:outerShdw blurRad="38100" dist="38100" dir="2700000" algn="tl">
                    <a:srgbClr val="000000">
                      <a:alpha val="43137"/>
                    </a:srgbClr>
                  </a:outerShdw>
                </a:effectLst>
              </a:rPr>
              <a:t>مرزی</a:t>
            </a:r>
            <a:endParaRPr lang="fa-IR" sz="36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fa-IR" dirty="0" smtClean="0"/>
              <a:t>1. طبق </a:t>
            </a:r>
            <a:r>
              <a:rPr lang="fa-IR" dirty="0"/>
              <a:t>ماده 43 یا به واسطه تفاهم نامه های بین­المللی عملیاتی ، </a:t>
            </a:r>
            <a:r>
              <a:rPr lang="fa-IR" dirty="0">
                <a:solidFill>
                  <a:srgbClr val="0070C0"/>
                </a:solidFill>
              </a:rPr>
              <a:t>کشورهای عضو نباید بدلایل بهداشتی از ورود یک کشتی یا هواپیما به مبادی مرزی ممانعت نمایند.</a:t>
            </a:r>
            <a:r>
              <a:rPr lang="fa-IR" dirty="0"/>
              <a:t> اما اگر آن مبدأ مرزی </a:t>
            </a:r>
            <a:r>
              <a:rPr lang="fa-IR" dirty="0">
                <a:solidFill>
                  <a:srgbClr val="0070C0"/>
                </a:solidFill>
              </a:rPr>
              <a:t>امکانات لازم </a:t>
            </a:r>
            <a:r>
              <a:rPr lang="fa-IR" dirty="0"/>
              <a:t>جهت اعمال موازین بهداشتی توصیه شده در این مقررات را </a:t>
            </a:r>
            <a:r>
              <a:rPr lang="fa-IR" dirty="0">
                <a:solidFill>
                  <a:srgbClr val="0070C0"/>
                </a:solidFill>
              </a:rPr>
              <a:t>نداشته باشد</a:t>
            </a:r>
            <a:r>
              <a:rPr lang="fa-IR" dirty="0"/>
              <a:t>، ممکن است به کشتی یا هواپیما دستور داده شود با مسئولیت خود به سمت نزدیک­ترین مبدأ مرزی موجود و مناسب ادامه­ی مسیر دهد؛ مگر اینکه کشتی یا هواپیما دچار یک نقص فنی باشد که این تغییر مسیر را غیرایمن نماید.</a:t>
            </a:r>
            <a:endParaRPr lang="en-US" dirty="0"/>
          </a:p>
          <a:p>
            <a:pPr marL="0" indent="0">
              <a:buNone/>
            </a:pPr>
            <a:r>
              <a:rPr lang="fa-IR" dirty="0"/>
              <a:t>2</a:t>
            </a:r>
            <a:r>
              <a:rPr lang="fa-IR" dirty="0" smtClean="0"/>
              <a:t> </a:t>
            </a:r>
            <a:r>
              <a:rPr lang="fa-IR" dirty="0"/>
              <a:t>. طبق ماده 43 یا به واسطه تفاهم نامه های بین­المللی عملیاتی، کشورهای عضو </a:t>
            </a:r>
            <a:r>
              <a:rPr lang="fa-IR" dirty="0">
                <a:solidFill>
                  <a:srgbClr val="0070C0"/>
                </a:solidFill>
              </a:rPr>
              <a:t>نباید به دلایل بهداشتی از اعطای « اجازه عملیات» به کشتی­ها یا هواپیماها خودداری نمایند</a:t>
            </a:r>
            <a:r>
              <a:rPr lang="fa-IR" dirty="0"/>
              <a:t>، بخصوص نباید از پیاده و سوار نمودن مسافر ، تخلیه و بارگیری ، یا دریافت سوخت، آب ، غذا و سایر مواد مورد نیاز جلوگیری کند. </a:t>
            </a:r>
            <a:r>
              <a:rPr lang="fa-IR" dirty="0">
                <a:solidFill>
                  <a:srgbClr val="0070C0"/>
                </a:solidFill>
              </a:rPr>
              <a:t>چنانچه یک منبع عفونت یا آلودگی در وسیله نقلیه یافت شود </a:t>
            </a:r>
            <a:r>
              <a:rPr lang="fa-IR" dirty="0"/>
              <a:t>، کشورهای عضو می­توانند اعطای "</a:t>
            </a:r>
            <a:r>
              <a:rPr lang="fa-IR" dirty="0">
                <a:solidFill>
                  <a:srgbClr val="0070C0"/>
                </a:solidFill>
              </a:rPr>
              <a:t>اجازه عملیات</a:t>
            </a:r>
            <a:r>
              <a:rPr lang="fa-IR" dirty="0"/>
              <a:t>" را به انجام بازرسی و اقدامات بهداشتی لازم از جمله آلودگی زدایی، گندزدایی، حشره کشی یا موش­ کشی و یا سایر </a:t>
            </a:r>
            <a:r>
              <a:rPr lang="fa-IR" dirty="0">
                <a:solidFill>
                  <a:srgbClr val="0070C0"/>
                </a:solidFill>
              </a:rPr>
              <a:t>اقدامات ضروری در جهت پیشگیری </a:t>
            </a:r>
            <a:r>
              <a:rPr lang="fa-IR" dirty="0"/>
              <a:t>از  انتشار عفونت یا آلودگی </a:t>
            </a:r>
            <a:r>
              <a:rPr lang="fa-IR" dirty="0">
                <a:solidFill>
                  <a:srgbClr val="0070C0"/>
                </a:solidFill>
              </a:rPr>
              <a:t>منوط نمایند</a:t>
            </a:r>
            <a:r>
              <a:rPr lang="fa-IR" dirty="0"/>
              <a:t>.</a:t>
            </a:r>
            <a:r>
              <a:rPr lang="en-US" dirty="0"/>
              <a:t> </a:t>
            </a:r>
          </a:p>
          <a:p>
            <a:pPr marL="0" indent="0">
              <a:buNone/>
            </a:pPr>
            <a:endParaRPr lang="fa-IR" dirty="0"/>
          </a:p>
        </p:txBody>
      </p:sp>
    </p:spTree>
    <p:extLst>
      <p:ext uri="{BB962C8B-B14F-4D97-AF65-F5344CB8AC3E}">
        <p14:creationId xmlns:p14="http://schemas.microsoft.com/office/powerpoint/2010/main" xmlns="" val="67440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effectLst>
                  <a:outerShdw blurRad="38100" dist="38100" dir="2700000" algn="tl">
                    <a:srgbClr val="000000">
                      <a:alpha val="43137"/>
                    </a:srgbClr>
                  </a:outerShdw>
                </a:effectLst>
              </a:rPr>
              <a:t>IHR 2005</a:t>
            </a:r>
            <a:endParaRPr lang="fa-I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rtl="0"/>
            <a:r>
              <a:rPr lang="en-US" dirty="0"/>
              <a:t>S</a:t>
            </a:r>
            <a:r>
              <a:rPr lang="en-US" dirty="0" smtClean="0"/>
              <a:t>ince </a:t>
            </a:r>
            <a:r>
              <a:rPr lang="en-US" dirty="0"/>
              <a:t>the revised IHR were put into place, </a:t>
            </a:r>
            <a:r>
              <a:rPr lang="en-US" dirty="0" smtClean="0"/>
              <a:t>four PHEICs </a:t>
            </a:r>
            <a:r>
              <a:rPr lang="en-US" dirty="0"/>
              <a:t>have been declared by WHO:</a:t>
            </a:r>
          </a:p>
          <a:p>
            <a:pPr algn="l" rtl="0"/>
            <a:r>
              <a:rPr lang="en-US" u="sng" dirty="0">
                <a:hlinkClick r:id="rId2"/>
              </a:rPr>
              <a:t>H1N1 influenza (2009)</a:t>
            </a:r>
            <a:endParaRPr lang="en-US" dirty="0"/>
          </a:p>
          <a:p>
            <a:pPr algn="l" rtl="0"/>
            <a:r>
              <a:rPr lang="en-US" u="sng" dirty="0">
                <a:hlinkClick r:id="rId3"/>
              </a:rPr>
              <a:t>Polio (2014)</a:t>
            </a:r>
            <a:endParaRPr lang="en-US" dirty="0"/>
          </a:p>
          <a:p>
            <a:pPr algn="l" rtl="0"/>
            <a:r>
              <a:rPr lang="en-US" u="sng" dirty="0">
                <a:hlinkClick r:id="rId4"/>
              </a:rPr>
              <a:t>Ebola (2014</a:t>
            </a:r>
            <a:r>
              <a:rPr lang="en-US" u="sng" dirty="0" smtClean="0">
                <a:hlinkClick r:id="rId4"/>
              </a:rPr>
              <a:t>)</a:t>
            </a:r>
            <a:endParaRPr lang="en-US" u="sng" dirty="0" smtClean="0"/>
          </a:p>
          <a:p>
            <a:pPr algn="l" rtl="0"/>
            <a:r>
              <a:rPr lang="en-US" u="sng" dirty="0" err="1" smtClean="0"/>
              <a:t>Zika</a:t>
            </a:r>
            <a:r>
              <a:rPr lang="en-US" u="sng" dirty="0" smtClean="0"/>
              <a:t> (2016)</a:t>
            </a:r>
            <a:endParaRPr lang="en-US" dirty="0"/>
          </a:p>
          <a:p>
            <a:pPr algn="l" rtl="0"/>
            <a:r>
              <a:rPr lang="en-US" dirty="0"/>
              <a:t>While it is important for the world to recognize and respond to PHEICs when they occur, the goal of the IHR is to stop events in their tracks before they become emergencies.</a:t>
            </a:r>
          </a:p>
          <a:p>
            <a:pPr algn="l" rtl="0"/>
            <a:endParaRPr lang="fa-IR" dirty="0"/>
          </a:p>
        </p:txBody>
      </p:sp>
    </p:spTree>
    <p:extLst>
      <p:ext uri="{BB962C8B-B14F-4D97-AF65-F5344CB8AC3E}">
        <p14:creationId xmlns:p14="http://schemas.microsoft.com/office/powerpoint/2010/main" xmlns="" val="297495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28: </a:t>
            </a:r>
            <a:r>
              <a:rPr lang="fa-IR" b="1" dirty="0">
                <a:solidFill>
                  <a:srgbClr val="C00000"/>
                </a:solidFill>
                <a:effectLst>
                  <a:outerShdw blurRad="38100" dist="38100" dir="2700000" algn="tl">
                    <a:srgbClr val="000000">
                      <a:alpha val="43137"/>
                    </a:srgbClr>
                  </a:outerShdw>
                </a:effectLst>
              </a:rPr>
              <a:t>کشتی ها و هواپیما در مبادی </a:t>
            </a:r>
            <a:r>
              <a:rPr lang="fa-IR" b="1" dirty="0" smtClean="0">
                <a:solidFill>
                  <a:srgbClr val="C00000"/>
                </a:solidFill>
                <a:effectLst>
                  <a:outerShdw blurRad="38100" dist="38100" dir="2700000" algn="tl">
                    <a:srgbClr val="000000">
                      <a:alpha val="43137"/>
                    </a:srgbClr>
                  </a:outerShdw>
                </a:effectLst>
              </a:rPr>
              <a:t>مرزی (ادامه)</a:t>
            </a:r>
            <a:endParaRPr lang="fa-IR"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fa-IR" dirty="0"/>
              <a:t>3 . طبق پاراگراف پیشین یک کشور عضو باید حتی الامکان «اجازه عملیات» را اعطا نماید. چنانچه بر اساس اطلاعات دریافتی ، قبل از رسیدن کشتی یا هواپیما به مبدأ مرزی ، کشور عضو متقاعد گردد که ورود آن منجر به ورود یا گسترش بیماری نخواهد شد، </a:t>
            </a:r>
            <a:r>
              <a:rPr lang="fa-IR" dirty="0">
                <a:solidFill>
                  <a:srgbClr val="0070C0"/>
                </a:solidFill>
              </a:rPr>
              <a:t>حتی می تواند مجوز را از طریق تماس رادیویی یا سایر روشهای ارتباطی به آن کشتی و یا هواپیما اعلام نماید</a:t>
            </a:r>
            <a:r>
              <a:rPr lang="fa-IR" dirty="0" smtClean="0"/>
              <a:t>.</a:t>
            </a:r>
          </a:p>
          <a:p>
            <a:pPr marL="0" indent="0">
              <a:buNone/>
            </a:pPr>
            <a:r>
              <a:rPr lang="fa-IR" dirty="0" smtClean="0"/>
              <a:t>4. </a:t>
            </a:r>
            <a:r>
              <a:rPr lang="fa-IR" dirty="0" smtClean="0">
                <a:solidFill>
                  <a:srgbClr val="0070C0"/>
                </a:solidFill>
              </a:rPr>
              <a:t>ناخداها </a:t>
            </a:r>
            <a:r>
              <a:rPr lang="fa-IR" dirty="0">
                <a:solidFill>
                  <a:srgbClr val="0070C0"/>
                </a:solidFill>
              </a:rPr>
              <a:t>و سرخلبان­ها و یا شرکت متبوع آن­ها </a:t>
            </a:r>
            <a:r>
              <a:rPr lang="fa-IR" dirty="0"/>
              <a:t>باید به محض اطلاع از </a:t>
            </a:r>
            <a:r>
              <a:rPr lang="fa-IR" dirty="0">
                <a:solidFill>
                  <a:srgbClr val="0070C0"/>
                </a:solidFill>
              </a:rPr>
              <a:t>هر مورد مشکوک به بیماری عفونی یا شواهد یک خطر بهداشتی </a:t>
            </a:r>
            <a:r>
              <a:rPr lang="fa-IR" dirty="0"/>
              <a:t>در هواپیما یا کشتی ، در کوتاه ترین زمان ممکن </a:t>
            </a:r>
            <a:r>
              <a:rPr lang="fa-IR" dirty="0">
                <a:solidFill>
                  <a:srgbClr val="0070C0"/>
                </a:solidFill>
              </a:rPr>
              <a:t>پیش از رسیدن به بندر یا فرودگاه مقصد ،</a:t>
            </a:r>
            <a:r>
              <a:rPr lang="fa-IR" dirty="0"/>
              <a:t> برج مراقبت بندر یا فرودگاه را مطلع نمایند. این اطلاعات باید فوراً به مسئول بهداشتی  بندر یا فرودگاه مخابره گردد. در شرایط اضطراری افسران کشتی یا خلبان ها باید این اطلاعات را مستقیماً به مقام مسئول فرودگاه یا بندر اطلاع دهند</a:t>
            </a:r>
            <a:r>
              <a:rPr lang="fa-IR" dirty="0" smtClean="0"/>
              <a:t>.</a:t>
            </a:r>
            <a:endParaRPr lang="fa-IR" dirty="0"/>
          </a:p>
        </p:txBody>
      </p:sp>
    </p:spTree>
    <p:extLst>
      <p:ext uri="{BB962C8B-B14F-4D97-AF65-F5344CB8AC3E}">
        <p14:creationId xmlns:p14="http://schemas.microsoft.com/office/powerpoint/2010/main" xmlns="" val="15733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28: </a:t>
            </a:r>
            <a:r>
              <a:rPr lang="fa-IR" b="1" dirty="0">
                <a:solidFill>
                  <a:srgbClr val="C00000"/>
                </a:solidFill>
                <a:effectLst>
                  <a:outerShdw blurRad="38100" dist="38100" dir="2700000" algn="tl">
                    <a:srgbClr val="000000">
                      <a:alpha val="43137"/>
                    </a:srgbClr>
                  </a:outerShdw>
                </a:effectLst>
              </a:rPr>
              <a:t>کشتی ها و هواپیما در مبادی </a:t>
            </a:r>
            <a:r>
              <a:rPr lang="fa-IR" b="1" dirty="0" smtClean="0">
                <a:solidFill>
                  <a:srgbClr val="C00000"/>
                </a:solidFill>
                <a:effectLst>
                  <a:outerShdw blurRad="38100" dist="38100" dir="2700000" algn="tl">
                    <a:srgbClr val="000000">
                      <a:alpha val="43137"/>
                    </a:srgbClr>
                  </a:outerShdw>
                </a:effectLst>
              </a:rPr>
              <a:t>مرزی (ادامه)</a:t>
            </a:r>
            <a:endParaRPr lang="fa-IR"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fa-IR" dirty="0" smtClean="0"/>
              <a:t>5 </a:t>
            </a:r>
            <a:r>
              <a:rPr lang="fa-IR" dirty="0"/>
              <a:t>. اگر یک </a:t>
            </a:r>
            <a:r>
              <a:rPr lang="fa-IR" dirty="0">
                <a:solidFill>
                  <a:srgbClr val="0070C0"/>
                </a:solidFill>
              </a:rPr>
              <a:t>کشتی یا هواپیمای آلوده یا مشکوک به دلایلی خارج از کنترل ناخدا یا خلبان ناگزیر </a:t>
            </a:r>
            <a:r>
              <a:rPr lang="fa-IR" dirty="0"/>
              <a:t>به لنگر انداختن در بندری بجز بندر مورد نظر و یا فرود در فرودگاهی </a:t>
            </a:r>
            <a:r>
              <a:rPr lang="fa-IR" dirty="0">
                <a:solidFill>
                  <a:srgbClr val="0070C0"/>
                </a:solidFill>
              </a:rPr>
              <a:t>غیر از مقصد مورد نظر شود</a:t>
            </a:r>
            <a:r>
              <a:rPr lang="fa-IR" dirty="0"/>
              <a:t>، موارد زیر باید اجرا شوند:</a:t>
            </a:r>
            <a:endParaRPr lang="en-US" dirty="0"/>
          </a:p>
          <a:p>
            <a:pPr marL="0" indent="0">
              <a:buNone/>
            </a:pPr>
            <a:r>
              <a:rPr lang="fa-IR" dirty="0"/>
              <a:t>الف) ناخدا یا سر خلبان و یا هر فرد مسئول دیگری باید تمام تلاش خود را بکار گیرد تا </a:t>
            </a:r>
            <a:r>
              <a:rPr lang="fa-IR" dirty="0">
                <a:solidFill>
                  <a:srgbClr val="0070C0"/>
                </a:solidFill>
              </a:rPr>
              <a:t>بدون هیچ تأخیری </a:t>
            </a:r>
            <a:r>
              <a:rPr lang="fa-IR" dirty="0"/>
              <a:t>با در دسترس ترین </a:t>
            </a:r>
            <a:r>
              <a:rPr lang="fa-IR" dirty="0">
                <a:solidFill>
                  <a:srgbClr val="0070C0"/>
                </a:solidFill>
              </a:rPr>
              <a:t>مقام بهداشتی مسئول تماس </a:t>
            </a:r>
            <a:r>
              <a:rPr lang="fa-IR" dirty="0"/>
              <a:t>برقرار نماید؛</a:t>
            </a:r>
            <a:endParaRPr lang="en-US" dirty="0"/>
          </a:p>
          <a:p>
            <a:pPr marL="0" indent="0">
              <a:buNone/>
            </a:pPr>
            <a:r>
              <a:rPr lang="fa-IR" dirty="0" smtClean="0"/>
              <a:t>ب</a:t>
            </a:r>
            <a:r>
              <a:rPr lang="fa-IR" dirty="0"/>
              <a:t>) به محض اینکه </a:t>
            </a:r>
            <a:r>
              <a:rPr lang="fa-IR" dirty="0">
                <a:solidFill>
                  <a:srgbClr val="0070C0"/>
                </a:solidFill>
              </a:rPr>
              <a:t>مقام بهداشتی مسئول </a:t>
            </a:r>
            <a:r>
              <a:rPr lang="fa-IR" dirty="0"/>
              <a:t>از لنگر انداختن کشتی یا فرود هواپیما مطلع شد، </a:t>
            </a:r>
            <a:r>
              <a:rPr lang="fa-IR" dirty="0">
                <a:solidFill>
                  <a:srgbClr val="0070C0"/>
                </a:solidFill>
              </a:rPr>
              <a:t>می تواند اقدامات بهداشتی توصیه شده توسط </a:t>
            </a:r>
            <a:r>
              <a:rPr lang="en-CA" dirty="0">
                <a:solidFill>
                  <a:srgbClr val="0070C0"/>
                </a:solidFill>
              </a:rPr>
              <a:t>WHO</a:t>
            </a:r>
            <a:r>
              <a:rPr lang="fa-IR" dirty="0">
                <a:solidFill>
                  <a:srgbClr val="0070C0"/>
                </a:solidFill>
              </a:rPr>
              <a:t> یا سایر اقدامات مندرج در این مقررات را اعمال نماید</a:t>
            </a:r>
            <a:r>
              <a:rPr lang="fa-IR" dirty="0"/>
              <a:t>؛</a:t>
            </a:r>
            <a:endParaRPr lang="en-US" dirty="0"/>
          </a:p>
          <a:p>
            <a:pPr marL="0" indent="0">
              <a:buNone/>
            </a:pPr>
            <a:r>
              <a:rPr lang="fa-IR" dirty="0"/>
              <a:t>ج) به جز در مواقع اضطراری یا بمنظور تماس با مقام بهداشتی مسئول، </a:t>
            </a:r>
            <a:r>
              <a:rPr lang="fa-IR" dirty="0">
                <a:solidFill>
                  <a:srgbClr val="0070C0"/>
                </a:solidFill>
              </a:rPr>
              <a:t>هیچیک از مسافران داخل کشتی یا هواپیما نباید  آنرا ترک نموده و هیچ محموله ای تخلیه گردد،</a:t>
            </a:r>
            <a:r>
              <a:rPr lang="fa-IR" dirty="0"/>
              <a:t> مگر مقام بهداشتی مسئول مجوز آنرا داده باشد؛</a:t>
            </a:r>
            <a:endParaRPr lang="en-US" dirty="0"/>
          </a:p>
          <a:p>
            <a:pPr marL="0" indent="0">
              <a:buNone/>
            </a:pPr>
            <a:r>
              <a:rPr lang="fa-IR" dirty="0"/>
              <a:t>د) وقتی تمام </a:t>
            </a:r>
            <a:r>
              <a:rPr lang="fa-IR" dirty="0">
                <a:solidFill>
                  <a:srgbClr val="0070C0"/>
                </a:solidFill>
              </a:rPr>
              <a:t>اقدامات بهداشتی </a:t>
            </a:r>
            <a:r>
              <a:rPr lang="fa-IR" dirty="0"/>
              <a:t>درخواست شده توسط مقام بهداشتی مسئول </a:t>
            </a:r>
            <a:r>
              <a:rPr lang="fa-IR" dirty="0">
                <a:solidFill>
                  <a:srgbClr val="0070C0"/>
                </a:solidFill>
              </a:rPr>
              <a:t>تکمیل</a:t>
            </a:r>
            <a:r>
              <a:rPr lang="fa-IR" dirty="0"/>
              <a:t> </a:t>
            </a:r>
            <a:r>
              <a:rPr lang="fa-IR" dirty="0">
                <a:solidFill>
                  <a:srgbClr val="0070C0"/>
                </a:solidFill>
              </a:rPr>
              <a:t>شد</a:t>
            </a:r>
            <a:r>
              <a:rPr lang="fa-IR" dirty="0"/>
              <a:t>، کشتی یا هواپیما </a:t>
            </a:r>
            <a:r>
              <a:rPr lang="fa-IR" dirty="0">
                <a:solidFill>
                  <a:srgbClr val="0070C0"/>
                </a:solidFill>
              </a:rPr>
              <a:t>می­تواند</a:t>
            </a:r>
            <a:r>
              <a:rPr lang="fa-IR" dirty="0"/>
              <a:t> به مقصد مورد نظر </a:t>
            </a:r>
            <a:r>
              <a:rPr lang="fa-IR" dirty="0">
                <a:solidFill>
                  <a:srgbClr val="0070C0"/>
                </a:solidFill>
              </a:rPr>
              <a:t>ادامه مسیر دهد </a:t>
            </a:r>
            <a:r>
              <a:rPr lang="fa-IR" dirty="0"/>
              <a:t>و اگر به دلیل نقص فنی قادر به این کار نباشد، به بندر یا فرودگاهی که برای آن آسان تر است ، برود.</a:t>
            </a:r>
            <a:endParaRPr lang="en-US" dirty="0"/>
          </a:p>
          <a:p>
            <a:endParaRPr lang="fa-IR" dirty="0"/>
          </a:p>
        </p:txBody>
      </p:sp>
    </p:spTree>
    <p:extLst>
      <p:ext uri="{BB962C8B-B14F-4D97-AF65-F5344CB8AC3E}">
        <p14:creationId xmlns:p14="http://schemas.microsoft.com/office/powerpoint/2010/main" xmlns="" val="39130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28: </a:t>
            </a:r>
            <a:r>
              <a:rPr lang="fa-IR" b="1" dirty="0">
                <a:solidFill>
                  <a:srgbClr val="C00000"/>
                </a:solidFill>
                <a:effectLst>
                  <a:outerShdw blurRad="38100" dist="38100" dir="2700000" algn="tl">
                    <a:srgbClr val="000000">
                      <a:alpha val="43137"/>
                    </a:srgbClr>
                  </a:outerShdw>
                </a:effectLst>
              </a:rPr>
              <a:t>کشتی ها و هواپیما در مبادی مرزی (ادامه)</a:t>
            </a:r>
            <a:endParaRPr lang="fa-IR" dirty="0">
              <a:solidFill>
                <a:srgbClr val="C00000"/>
              </a:solidFill>
            </a:endParaRPr>
          </a:p>
        </p:txBody>
      </p:sp>
      <p:sp>
        <p:nvSpPr>
          <p:cNvPr id="3" name="Content Placeholder 2"/>
          <p:cNvSpPr>
            <a:spLocks noGrp="1"/>
          </p:cNvSpPr>
          <p:nvPr>
            <p:ph idx="1"/>
          </p:nvPr>
        </p:nvSpPr>
        <p:spPr/>
        <p:txBody>
          <a:bodyPr/>
          <a:lstStyle/>
          <a:p>
            <a:pPr marL="0" indent="0">
              <a:buNone/>
            </a:pPr>
            <a:r>
              <a:rPr lang="fa-IR" dirty="0"/>
              <a:t>6 . علیرغم تمامی اقدامات پیش­گفته مندرج در این ماده، </a:t>
            </a:r>
            <a:r>
              <a:rPr lang="fa-IR" dirty="0">
                <a:solidFill>
                  <a:srgbClr val="0070C0"/>
                </a:solidFill>
              </a:rPr>
              <a:t>ناخدا یا سر خلبان می­تواند اقدامات اضطراری که برای تامین سلامت و ایمنی مسافرین خود لازم می داند را آغاز نماید</a:t>
            </a:r>
            <a:r>
              <a:rPr lang="fa-IR" dirty="0"/>
              <a:t>. طبق این پاراگراف او باید در اسرع وقت مقام بهداشتی مسئول را در جریان اقدامات انجام شده قرار دهد.</a:t>
            </a:r>
            <a:endParaRPr lang="en-US" dirty="0"/>
          </a:p>
        </p:txBody>
      </p:sp>
    </p:spTree>
    <p:extLst>
      <p:ext uri="{BB962C8B-B14F-4D97-AF65-F5344CB8AC3E}">
        <p14:creationId xmlns:p14="http://schemas.microsoft.com/office/powerpoint/2010/main" xmlns="" val="29216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effectLst>
                  <a:outerShdw blurRad="38100" dist="38100" dir="2700000" algn="tl">
                    <a:srgbClr val="000000">
                      <a:alpha val="43137"/>
                    </a:srgbClr>
                  </a:outerShdw>
                </a:effectLst>
              </a:rPr>
              <a:t>ماده 29: </a:t>
            </a:r>
            <a:r>
              <a:rPr lang="fa-IR" sz="3200" b="1" dirty="0">
                <a:solidFill>
                  <a:srgbClr val="C00000"/>
                </a:solidFill>
                <a:effectLst>
                  <a:outerShdw blurRad="38100" dist="38100" dir="2700000" algn="tl">
                    <a:srgbClr val="000000">
                      <a:alpha val="43137"/>
                    </a:srgbClr>
                  </a:outerShdw>
                </a:effectLst>
              </a:rPr>
              <a:t>کامیون­ها، قطارها و اتوبوس های غیرنظامی در مبادی مرزی </a:t>
            </a:r>
            <a:endParaRPr lang="fa-IR" sz="32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a:t>سازمان جهانی بهداشت با مشورت کشورهای عضو ، اصول راهنما جهت اجرای موازین بهداشتی در خصوص کامیون­ها، قطارها ، اتوبوس های غیرنظامی در مبادی مرزی و به هنگام عبور از مرزهای زمینی را تهیه خواهد نمود.</a:t>
            </a:r>
            <a:endParaRPr lang="en-US" dirty="0"/>
          </a:p>
          <a:p>
            <a:endParaRPr lang="fa-IR" dirty="0"/>
          </a:p>
        </p:txBody>
      </p:sp>
    </p:spTree>
    <p:extLst>
      <p:ext uri="{BB962C8B-B14F-4D97-AF65-F5344CB8AC3E}">
        <p14:creationId xmlns:p14="http://schemas.microsoft.com/office/powerpoint/2010/main" xmlns="" val="3351516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30</a:t>
            </a:r>
            <a:r>
              <a:rPr lang="fa-IR" b="1" dirty="0">
                <a:solidFill>
                  <a:srgbClr val="C00000"/>
                </a:solidFill>
                <a:effectLst>
                  <a:outerShdw blurRad="38100" dist="38100" dir="2700000" algn="tl">
                    <a:srgbClr val="000000">
                      <a:alpha val="43137"/>
                    </a:srgbClr>
                  </a:outerShdw>
                </a:effectLst>
              </a:rPr>
              <a:t>: مسافرین تحت نظارت </a:t>
            </a:r>
            <a:r>
              <a:rPr lang="fa-IR" b="1" dirty="0" smtClean="0">
                <a:solidFill>
                  <a:srgbClr val="C00000"/>
                </a:solidFill>
                <a:effectLst>
                  <a:outerShdw blurRad="38100" dist="38100" dir="2700000" algn="tl">
                    <a:srgbClr val="000000">
                      <a:alpha val="43137"/>
                    </a:srgbClr>
                  </a:outerShdw>
                </a:effectLst>
              </a:rPr>
              <a:t>بهداشتی</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a:t>طبق ماده 43 یا به واسطه تفاهم نامه های بین­المللی عملیاتی ، یک </a:t>
            </a:r>
            <a:r>
              <a:rPr lang="fa-IR" dirty="0">
                <a:solidFill>
                  <a:srgbClr val="0070C0"/>
                </a:solidFill>
              </a:rPr>
              <a:t>مسافر مظنون </a:t>
            </a:r>
            <a:r>
              <a:rPr lang="fa-IR" dirty="0"/>
              <a:t>که در زمان ورود تحت نظارت بهداشتی قرار داده شده ، </a:t>
            </a:r>
            <a:r>
              <a:rPr lang="fa-IR" dirty="0">
                <a:solidFill>
                  <a:srgbClr val="0070C0"/>
                </a:solidFill>
              </a:rPr>
              <a:t>در صورت عدم ایجاد خطر بهداشتی جدی ، می­تواند به سفر بین­المللی­ خود ادامه دهد</a:t>
            </a:r>
            <a:r>
              <a:rPr lang="fa-IR" dirty="0"/>
              <a:t> . این کشور در صورت شناخت مقام بهداشتی مسئول در مقصد ، زمان تقریبی ورود مسافر را به وی اطلاع میدهد. مسافر به هنگام ورود به مقصد ، باید خود را  به آن مقام بهداشتی مسئول معرفی نماید.</a:t>
            </a:r>
            <a:endParaRPr lang="en-US" dirty="0"/>
          </a:p>
          <a:p>
            <a:endParaRPr lang="fa-IR" dirty="0"/>
          </a:p>
        </p:txBody>
      </p:sp>
    </p:spTree>
    <p:extLst>
      <p:ext uri="{BB962C8B-B14F-4D97-AF65-F5344CB8AC3E}">
        <p14:creationId xmlns:p14="http://schemas.microsoft.com/office/powerpoint/2010/main" xmlns="" val="3757005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31: </a:t>
            </a:r>
            <a:r>
              <a:rPr lang="fa-IR" b="1" dirty="0" smtClean="0">
                <a:solidFill>
                  <a:srgbClr val="C00000"/>
                </a:solidFill>
                <a:effectLst>
                  <a:outerShdw blurRad="38100" dist="38100" dir="2700000" algn="tl">
                    <a:srgbClr val="000000">
                      <a:alpha val="43137"/>
                    </a:srgbClr>
                  </a:outerShdw>
                </a:effectLst>
              </a:rPr>
              <a:t>اقدامات </a:t>
            </a:r>
            <a:r>
              <a:rPr lang="fa-IR" b="1" dirty="0">
                <a:solidFill>
                  <a:srgbClr val="C00000"/>
                </a:solidFill>
                <a:effectLst>
                  <a:outerShdw blurRad="38100" dist="38100" dir="2700000" algn="tl">
                    <a:srgbClr val="000000">
                      <a:alpha val="43137"/>
                    </a:srgbClr>
                  </a:outerShdw>
                </a:effectLst>
              </a:rPr>
              <a:t>بهداشتی مرتبط با ورود </a:t>
            </a:r>
            <a:r>
              <a:rPr lang="fa-IR" b="1" dirty="0" smtClean="0">
                <a:solidFill>
                  <a:srgbClr val="C00000"/>
                </a:solidFill>
                <a:effectLst>
                  <a:outerShdw blurRad="38100" dist="38100" dir="2700000" algn="tl">
                    <a:srgbClr val="000000">
                      <a:alpha val="43137"/>
                    </a:srgbClr>
                  </a:outerShdw>
                </a:effectLst>
              </a:rPr>
              <a:t>مسافرین</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fa-IR" dirty="0" smtClean="0"/>
              <a:t>1. </a:t>
            </a:r>
            <a:r>
              <a:rPr lang="fa-IR" dirty="0" smtClean="0">
                <a:solidFill>
                  <a:srgbClr val="0070C0"/>
                </a:solidFill>
              </a:rPr>
              <a:t>معاینات </a:t>
            </a:r>
            <a:r>
              <a:rPr lang="fa-IR" dirty="0">
                <a:solidFill>
                  <a:srgbClr val="0070C0"/>
                </a:solidFill>
              </a:rPr>
              <a:t>پزشکی تهاجمی، واکسیناسیون و پیشگیری های دارویی نباید بعنوان یک پیش شرط جهت ورود مسافر به قلمرو یک کشور عضو درخواست شود</a:t>
            </a:r>
            <a:r>
              <a:rPr lang="fa-IR" dirty="0"/>
              <a:t>. </a:t>
            </a:r>
            <a:r>
              <a:rPr lang="fa-IR" dirty="0">
                <a:solidFill>
                  <a:srgbClr val="C00000"/>
                </a:solidFill>
              </a:rPr>
              <a:t>اما در حالات زیر </a:t>
            </a:r>
            <a:r>
              <a:rPr lang="fa-IR" dirty="0"/>
              <a:t>این ماده نمیتواند مانع کشورهای عضو شود تا خواستار معاینات پزشکی، انجام یا ارائه مدارک واکسیناسیون یا پیشگیری های دارویی شوند. در این صورت  طبق مواد 32، 42 و 45 این مقررات عمل میشود:</a:t>
            </a:r>
            <a:endParaRPr lang="en-US" dirty="0"/>
          </a:p>
          <a:p>
            <a:pPr marL="0" indent="0">
              <a:buNone/>
            </a:pPr>
            <a:r>
              <a:rPr lang="fa-IR" dirty="0"/>
              <a:t>الف) وقتی لازم باشد تا وجود یک خطر بهداشتی تعیین شود؛</a:t>
            </a:r>
            <a:endParaRPr lang="en-US" dirty="0"/>
          </a:p>
          <a:p>
            <a:pPr marL="0" indent="0">
              <a:buNone/>
            </a:pPr>
            <a:r>
              <a:rPr lang="fa-IR" dirty="0"/>
              <a:t>ب) به عنوان پیش شرط ورود  برای مسافرین خواستار </a:t>
            </a:r>
            <a:r>
              <a:rPr lang="fa-IR" dirty="0">
                <a:solidFill>
                  <a:srgbClr val="0070C0"/>
                </a:solidFill>
              </a:rPr>
              <a:t>اقامت موقت یا دائم </a:t>
            </a:r>
            <a:r>
              <a:rPr lang="fa-IR" dirty="0"/>
              <a:t>باشند؛</a:t>
            </a:r>
            <a:endParaRPr lang="en-US" dirty="0"/>
          </a:p>
          <a:p>
            <a:pPr marL="0" indent="0">
              <a:buNone/>
            </a:pPr>
            <a:r>
              <a:rPr lang="fa-IR" dirty="0"/>
              <a:t>ج) به عنوان یک پیش شرط ورود برای مسافران طبق ماده 43 یا پیوست­های 6 و 7 ؛ یا </a:t>
            </a:r>
            <a:endParaRPr lang="en-US" dirty="0"/>
          </a:p>
          <a:p>
            <a:pPr marL="0" indent="0">
              <a:buNone/>
            </a:pPr>
            <a:r>
              <a:rPr lang="fa-IR" dirty="0"/>
              <a:t>د) در صورت تحقق موارد مندرج در ماده 23</a:t>
            </a:r>
            <a:endParaRPr lang="en-US" dirty="0"/>
          </a:p>
          <a:p>
            <a:pPr marL="0" indent="0">
              <a:buNone/>
            </a:pPr>
            <a:endParaRPr lang="fa-IR" dirty="0"/>
          </a:p>
        </p:txBody>
      </p:sp>
    </p:spTree>
    <p:extLst>
      <p:ext uri="{BB962C8B-B14F-4D97-AF65-F5344CB8AC3E}">
        <p14:creationId xmlns:p14="http://schemas.microsoft.com/office/powerpoint/2010/main" xmlns="" val="2531166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31: </a:t>
            </a:r>
            <a:r>
              <a:rPr lang="fa-IR" b="1" dirty="0">
                <a:solidFill>
                  <a:srgbClr val="C00000"/>
                </a:solidFill>
                <a:effectLst>
                  <a:outerShdw blurRad="38100" dist="38100" dir="2700000" algn="tl">
                    <a:srgbClr val="000000">
                      <a:alpha val="43137"/>
                    </a:srgbClr>
                  </a:outerShdw>
                </a:effectLst>
              </a:rPr>
              <a:t>اقدامی بهداشتی مرتبط با ورود </a:t>
            </a:r>
            <a:r>
              <a:rPr lang="fa-IR" b="1" dirty="0" smtClean="0">
                <a:solidFill>
                  <a:srgbClr val="C00000"/>
                </a:solidFill>
                <a:effectLst>
                  <a:outerShdw blurRad="38100" dist="38100" dir="2700000" algn="tl">
                    <a:srgbClr val="000000">
                      <a:alpha val="43137"/>
                    </a:srgbClr>
                  </a:outerShdw>
                </a:effectLst>
              </a:rPr>
              <a:t>مسافرین (ادامه)</a:t>
            </a:r>
            <a:endParaRPr lang="fa-IR" dirty="0">
              <a:solidFill>
                <a:srgbClr val="C00000"/>
              </a:solidFill>
            </a:endParaRPr>
          </a:p>
        </p:txBody>
      </p:sp>
      <p:sp>
        <p:nvSpPr>
          <p:cNvPr id="3" name="Content Placeholder 2"/>
          <p:cNvSpPr>
            <a:spLocks noGrp="1"/>
          </p:cNvSpPr>
          <p:nvPr>
            <p:ph idx="1"/>
          </p:nvPr>
        </p:nvSpPr>
        <p:spPr/>
        <p:txBody>
          <a:bodyPr/>
          <a:lstStyle/>
          <a:p>
            <a:pPr marL="0" indent="0">
              <a:buNone/>
            </a:pPr>
            <a:r>
              <a:rPr lang="fa-IR" dirty="0" smtClean="0"/>
              <a:t>2. اگر </a:t>
            </a:r>
            <a:r>
              <a:rPr lang="fa-IR" dirty="0"/>
              <a:t>طبق پاراگراف 1 این ماده ، </a:t>
            </a:r>
            <a:r>
              <a:rPr lang="fa-IR" dirty="0">
                <a:solidFill>
                  <a:schemeClr val="accent1">
                    <a:lumMod val="75000"/>
                  </a:schemeClr>
                </a:solidFill>
              </a:rPr>
              <a:t>مسافری که </a:t>
            </a:r>
            <a:r>
              <a:rPr lang="fa-IR" dirty="0"/>
              <a:t>کشور عضو از او درخواست  معاینات پزشکی، واکسیناسیون یا پیشگیری دارویی نموده </a:t>
            </a:r>
            <a:r>
              <a:rPr lang="fa-IR" dirty="0">
                <a:solidFill>
                  <a:schemeClr val="accent1">
                    <a:lumMod val="75000"/>
                  </a:schemeClr>
                </a:solidFill>
              </a:rPr>
              <a:t>از دادن رضایت </a:t>
            </a:r>
            <a:r>
              <a:rPr lang="fa-IR" dirty="0"/>
              <a:t>برای انجام این اقدامات یا از ارائه اطلاعات و مدارک مندرج در پاراگراف 1(الف) ماده 23 </a:t>
            </a:r>
            <a:r>
              <a:rPr lang="fa-IR" dirty="0">
                <a:solidFill>
                  <a:schemeClr val="accent1">
                    <a:lumMod val="75000"/>
                  </a:schemeClr>
                </a:solidFill>
              </a:rPr>
              <a:t>امتناع ورزد </a:t>
            </a:r>
            <a:r>
              <a:rPr lang="fa-IR" dirty="0"/>
              <a:t>کشور مربوطه می تواند با رعایت موارد مندرج در مواد 32، 42 و 45 ، </a:t>
            </a:r>
            <a:r>
              <a:rPr lang="fa-IR" dirty="0">
                <a:solidFill>
                  <a:schemeClr val="accent1">
                    <a:lumMod val="75000"/>
                  </a:schemeClr>
                </a:solidFill>
              </a:rPr>
              <a:t>از ورود او جلوگیری به عمل آورد. </a:t>
            </a:r>
            <a:r>
              <a:rPr lang="fa-IR" dirty="0"/>
              <a:t>اگر شواهدی دال بر </a:t>
            </a:r>
            <a:r>
              <a:rPr lang="fa-IR" dirty="0">
                <a:solidFill>
                  <a:schemeClr val="accent1">
                    <a:lumMod val="75000"/>
                  </a:schemeClr>
                </a:solidFill>
              </a:rPr>
              <a:t>خطر بهداشتی جدی </a:t>
            </a:r>
            <a:r>
              <a:rPr lang="fa-IR" dirty="0"/>
              <a:t>وجود داشته باشد، کشور عضو می­تواند طبق قوانین ملی خود چنین مسافری را </a:t>
            </a:r>
            <a:r>
              <a:rPr lang="fa-IR" dirty="0">
                <a:solidFill>
                  <a:schemeClr val="accent1">
                    <a:lumMod val="75000"/>
                  </a:schemeClr>
                </a:solidFill>
              </a:rPr>
              <a:t>وادار به تمکین نموده </a:t>
            </a:r>
            <a:r>
              <a:rPr lang="fa-IR" dirty="0"/>
              <a:t>یا به او توصیه کند که طبق پاراگراف 3 ماده 23 موارد زیر را بپذیرد:</a:t>
            </a:r>
            <a:endParaRPr lang="en-US" dirty="0"/>
          </a:p>
          <a:p>
            <a:pPr marL="0" indent="0">
              <a:buNone/>
            </a:pPr>
            <a:r>
              <a:rPr lang="fa-IR" dirty="0"/>
              <a:t>الف) انجام معاینات پزشکی با حداقل مزاحمت و حالت تهاجمی بمنظور نیل به اهداف بهداشتی؛</a:t>
            </a:r>
            <a:endParaRPr lang="en-US" dirty="0"/>
          </a:p>
          <a:p>
            <a:pPr marL="0" indent="0">
              <a:buNone/>
            </a:pPr>
            <a:r>
              <a:rPr lang="fa-IR" dirty="0"/>
              <a:t>ب) واکسیناسیون یا پیشگیری­ دارویی ؛ یا </a:t>
            </a:r>
            <a:endParaRPr lang="en-US" dirty="0"/>
          </a:p>
          <a:p>
            <a:pPr marL="0" indent="0">
              <a:buNone/>
            </a:pPr>
            <a:r>
              <a:rPr lang="fa-IR" dirty="0"/>
              <a:t>ج) انجام اقدامات بهداشتی اضافی پذیرفته شده در جهت پیشگیری یا کنترل انتشار بیماری شامل جداسازی، قرنطینه یا قرار دادن بیمار تحت نظارت بهداشتی</a:t>
            </a:r>
            <a:r>
              <a:rPr lang="fa-IR" dirty="0" smtClean="0"/>
              <a:t>.</a:t>
            </a:r>
            <a:endParaRPr lang="en-US" dirty="0"/>
          </a:p>
        </p:txBody>
      </p:sp>
    </p:spTree>
    <p:extLst>
      <p:ext uri="{BB962C8B-B14F-4D97-AF65-F5344CB8AC3E}">
        <p14:creationId xmlns:p14="http://schemas.microsoft.com/office/powerpoint/2010/main" xmlns="" val="20681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32: </a:t>
            </a:r>
            <a:r>
              <a:rPr lang="fa-IR" b="1" dirty="0">
                <a:solidFill>
                  <a:srgbClr val="C00000"/>
                </a:solidFill>
                <a:effectLst>
                  <a:outerShdw blurRad="38100" dist="38100" dir="2700000" algn="tl">
                    <a:srgbClr val="000000">
                      <a:alpha val="43137"/>
                    </a:srgbClr>
                  </a:outerShdw>
                </a:effectLst>
              </a:rPr>
              <a:t>درمان </a:t>
            </a:r>
            <a:r>
              <a:rPr lang="fa-IR" b="1" dirty="0" smtClean="0">
                <a:solidFill>
                  <a:srgbClr val="C00000"/>
                </a:solidFill>
                <a:effectLst>
                  <a:outerShdw blurRad="38100" dist="38100" dir="2700000" algn="tl">
                    <a:srgbClr val="000000">
                      <a:alpha val="43137"/>
                    </a:srgbClr>
                  </a:outerShdw>
                </a:effectLst>
              </a:rPr>
              <a:t>مسافران</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fa-IR" dirty="0" smtClean="0"/>
              <a:t>در </a:t>
            </a:r>
            <a:r>
              <a:rPr lang="fa-IR" dirty="0"/>
              <a:t>اجرای اقدامات بهداشتی مندرج در این مقررات، </a:t>
            </a:r>
            <a:r>
              <a:rPr lang="fa-IR" dirty="0">
                <a:solidFill>
                  <a:schemeClr val="accent1">
                    <a:lumMod val="75000"/>
                  </a:schemeClr>
                </a:solidFill>
              </a:rPr>
              <a:t>کشورهای عضو باید با احترام به کرامت افراد</a:t>
            </a:r>
            <a:r>
              <a:rPr lang="fa-IR" dirty="0"/>
              <a:t>، حقوق بشر و آزادی­های اساسی (اولیه) رفتار نمایند و مزاحمت و استرس روحی مرتبط با این  اقدامات را به  حداقل برسانند ، از جمله : </a:t>
            </a:r>
            <a:endParaRPr lang="en-US" dirty="0"/>
          </a:p>
          <a:p>
            <a:pPr marL="0" indent="0">
              <a:buNone/>
            </a:pPr>
            <a:r>
              <a:rPr lang="fa-IR" dirty="0"/>
              <a:t>الف) درمان تمام بیماران با رعایت ادب و احترام؛ </a:t>
            </a:r>
            <a:endParaRPr lang="en-US" dirty="0"/>
          </a:p>
          <a:p>
            <a:pPr marL="0" indent="0">
              <a:buNone/>
            </a:pPr>
            <a:r>
              <a:rPr lang="fa-IR" dirty="0"/>
              <a:t>ب) در نظر گرفتن جنسیت، وضعیت اجتماعی-فرهنگی، قومی و اعتقادات مذهبی مسافران؛ و</a:t>
            </a:r>
            <a:endParaRPr lang="en-US" dirty="0"/>
          </a:p>
          <a:p>
            <a:pPr marL="0" indent="0">
              <a:buNone/>
            </a:pPr>
            <a:r>
              <a:rPr lang="fa-IR" dirty="0"/>
              <a:t>ج) تأمین آب و غذای کافی، محل اسکان و پوشاک مناسب، محاظت از بار مسافر و سایر اموال وی، درمان مناسب پزشکی، وسایل ارتباطی ضروری حتی الامکان به زبانی که مسافران بتوانند متوجه شوند، و سایر مساعدت های مناسب برای مسافرانی که جداسازی یا قرنطینه شده و یا تحت معاینات پزشکی و سایر اقدامات بهداشتی قرار دارند. </a:t>
            </a:r>
            <a:endParaRPr lang="en-US" dirty="0"/>
          </a:p>
          <a:p>
            <a:endParaRPr lang="fa-IR" dirty="0"/>
          </a:p>
        </p:txBody>
      </p:sp>
    </p:spTree>
    <p:extLst>
      <p:ext uri="{BB962C8B-B14F-4D97-AF65-F5344CB8AC3E}">
        <p14:creationId xmlns:p14="http://schemas.microsoft.com/office/powerpoint/2010/main" xmlns="" val="37616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33: </a:t>
            </a:r>
            <a:r>
              <a:rPr lang="fa-IR" b="1" dirty="0">
                <a:solidFill>
                  <a:srgbClr val="C00000"/>
                </a:solidFill>
                <a:effectLst>
                  <a:outerShdw blurRad="38100" dist="38100" dir="2700000" algn="tl">
                    <a:srgbClr val="000000">
                      <a:alpha val="43137"/>
                    </a:srgbClr>
                  </a:outerShdw>
                </a:effectLst>
              </a:rPr>
              <a:t>کالاهای در حال </a:t>
            </a:r>
            <a:r>
              <a:rPr lang="fa-IR" b="1" dirty="0" smtClean="0">
                <a:solidFill>
                  <a:srgbClr val="C00000"/>
                </a:solidFill>
                <a:effectLst>
                  <a:outerShdw blurRad="38100" dist="38100" dir="2700000" algn="tl">
                    <a:srgbClr val="000000">
                      <a:alpha val="43137"/>
                    </a:srgbClr>
                  </a:outerShdw>
                </a:effectLst>
              </a:rPr>
              <a:t>عبور</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a:t>طبق ماده 43 یا به واسطه موافقت نامه های عملیاتی بین­المللی ، کالاهای در حال عبور (بجز حیوانات زنده) و بدون انتقال بین کشتی ها، نباید تحت اقدامات بهداشتی مندرج در این مقررات قرار گرفته یا توقیف شوند.</a:t>
            </a:r>
            <a:endParaRPr lang="en-US" dirty="0"/>
          </a:p>
          <a:p>
            <a:pPr marL="0" indent="0">
              <a:buNone/>
            </a:pPr>
            <a:endParaRPr lang="fa-IR" dirty="0"/>
          </a:p>
        </p:txBody>
      </p:sp>
    </p:spTree>
    <p:extLst>
      <p:ext uri="{BB962C8B-B14F-4D97-AF65-F5344CB8AC3E}">
        <p14:creationId xmlns:p14="http://schemas.microsoft.com/office/powerpoint/2010/main" xmlns="" val="2878501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effectLst>
                  <a:outerShdw blurRad="38100" dist="38100" dir="2700000" algn="tl">
                    <a:srgbClr val="000000">
                      <a:alpha val="43137"/>
                    </a:srgbClr>
                  </a:outerShdw>
                </a:effectLst>
              </a:rPr>
              <a:t>ماده 34: </a:t>
            </a:r>
            <a:r>
              <a:rPr lang="fa-IR" b="1" dirty="0">
                <a:solidFill>
                  <a:srgbClr val="C00000"/>
                </a:solidFill>
                <a:effectLst>
                  <a:outerShdw blurRad="38100" dist="38100" dir="2700000" algn="tl">
                    <a:srgbClr val="000000">
                      <a:alpha val="43137"/>
                    </a:srgbClr>
                  </a:outerShdw>
                </a:effectLst>
              </a:rPr>
              <a:t>کانتینرها و نواحی بارگیری </a:t>
            </a:r>
            <a:r>
              <a:rPr lang="fa-IR" b="1" dirty="0" smtClean="0">
                <a:solidFill>
                  <a:srgbClr val="C00000"/>
                </a:solidFill>
                <a:effectLst>
                  <a:outerShdw blurRad="38100" dist="38100" dir="2700000" algn="tl">
                    <a:srgbClr val="000000">
                      <a:alpha val="43137"/>
                    </a:srgbClr>
                  </a:outerShdw>
                </a:effectLst>
              </a:rPr>
              <a:t>کانتینر</a:t>
            </a:r>
            <a:endParaRPr lang="fa-IR"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fa-IR" dirty="0"/>
              <a:t>کشور های عضو باید تا حد امکان اطمینان حاصل نمایند که ، کشتی های کانتینربر مورد استفاده آنها از انواع </a:t>
            </a:r>
            <a:r>
              <a:rPr lang="fa-IR" dirty="0">
                <a:solidFill>
                  <a:schemeClr val="accent1">
                    <a:lumMod val="75000"/>
                  </a:schemeClr>
                </a:solidFill>
              </a:rPr>
              <a:t>کانتینرهای مختص حمل و نقل بین­المللی </a:t>
            </a:r>
            <a:r>
              <a:rPr lang="fa-IR" dirty="0"/>
              <a:t>بوده و آنها را عاری از هرگونه منبع عفونت یا آلودگی(شامل ناقلین و مخازن بیماری ها) ، به ویژه در طی بارگیری محموله نگه­ می دارند.</a:t>
            </a:r>
            <a:endParaRPr lang="en-US" dirty="0"/>
          </a:p>
          <a:p>
            <a:pPr marL="514350" lvl="0" indent="-514350">
              <a:buFont typeface="+mj-lt"/>
              <a:buAutoNum type="arabicPeriod"/>
            </a:pPr>
            <a:r>
              <a:rPr lang="fa-IR" dirty="0"/>
              <a:t>کشورهای عضو باید تا حد امکان اطمینان حاصل نمایند </a:t>
            </a:r>
            <a:r>
              <a:rPr lang="fa-IR" dirty="0">
                <a:solidFill>
                  <a:schemeClr val="accent1">
                    <a:lumMod val="75000"/>
                  </a:schemeClr>
                </a:solidFill>
              </a:rPr>
              <a:t>که نواحی بارگیری کانتینرها عاری از منابع عفونت و آلودگی</a:t>
            </a:r>
            <a:r>
              <a:rPr lang="fa-IR" dirty="0"/>
              <a:t> (شامل ناقلین و مخازن بیماری ها) نگه داشته می شوند.</a:t>
            </a:r>
            <a:endParaRPr lang="en-US" dirty="0"/>
          </a:p>
          <a:p>
            <a:pPr marL="514350" lvl="0" indent="-514350">
              <a:buFont typeface="+mj-lt"/>
              <a:buAutoNum type="arabicPeriod"/>
            </a:pPr>
            <a:r>
              <a:rPr lang="fa-IR" dirty="0">
                <a:solidFill>
                  <a:schemeClr val="accent1">
                    <a:lumMod val="75000"/>
                  </a:schemeClr>
                </a:solidFill>
              </a:rPr>
              <a:t>هرگاه طبق نظر یک کشور عضو </a:t>
            </a:r>
            <a:r>
              <a:rPr lang="fa-IR" dirty="0"/>
              <a:t>، حجم حمل و نقل بین­المللی کانتینرها به اندازه کافی زیاد باشد، مقامات بهداشتی مسئول باید تمام </a:t>
            </a:r>
            <a:r>
              <a:rPr lang="fa-IR" dirty="0">
                <a:solidFill>
                  <a:schemeClr val="accent1">
                    <a:lumMod val="75000"/>
                  </a:schemeClr>
                </a:solidFill>
              </a:rPr>
              <a:t>موازین قابل اجرا </a:t>
            </a:r>
            <a:r>
              <a:rPr lang="fa-IR" dirty="0"/>
              <a:t>در این مقررات، شامل </a:t>
            </a:r>
            <a:r>
              <a:rPr lang="fa-IR" dirty="0">
                <a:solidFill>
                  <a:schemeClr val="accent1">
                    <a:lumMod val="75000"/>
                  </a:schemeClr>
                </a:solidFill>
              </a:rPr>
              <a:t>بازرسی­ها و بررسی شرایط بهداشتی </a:t>
            </a:r>
            <a:r>
              <a:rPr lang="fa-IR" dirty="0"/>
              <a:t>کانتینرها و نواحی بارگیری آنها را </a:t>
            </a:r>
            <a:r>
              <a:rPr lang="fa-IR" dirty="0">
                <a:solidFill>
                  <a:schemeClr val="accent1">
                    <a:lumMod val="75000"/>
                  </a:schemeClr>
                </a:solidFill>
              </a:rPr>
              <a:t>به کار گیرند </a:t>
            </a:r>
            <a:r>
              <a:rPr lang="fa-IR" dirty="0"/>
              <a:t>به نحوی که اطمینان حاصل شود که تعهدات مذکور در این مقررات اجرا شده اند.</a:t>
            </a:r>
            <a:endParaRPr lang="en-US" dirty="0"/>
          </a:p>
          <a:p>
            <a:pPr marL="514350" lvl="0" indent="-514350">
              <a:buFont typeface="+mj-lt"/>
              <a:buAutoNum type="arabicPeriod"/>
            </a:pPr>
            <a:r>
              <a:rPr lang="fa-IR" dirty="0"/>
              <a:t>حتی الامکان باید در نواحی بارگیری کانتینرها </a:t>
            </a:r>
            <a:r>
              <a:rPr lang="fa-IR" dirty="0">
                <a:solidFill>
                  <a:schemeClr val="accent1">
                    <a:lumMod val="75000"/>
                  </a:schemeClr>
                </a:solidFill>
              </a:rPr>
              <a:t>امکانات لازم برای بازرسی و جداسازی کانتینرها </a:t>
            </a:r>
            <a:r>
              <a:rPr lang="fa-IR" dirty="0"/>
              <a:t>در دسترس باشد.</a:t>
            </a:r>
            <a:endParaRPr lang="en-US" dirty="0"/>
          </a:p>
          <a:p>
            <a:pPr marL="514350" lvl="0" indent="-514350">
              <a:buFont typeface="+mj-lt"/>
              <a:buAutoNum type="arabicPeriod"/>
            </a:pPr>
            <a:r>
              <a:rPr lang="fa-IR" dirty="0"/>
              <a:t>گیرندگان و فرستندگان کانتینرها باید تمام تلاش خویش را برای جلوگیری از ایجاد آلودگی های متقاطع به هنگام بارگیری مکرر کانتینرها انجام دهند</a:t>
            </a:r>
            <a:r>
              <a:rPr lang="fa-IR" dirty="0" smtClean="0"/>
              <a:t>.</a:t>
            </a:r>
            <a:endParaRPr lang="en-US" dirty="0"/>
          </a:p>
        </p:txBody>
      </p:sp>
    </p:spTree>
    <p:extLst>
      <p:ext uri="{BB962C8B-B14F-4D97-AF65-F5344CB8AC3E}">
        <p14:creationId xmlns:p14="http://schemas.microsoft.com/office/powerpoint/2010/main" xmlns="" val="208592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effectLst>
                  <a:outerShdw blurRad="38100" dist="38100" dir="2700000" algn="tl">
                    <a:srgbClr val="000000">
                      <a:alpha val="43137"/>
                    </a:srgbClr>
                  </a:outerShdw>
                </a:effectLst>
                <a:cs typeface="B Titr" panose="00000700000000000000" pitchFamily="2" charset="-78"/>
              </a:rPr>
              <a:t>مثال هایی از مخاطرات بین المللی بهداشی</a:t>
            </a:r>
            <a:endParaRPr lang="fa-IR" sz="4000" b="1" dirty="0">
              <a:effectLst>
                <a:outerShdw blurRad="38100" dist="38100" dir="2700000" algn="tl">
                  <a:srgbClr val="000000">
                    <a:alpha val="43137"/>
                  </a:srgbClr>
                </a:outerShdw>
              </a:effectLst>
              <a:cs typeface="B Titr" panose="00000700000000000000" pitchFamily="2" charset="-78"/>
            </a:endParaRPr>
          </a:p>
        </p:txBody>
      </p:sp>
      <p:sp>
        <p:nvSpPr>
          <p:cNvPr id="3" name="TextBox 2"/>
          <p:cNvSpPr txBox="1"/>
          <p:nvPr/>
        </p:nvSpPr>
        <p:spPr>
          <a:xfrm>
            <a:off x="545910" y="1883391"/>
            <a:ext cx="10807890" cy="4154984"/>
          </a:xfrm>
          <a:prstGeom prst="rect">
            <a:avLst/>
          </a:prstGeom>
          <a:noFill/>
        </p:spPr>
        <p:txBody>
          <a:bodyPr wrap="square" rtlCol="1">
            <a:spAutoFit/>
          </a:bodyPr>
          <a:lstStyle/>
          <a:p>
            <a:pPr marL="285750" indent="-285750">
              <a:buFont typeface="Arial" panose="020B0604020202020204" pitchFamily="34" charset="0"/>
              <a:buChar char="•"/>
            </a:pPr>
            <a:r>
              <a:rPr lang="fa-IR" sz="2400" dirty="0" smtClean="0">
                <a:cs typeface="B Nazanin" panose="00000400000000000000" pitchFamily="2" charset="-78"/>
              </a:rPr>
              <a:t>بروز موارد قطعی/مرگ بدلیل یک بیماری با قابلیت همه گیری که دارای خطر انتقال به داخل کشور باشد.</a:t>
            </a:r>
          </a:p>
          <a:p>
            <a:pPr marL="285750" indent="-285750">
              <a:buFont typeface="Arial" panose="020B0604020202020204" pitchFamily="34" charset="0"/>
              <a:buChar char="•"/>
            </a:pPr>
            <a:r>
              <a:rPr lang="fa-IR" sz="2400" dirty="0" smtClean="0">
                <a:cs typeface="B Nazanin" panose="00000400000000000000" pitchFamily="2" charset="-78"/>
              </a:rPr>
              <a:t>بروز موارد قطعی/ مرگ بدلیل عوامل بیماریزای نوپدید که اطلاعات کافی در زمینه نحوه انتقال، خطر گسترش و شدت آن محدود باشد.</a:t>
            </a:r>
          </a:p>
          <a:p>
            <a:pPr marL="285750" indent="-285750">
              <a:buFont typeface="Arial" panose="020B0604020202020204" pitchFamily="34" charset="0"/>
              <a:buChar char="•"/>
            </a:pPr>
            <a:r>
              <a:rPr lang="fa-IR" sz="2400" dirty="0" smtClean="0">
                <a:cs typeface="B Nazanin" panose="00000400000000000000" pitchFamily="2" charset="-78"/>
              </a:rPr>
              <a:t>اعلام یک وضعیت بهداشتی اضطراری از سوی سازمان جهانی بهداشت.</a:t>
            </a:r>
          </a:p>
          <a:p>
            <a:pPr marL="285750" indent="-285750">
              <a:buFont typeface="Arial" panose="020B0604020202020204" pitchFamily="34" charset="0"/>
              <a:buChar char="•"/>
            </a:pPr>
            <a:r>
              <a:rPr lang="fa-IR" sz="2400" dirty="0" smtClean="0">
                <a:cs typeface="B Nazanin" panose="00000400000000000000" pitchFamily="2" charset="-78"/>
              </a:rPr>
              <a:t>ورود غذا/مواد غذایی آلوده از طریق مبادی ورودی به کشور</a:t>
            </a:r>
          </a:p>
          <a:p>
            <a:pPr marL="285750" indent="-285750">
              <a:buFont typeface="Arial" panose="020B0604020202020204" pitchFamily="34" charset="0"/>
              <a:buChar char="•"/>
            </a:pPr>
            <a:r>
              <a:rPr lang="fa-IR" sz="2400" dirty="0" smtClean="0">
                <a:cs typeface="B Nazanin" panose="00000400000000000000" pitchFamily="2" charset="-78"/>
              </a:rPr>
              <a:t>خروج غذا/مواد غذایی آلوده به خارج از کشور</a:t>
            </a:r>
          </a:p>
          <a:p>
            <a:pPr marL="285750" indent="-285750">
              <a:buFont typeface="Arial" panose="020B0604020202020204" pitchFamily="34" charset="0"/>
              <a:buChar char="•"/>
            </a:pPr>
            <a:r>
              <a:rPr lang="fa-IR" sz="2400" dirty="0" smtClean="0">
                <a:cs typeface="B Nazanin" panose="00000400000000000000" pitchFamily="2" charset="-78"/>
              </a:rPr>
              <a:t>وجود همه گیری بیماری واگیر در جمعیت دام کشوری که دارای صادرات دام به کشورهای همسایه هست.</a:t>
            </a:r>
          </a:p>
          <a:p>
            <a:pPr marL="285750" indent="-285750">
              <a:buFont typeface="Arial" panose="020B0604020202020204" pitchFamily="34" charset="0"/>
              <a:buChar char="•"/>
            </a:pPr>
            <a:r>
              <a:rPr lang="fa-IR" sz="2400" dirty="0" smtClean="0">
                <a:cs typeface="B Nazanin" panose="00000400000000000000" pitchFamily="2" charset="-78"/>
              </a:rPr>
              <a:t>آلودگی رودخانه ای که در حد فاصل دو کشور قرار دارد.</a:t>
            </a:r>
          </a:p>
          <a:p>
            <a:pPr marL="285750" indent="-285750">
              <a:buFont typeface="Arial" panose="020B0604020202020204" pitchFamily="34" charset="0"/>
              <a:buChar char="•"/>
            </a:pPr>
            <a:r>
              <a:rPr lang="fa-IR" sz="2400" dirty="0" smtClean="0">
                <a:cs typeface="B Nazanin" panose="00000400000000000000" pitchFamily="2" charset="-78"/>
              </a:rPr>
              <a:t>وقوع یک رخداد شیمیایی یا هسته ای که خطر نشت و گسترش آن وجود دارد.</a:t>
            </a:r>
          </a:p>
          <a:p>
            <a:pPr marL="285750" indent="-285750">
              <a:buFont typeface="Arial" panose="020B0604020202020204" pitchFamily="34" charset="0"/>
              <a:buChar char="•"/>
            </a:pPr>
            <a:r>
              <a:rPr lang="fa-IR" sz="2400" dirty="0" smtClean="0">
                <a:cs typeface="B Nazanin" panose="00000400000000000000" pitchFamily="2" charset="-78"/>
              </a:rPr>
              <a:t>تجمعات انسانی که با شرکت ملیت های گوناگون شکل می گیرند (حج، اربعین و ...)</a:t>
            </a:r>
          </a:p>
          <a:p>
            <a:pPr marL="285750" indent="-285750">
              <a:buFont typeface="Arial" panose="020B0604020202020204" pitchFamily="34" charset="0"/>
              <a:buChar char="•"/>
            </a:pPr>
            <a:r>
              <a:rPr lang="fa-IR" sz="2400" dirty="0" smtClean="0">
                <a:cs typeface="B Nazanin" panose="00000400000000000000" pitchFamily="2" charset="-78"/>
              </a:rPr>
              <a:t>وقوه درگیری ها و ناآرامی ها در مرزهای دو کشور  </a:t>
            </a:r>
            <a:endParaRPr lang="fa-IR" sz="2400" dirty="0">
              <a:cs typeface="B Nazanin" panose="00000400000000000000" pitchFamily="2" charset="-78"/>
            </a:endParaRPr>
          </a:p>
        </p:txBody>
      </p:sp>
    </p:spTree>
    <p:extLst>
      <p:ext uri="{BB962C8B-B14F-4D97-AF65-F5344CB8AC3E}">
        <p14:creationId xmlns:p14="http://schemas.microsoft.com/office/powerpoint/2010/main" xmlns="" val="412067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solidFill>
                  <a:srgbClr val="C00000"/>
                </a:solidFill>
                <a:effectLst>
                  <a:outerShdw blurRad="38100" dist="38100" dir="2700000" algn="tl">
                    <a:srgbClr val="000000">
                      <a:alpha val="43137"/>
                    </a:srgbClr>
                  </a:outerShdw>
                </a:effectLst>
                <a:cs typeface="B Titr" panose="00000700000000000000" pitchFamily="2" charset="-78"/>
              </a:rPr>
              <a:t>پیوست 4: </a:t>
            </a:r>
            <a:r>
              <a:rPr lang="fa-IR" sz="3600" b="1" dirty="0" smtClean="0">
                <a:effectLst>
                  <a:outerShdw blurRad="38100" dist="38100" dir="2700000" algn="tl">
                    <a:srgbClr val="000000">
                      <a:alpha val="43137"/>
                    </a:srgbClr>
                  </a:outerShdw>
                </a:effectLst>
                <a:cs typeface="B Titr" panose="00000700000000000000" pitchFamily="2" charset="-78"/>
              </a:rPr>
              <a:t/>
            </a:r>
            <a:br>
              <a:rPr lang="fa-IR" sz="3600" b="1" dirty="0" smtClean="0">
                <a:effectLst>
                  <a:outerShdw blurRad="38100" dist="38100" dir="2700000" algn="tl">
                    <a:srgbClr val="000000">
                      <a:alpha val="43137"/>
                    </a:srgbClr>
                  </a:outerShdw>
                </a:effectLst>
                <a:cs typeface="B Titr" panose="00000700000000000000" pitchFamily="2" charset="-78"/>
              </a:rPr>
            </a:br>
            <a:r>
              <a:rPr lang="fa-IR" sz="3600" b="1" dirty="0" smtClean="0">
                <a:effectLst>
                  <a:outerShdw blurRad="38100" dist="38100" dir="2700000" algn="tl">
                    <a:srgbClr val="000000">
                      <a:alpha val="43137"/>
                    </a:srgbClr>
                  </a:outerShdw>
                </a:effectLst>
                <a:cs typeface="B Titr" panose="00000700000000000000" pitchFamily="2" charset="-78"/>
              </a:rPr>
              <a:t>ملزومات </a:t>
            </a:r>
            <a:r>
              <a:rPr lang="fa-IR" sz="3600" b="1" dirty="0">
                <a:effectLst>
                  <a:outerShdw blurRad="38100" dist="38100" dir="2700000" algn="tl">
                    <a:srgbClr val="000000">
                      <a:alpha val="43137"/>
                    </a:srgbClr>
                  </a:outerShdw>
                </a:effectLst>
                <a:cs typeface="B Titr" panose="00000700000000000000" pitchFamily="2" charset="-78"/>
              </a:rPr>
              <a:t>فنی مورد نیاز برای وسایل نقلیه و متصدیان وسایل </a:t>
            </a:r>
            <a:r>
              <a:rPr lang="fa-IR" sz="3600" b="1" dirty="0" smtClean="0">
                <a:effectLst>
                  <a:outerShdw blurRad="38100" dist="38100" dir="2700000" algn="tl">
                    <a:srgbClr val="000000">
                      <a:alpha val="43137"/>
                    </a:srgbClr>
                  </a:outerShdw>
                </a:effectLst>
                <a:cs typeface="B Titr" panose="00000700000000000000" pitchFamily="2" charset="-78"/>
              </a:rPr>
              <a:t>نقلیه</a:t>
            </a:r>
            <a:endParaRPr lang="fa-IR" sz="3600"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838200" y="1825624"/>
            <a:ext cx="10515600" cy="4684357"/>
          </a:xfrm>
        </p:spPr>
        <p:txBody>
          <a:bodyPr>
            <a:normAutofit/>
          </a:bodyPr>
          <a:lstStyle/>
          <a:p>
            <a:r>
              <a:rPr lang="fa-IR" b="1" dirty="0">
                <a:cs typeface="B Mitra" panose="00000400000000000000" pitchFamily="2" charset="-78"/>
              </a:rPr>
              <a:t>بخش </a:t>
            </a:r>
            <a:r>
              <a:rPr lang="en-CA" b="1" dirty="0">
                <a:cs typeface="B Mitra" panose="00000400000000000000" pitchFamily="2" charset="-78"/>
              </a:rPr>
              <a:t>A</a:t>
            </a:r>
            <a:r>
              <a:rPr lang="fa-IR" b="1" dirty="0">
                <a:cs typeface="B Mitra" panose="00000400000000000000" pitchFamily="2" charset="-78"/>
              </a:rPr>
              <a:t>: متصدیان وسایل نقلیه</a:t>
            </a:r>
            <a:endParaRPr lang="en-US" b="1" dirty="0">
              <a:cs typeface="B Mitra" panose="00000400000000000000" pitchFamily="2" charset="-78"/>
            </a:endParaRPr>
          </a:p>
          <a:p>
            <a:pPr marL="514350" lvl="0" indent="-514350">
              <a:buAutoNum type="arabicPeriod"/>
            </a:pPr>
            <a:r>
              <a:rPr lang="fa-IR" dirty="0" smtClean="0">
                <a:cs typeface="B Mitra" panose="00000400000000000000" pitchFamily="2" charset="-78"/>
              </a:rPr>
              <a:t>متصدیان </a:t>
            </a:r>
            <a:r>
              <a:rPr lang="fa-IR" dirty="0">
                <a:cs typeface="B Mitra" panose="00000400000000000000" pitchFamily="2" charset="-78"/>
              </a:rPr>
              <a:t>وسایل نقلیه باید موارد ذیل را تسهیل نمایند</a:t>
            </a:r>
            <a:r>
              <a:rPr lang="fa-IR" dirty="0" smtClean="0">
                <a:cs typeface="B Mitra" panose="00000400000000000000" pitchFamily="2" charset="-78"/>
              </a:rPr>
              <a:t>:</a:t>
            </a:r>
          </a:p>
          <a:p>
            <a:pPr marL="0" indent="0">
              <a:buNone/>
            </a:pPr>
            <a:r>
              <a:rPr lang="fa-IR" sz="2400" dirty="0" smtClean="0">
                <a:cs typeface="B Mitra" panose="00000400000000000000" pitchFamily="2" charset="-78"/>
              </a:rPr>
              <a:t>الف</a:t>
            </a:r>
            <a:r>
              <a:rPr lang="fa-IR" sz="2400" dirty="0">
                <a:cs typeface="B Mitra" panose="00000400000000000000" pitchFamily="2" charset="-78"/>
              </a:rPr>
              <a:t>) بازدید از محموله، کانتینرها و وسیله نقلیه؛</a:t>
            </a:r>
            <a:endParaRPr lang="en-US" sz="2400" dirty="0">
              <a:cs typeface="B Mitra" panose="00000400000000000000" pitchFamily="2" charset="-78"/>
            </a:endParaRPr>
          </a:p>
          <a:p>
            <a:pPr marL="0" indent="0">
              <a:buNone/>
            </a:pPr>
            <a:r>
              <a:rPr lang="fa-IR" sz="2400" dirty="0">
                <a:cs typeface="B Mitra" panose="00000400000000000000" pitchFamily="2" charset="-78"/>
              </a:rPr>
              <a:t>ب) معاینه پزشکی سرنشینان داخل وسیله نقلیه</a:t>
            </a:r>
            <a:endParaRPr lang="en-US" sz="2400" dirty="0">
              <a:cs typeface="B Mitra" panose="00000400000000000000" pitchFamily="2" charset="-78"/>
            </a:endParaRPr>
          </a:p>
          <a:p>
            <a:pPr marL="0" indent="0">
              <a:buNone/>
            </a:pPr>
            <a:r>
              <a:rPr lang="fa-IR" sz="2400" dirty="0">
                <a:cs typeface="B Mitra" panose="00000400000000000000" pitchFamily="2" charset="-78"/>
              </a:rPr>
              <a:t>ج) بکارگیری سایر معیارهای بهداشتی مندرج در این مقررات؛</a:t>
            </a:r>
            <a:endParaRPr lang="en-US" sz="2400" dirty="0">
              <a:cs typeface="B Mitra" panose="00000400000000000000" pitchFamily="2" charset="-78"/>
            </a:endParaRPr>
          </a:p>
          <a:p>
            <a:pPr marL="0" indent="0">
              <a:buNone/>
            </a:pPr>
            <a:r>
              <a:rPr lang="fa-IR" sz="2400" dirty="0">
                <a:cs typeface="B Mitra" panose="00000400000000000000" pitchFamily="2" charset="-78"/>
              </a:rPr>
              <a:t>د) ارائه اطلاعات بهداشتی مرتبط درخواست شده توسط کشور عضو</a:t>
            </a:r>
            <a:r>
              <a:rPr lang="fa-IR" sz="2400" dirty="0" smtClean="0">
                <a:cs typeface="B Mitra" panose="00000400000000000000" pitchFamily="2" charset="-78"/>
              </a:rPr>
              <a:t>.</a:t>
            </a:r>
          </a:p>
          <a:p>
            <a:pPr marL="0" indent="0">
              <a:buNone/>
            </a:pPr>
            <a:endParaRPr lang="en-US" sz="2400" dirty="0">
              <a:cs typeface="B Mitra" panose="00000400000000000000" pitchFamily="2" charset="-78"/>
            </a:endParaRPr>
          </a:p>
          <a:p>
            <a:pPr marL="0" indent="0">
              <a:buNone/>
            </a:pPr>
            <a:r>
              <a:rPr lang="fa-IR" dirty="0" smtClean="0">
                <a:cs typeface="B Mitra" panose="00000400000000000000" pitchFamily="2" charset="-78"/>
              </a:rPr>
              <a:t>2. ارائه گواهی معتبر معافیت </a:t>
            </a:r>
            <a:r>
              <a:rPr lang="fa-IR" dirty="0">
                <a:cs typeface="B Mitra" panose="00000400000000000000" pitchFamily="2" charset="-78"/>
              </a:rPr>
              <a:t>از اقدامات بهداشتی کشتی یا گواهی معتبر کنترل بهداشتی کشتی یا اظهارنامه سلامت دریایی یا بخش بهداشت اظهارنامه عمومی هواپیما را به مقام مسئول بهداشتی ارائه </a:t>
            </a:r>
            <a:r>
              <a:rPr lang="fa-IR" dirty="0" smtClean="0">
                <a:cs typeface="B Mitra" panose="00000400000000000000" pitchFamily="2" charset="-78"/>
              </a:rPr>
              <a:t>نمایند.</a:t>
            </a:r>
            <a:endParaRPr lang="fa-IR" dirty="0">
              <a:cs typeface="B Mitra" panose="00000400000000000000" pitchFamily="2" charset="-78"/>
            </a:endParaRPr>
          </a:p>
        </p:txBody>
      </p:sp>
    </p:spTree>
    <p:extLst>
      <p:ext uri="{BB962C8B-B14F-4D97-AF65-F5344CB8AC3E}">
        <p14:creationId xmlns:p14="http://schemas.microsoft.com/office/powerpoint/2010/main" xmlns="" val="30680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a:effectLst>
                  <a:outerShdw blurRad="38100" dist="38100" dir="2700000" algn="tl">
                    <a:srgbClr val="000000">
                      <a:alpha val="43137"/>
                    </a:srgbClr>
                  </a:outerShdw>
                </a:effectLst>
                <a:cs typeface="B Titr" panose="00000700000000000000" pitchFamily="2" charset="-78"/>
              </a:rPr>
              <a:t>پیوست 4: </a:t>
            </a:r>
            <a:br>
              <a:rPr lang="fa-IR" sz="3600" b="1" dirty="0">
                <a:effectLst>
                  <a:outerShdw blurRad="38100" dist="38100" dir="2700000" algn="tl">
                    <a:srgbClr val="000000">
                      <a:alpha val="43137"/>
                    </a:srgbClr>
                  </a:outerShdw>
                </a:effectLst>
                <a:cs typeface="B Titr" panose="00000700000000000000" pitchFamily="2" charset="-78"/>
              </a:rPr>
            </a:br>
            <a:r>
              <a:rPr lang="fa-IR" sz="3600" b="1" dirty="0">
                <a:effectLst>
                  <a:outerShdw blurRad="38100" dist="38100" dir="2700000" algn="tl">
                    <a:srgbClr val="000000">
                      <a:alpha val="43137"/>
                    </a:srgbClr>
                  </a:outerShdw>
                </a:effectLst>
                <a:cs typeface="B Titr" panose="00000700000000000000" pitchFamily="2" charset="-78"/>
              </a:rPr>
              <a:t>ملزومات فنی مورد نیاز برای وسایل نقلیه و متصدیان وسایل نقلیه</a:t>
            </a:r>
            <a:endParaRPr lang="fa-IR" sz="3600" dirty="0"/>
          </a:p>
        </p:txBody>
      </p:sp>
      <p:sp>
        <p:nvSpPr>
          <p:cNvPr id="3" name="Content Placeholder 2"/>
          <p:cNvSpPr>
            <a:spLocks noGrp="1"/>
          </p:cNvSpPr>
          <p:nvPr>
            <p:ph idx="1"/>
          </p:nvPr>
        </p:nvSpPr>
        <p:spPr/>
        <p:txBody>
          <a:bodyPr>
            <a:normAutofit fontScale="92500"/>
          </a:bodyPr>
          <a:lstStyle/>
          <a:p>
            <a:r>
              <a:rPr lang="fa-IR" b="1" dirty="0">
                <a:cs typeface="B Mitra" panose="00000400000000000000" pitchFamily="2" charset="-78"/>
              </a:rPr>
              <a:t>بخش </a:t>
            </a:r>
            <a:r>
              <a:rPr lang="en-CA" b="1" dirty="0">
                <a:cs typeface="B Mitra" panose="00000400000000000000" pitchFamily="2" charset="-78"/>
              </a:rPr>
              <a:t>B</a:t>
            </a:r>
            <a:r>
              <a:rPr lang="fa-IR" b="1" dirty="0">
                <a:cs typeface="B Mitra" panose="00000400000000000000" pitchFamily="2" charset="-78"/>
              </a:rPr>
              <a:t>: وسایل نقلیه</a:t>
            </a:r>
            <a:endParaRPr lang="en-US" b="1" dirty="0">
              <a:cs typeface="B Mitra" panose="00000400000000000000" pitchFamily="2" charset="-78"/>
            </a:endParaRPr>
          </a:p>
          <a:p>
            <a:pPr lvl="0"/>
            <a:r>
              <a:rPr lang="fa-IR" dirty="0">
                <a:cs typeface="B Mitra" panose="00000400000000000000" pitchFamily="2" charset="-78"/>
              </a:rPr>
              <a:t>اقدامات بهداشتی اعمال </a:t>
            </a:r>
            <a:r>
              <a:rPr lang="fa-IR" dirty="0" smtClean="0">
                <a:cs typeface="B Mitra" panose="00000400000000000000" pitchFamily="2" charset="-78"/>
              </a:rPr>
              <a:t>شده </a:t>
            </a:r>
            <a:r>
              <a:rPr lang="fa-IR" dirty="0">
                <a:cs typeface="B Mitra" panose="00000400000000000000" pitchFamily="2" charset="-78"/>
              </a:rPr>
              <a:t>باید به نحوی صورت پذیرند که تا حد امکان از آسیب رساندن به بار همراه مسافر، محموله‌ها، کانتینرها، وسایل نقلیه و کالاها و همچنین ایجاد اختلال در آسایش یا آسیب به افراد اجتناب شود. در صورت امکان و مناسب بودن این اقدامات باید در زمان خالی بودن وسایل نقلیه و انبارها انجام شوند.</a:t>
            </a:r>
            <a:endParaRPr lang="en-US" dirty="0">
              <a:cs typeface="B Mitra" panose="00000400000000000000" pitchFamily="2" charset="-78"/>
            </a:endParaRPr>
          </a:p>
          <a:p>
            <a:pPr lvl="0"/>
            <a:r>
              <a:rPr lang="fa-IR" dirty="0">
                <a:cs typeface="B Mitra" panose="00000400000000000000" pitchFamily="2" charset="-78"/>
              </a:rPr>
              <a:t>کشورهای عضو باید اقدامات صورت گرفته در مورد محموله‌ها، کانتینرها و وسایل نقلیه را بصورت مکتوب با ذکر قسمت‌های که اقدام کنترلی در آنها انجام شده، روش‌های بکار رفته و علت کاربرد آنها، ارائه نمایند</a:t>
            </a:r>
            <a:r>
              <a:rPr lang="fa-IR" dirty="0" smtClean="0">
                <a:cs typeface="B Mitra" panose="00000400000000000000" pitchFamily="2" charset="-78"/>
              </a:rPr>
              <a:t>.</a:t>
            </a:r>
          </a:p>
          <a:p>
            <a:pPr lvl="0"/>
            <a:r>
              <a:rPr lang="fa-IR" dirty="0" smtClean="0">
                <a:cs typeface="B Mitra" panose="00000400000000000000" pitchFamily="2" charset="-78"/>
              </a:rPr>
              <a:t> </a:t>
            </a:r>
            <a:r>
              <a:rPr lang="fa-IR" dirty="0">
                <a:cs typeface="B Mitra" panose="00000400000000000000" pitchFamily="2" charset="-78"/>
              </a:rPr>
              <a:t>این اطلاعات باید کتباً به فرد مسئول در هواپیما ارائه شده و در مورد کشتی‌ها، در گواهی کنترل بهداشتی کشتی ذکر شود. برای سایر محموله‌ها، کانتینرها و وسایل نقلیه، کشورهای عضو، باید این اطلاعات را به صورت مکتوب به فرستندگان، گیرندگان، حمل‌کنندگان، فرد مسئول وسیله نقلیه یا نمایندگان آنها ارائه نمایند.</a:t>
            </a:r>
            <a:endParaRPr lang="en-US" dirty="0">
              <a:cs typeface="B Mitra" panose="00000400000000000000" pitchFamily="2" charset="-78"/>
            </a:endParaRPr>
          </a:p>
          <a:p>
            <a:endParaRPr lang="fa-IR" dirty="0">
              <a:cs typeface="B Mitra" panose="00000400000000000000" pitchFamily="2" charset="-78"/>
            </a:endParaRPr>
          </a:p>
        </p:txBody>
      </p:sp>
    </p:spTree>
    <p:extLst>
      <p:ext uri="{BB962C8B-B14F-4D97-AF65-F5344CB8AC3E}">
        <p14:creationId xmlns:p14="http://schemas.microsoft.com/office/powerpoint/2010/main" xmlns="" val="101624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064525" y="0"/>
            <a:ext cx="10513325" cy="6944987"/>
          </a:xfrm>
          <a:prstGeom prst="rect">
            <a:avLst/>
          </a:prstGeom>
        </p:spPr>
      </p:pic>
    </p:spTree>
    <p:extLst>
      <p:ext uri="{BB962C8B-B14F-4D97-AF65-F5344CB8AC3E}">
        <p14:creationId xmlns:p14="http://schemas.microsoft.com/office/powerpoint/2010/main" xmlns="" val="5819893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22660" y="131284"/>
            <a:ext cx="4945039" cy="6617989"/>
          </a:xfrm>
          <a:prstGeom prst="rect">
            <a:avLst/>
          </a:prstGeom>
        </p:spPr>
      </p:pic>
      <p:pic>
        <p:nvPicPr>
          <p:cNvPr id="5" name="Picture 4"/>
          <p:cNvPicPr>
            <a:picLocks noChangeAspect="1"/>
          </p:cNvPicPr>
          <p:nvPr/>
        </p:nvPicPr>
        <p:blipFill>
          <a:blip r:embed="rId3"/>
          <a:stretch>
            <a:fillRect/>
          </a:stretch>
        </p:blipFill>
        <p:spPr>
          <a:xfrm>
            <a:off x="1264055" y="131284"/>
            <a:ext cx="4672722" cy="6592523"/>
          </a:xfrm>
          <a:prstGeom prst="rect">
            <a:avLst/>
          </a:prstGeom>
        </p:spPr>
      </p:pic>
    </p:spTree>
    <p:extLst>
      <p:ext uri="{BB962C8B-B14F-4D97-AF65-F5344CB8AC3E}">
        <p14:creationId xmlns:p14="http://schemas.microsoft.com/office/powerpoint/2010/main" xmlns="" val="2673128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30306" y="275776"/>
            <a:ext cx="5692056" cy="6582224"/>
          </a:xfrm>
          <a:prstGeom prst="rect">
            <a:avLst/>
          </a:prstGeom>
        </p:spPr>
      </p:pic>
    </p:spTree>
    <p:extLst>
      <p:ext uri="{BB962C8B-B14F-4D97-AF65-F5344CB8AC3E}">
        <p14:creationId xmlns:p14="http://schemas.microsoft.com/office/powerpoint/2010/main" xmlns="" val="29993521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72479" y="3518556"/>
            <a:ext cx="2361826" cy="3293436"/>
          </a:xfrm>
          <a:prstGeom prst="rect">
            <a:avLst/>
          </a:prstGeom>
        </p:spPr>
      </p:pic>
      <p:pic>
        <p:nvPicPr>
          <p:cNvPr id="5" name="Picture 4"/>
          <p:cNvPicPr>
            <a:picLocks noChangeAspect="1"/>
          </p:cNvPicPr>
          <p:nvPr/>
        </p:nvPicPr>
        <p:blipFill>
          <a:blip r:embed="rId3"/>
          <a:stretch>
            <a:fillRect/>
          </a:stretch>
        </p:blipFill>
        <p:spPr>
          <a:xfrm>
            <a:off x="8467185" y="699015"/>
            <a:ext cx="3661607" cy="5042051"/>
          </a:xfrm>
          <a:prstGeom prst="rect">
            <a:avLst/>
          </a:prstGeom>
        </p:spPr>
      </p:pic>
      <p:pic>
        <p:nvPicPr>
          <p:cNvPr id="6" name="Picture 5"/>
          <p:cNvPicPr>
            <a:picLocks noChangeAspect="1"/>
          </p:cNvPicPr>
          <p:nvPr/>
        </p:nvPicPr>
        <p:blipFill>
          <a:blip r:embed="rId4"/>
          <a:stretch>
            <a:fillRect/>
          </a:stretch>
        </p:blipFill>
        <p:spPr>
          <a:xfrm>
            <a:off x="3358143" y="0"/>
            <a:ext cx="2603982" cy="3666689"/>
          </a:xfrm>
          <a:prstGeom prst="rect">
            <a:avLst/>
          </a:prstGeom>
        </p:spPr>
      </p:pic>
      <p:pic>
        <p:nvPicPr>
          <p:cNvPr id="7" name="Content Placeholder 3"/>
          <p:cNvPicPr>
            <a:picLocks noChangeAspect="1"/>
          </p:cNvPicPr>
          <p:nvPr/>
        </p:nvPicPr>
        <p:blipFill>
          <a:blip r:embed="rId5"/>
          <a:stretch>
            <a:fillRect/>
          </a:stretch>
        </p:blipFill>
        <p:spPr>
          <a:xfrm>
            <a:off x="-277428" y="1125729"/>
            <a:ext cx="3712845" cy="4785653"/>
          </a:xfrm>
          <a:prstGeom prst="rect">
            <a:avLst/>
          </a:prstGeom>
        </p:spPr>
      </p:pic>
      <p:pic>
        <p:nvPicPr>
          <p:cNvPr id="8" name="Picture 7"/>
          <p:cNvPicPr>
            <a:picLocks noChangeAspect="1"/>
          </p:cNvPicPr>
          <p:nvPr/>
        </p:nvPicPr>
        <p:blipFill>
          <a:blip r:embed="rId6" cstate="print"/>
          <a:stretch>
            <a:fillRect/>
          </a:stretch>
        </p:blipFill>
        <p:spPr>
          <a:xfrm>
            <a:off x="3512691" y="3580289"/>
            <a:ext cx="2449969" cy="3169970"/>
          </a:xfrm>
          <a:prstGeom prst="rect">
            <a:avLst/>
          </a:prstGeom>
          <a:ln>
            <a:noFill/>
          </a:ln>
          <a:effectLst>
            <a:softEdge rad="112500"/>
          </a:effectLst>
        </p:spPr>
      </p:pic>
      <p:pic>
        <p:nvPicPr>
          <p:cNvPr id="9" name="Picture 8"/>
          <p:cNvPicPr>
            <a:picLocks noChangeAspect="1"/>
          </p:cNvPicPr>
          <p:nvPr/>
        </p:nvPicPr>
        <p:blipFill>
          <a:blip r:embed="rId7"/>
          <a:stretch>
            <a:fillRect/>
          </a:stretch>
        </p:blipFill>
        <p:spPr>
          <a:xfrm>
            <a:off x="5985358" y="0"/>
            <a:ext cx="2357187" cy="3338251"/>
          </a:xfrm>
          <a:prstGeom prst="rect">
            <a:avLst/>
          </a:prstGeom>
        </p:spPr>
      </p:pic>
    </p:spTree>
    <p:extLst>
      <p:ext uri="{BB962C8B-B14F-4D97-AF65-F5344CB8AC3E}">
        <p14:creationId xmlns:p14="http://schemas.microsoft.com/office/powerpoint/2010/main" xmlns="" val="447226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325563"/>
          </a:xfrm>
        </p:spPr>
        <p:txBody>
          <a:bodyPr/>
          <a:lstStyle/>
          <a:p>
            <a:pPr algn="ctr"/>
            <a:r>
              <a:rPr lang="en-US" b="1" dirty="0" smtClean="0">
                <a:effectLst>
                  <a:outerShdw blurRad="38100" dist="38100" dir="2700000" algn="tl">
                    <a:srgbClr val="000000">
                      <a:alpha val="43137"/>
                    </a:srgbClr>
                  </a:outerShdw>
                </a:effectLst>
              </a:rPr>
              <a:t>Guidelines and SOPs </a:t>
            </a:r>
            <a:endParaRPr lang="fa-IR"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6439518" y="1628004"/>
            <a:ext cx="2385959" cy="3280695"/>
          </a:xfrm>
          <a:prstGeom prst="rect">
            <a:avLst/>
          </a:prstGeom>
        </p:spPr>
      </p:pic>
      <p:pic>
        <p:nvPicPr>
          <p:cNvPr id="6" name="Picture 5"/>
          <p:cNvPicPr>
            <a:picLocks noChangeAspect="1"/>
          </p:cNvPicPr>
          <p:nvPr/>
        </p:nvPicPr>
        <p:blipFill>
          <a:blip r:embed="rId3"/>
          <a:stretch>
            <a:fillRect/>
          </a:stretch>
        </p:blipFill>
        <p:spPr>
          <a:xfrm>
            <a:off x="9669257" y="-26719"/>
            <a:ext cx="2375949" cy="3309447"/>
          </a:xfrm>
          <a:prstGeom prst="rect">
            <a:avLst/>
          </a:prstGeom>
        </p:spPr>
      </p:pic>
      <p:pic>
        <p:nvPicPr>
          <p:cNvPr id="7" name="Picture 6"/>
          <p:cNvPicPr>
            <a:picLocks noChangeAspect="1"/>
          </p:cNvPicPr>
          <p:nvPr/>
        </p:nvPicPr>
        <p:blipFill>
          <a:blip r:embed="rId4"/>
          <a:stretch>
            <a:fillRect/>
          </a:stretch>
        </p:blipFill>
        <p:spPr>
          <a:xfrm>
            <a:off x="33059" y="-138808"/>
            <a:ext cx="2728230" cy="37543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0830" y="3486636"/>
            <a:ext cx="2502967" cy="3318749"/>
          </a:xfrm>
          <a:prstGeom prst="rect">
            <a:avLst/>
          </a:prstGeom>
        </p:spPr>
      </p:pic>
      <p:pic>
        <p:nvPicPr>
          <p:cNvPr id="9" name="Content Placeholder 3"/>
          <p:cNvPicPr>
            <a:picLocks noChangeAspect="1"/>
          </p:cNvPicPr>
          <p:nvPr/>
        </p:nvPicPr>
        <p:blipFill>
          <a:blip r:embed="rId6"/>
          <a:stretch>
            <a:fillRect/>
          </a:stretch>
        </p:blipFill>
        <p:spPr>
          <a:xfrm>
            <a:off x="9501945" y="3486636"/>
            <a:ext cx="2710575" cy="3423978"/>
          </a:xfrm>
          <a:prstGeom prst="rect">
            <a:avLst/>
          </a:prstGeom>
        </p:spPr>
      </p:pic>
      <p:pic>
        <p:nvPicPr>
          <p:cNvPr id="11"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15379" y="1555633"/>
            <a:ext cx="2682681" cy="3463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11551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0902"/>
          </a:xfrm>
        </p:spPr>
        <p:txBody>
          <a:bodyPr>
            <a:normAutofit/>
          </a:bodyPr>
          <a:lstStyle/>
          <a:p>
            <a:pPr algn="ctr">
              <a:lnSpc>
                <a:spcPct val="150000"/>
              </a:lnSpc>
            </a:pPr>
            <a:r>
              <a:rPr lang="fa-IR" sz="6600" dirty="0" smtClean="0">
                <a:solidFill>
                  <a:srgbClr val="FF0000"/>
                </a:solidFill>
              </a:rPr>
              <a:t>با تشکر</a:t>
            </a:r>
            <a:br>
              <a:rPr lang="fa-IR" sz="6600" dirty="0" smtClean="0">
                <a:solidFill>
                  <a:srgbClr val="FF0000"/>
                </a:solidFill>
              </a:rPr>
            </a:br>
            <a:r>
              <a:rPr lang="fa-IR" sz="6600" dirty="0" smtClean="0">
                <a:solidFill>
                  <a:srgbClr val="FF0000"/>
                </a:solidFill>
              </a:rPr>
              <a:t>از توجه شما</a:t>
            </a:r>
            <a:endParaRPr lang="fa-IR" sz="6600" dirty="0">
              <a:solidFill>
                <a:srgbClr val="FF0000"/>
              </a:solidFill>
            </a:endParaRPr>
          </a:p>
        </p:txBody>
      </p:sp>
    </p:spTree>
    <p:extLst>
      <p:ext uri="{BB962C8B-B14F-4D97-AF65-F5344CB8AC3E}">
        <p14:creationId xmlns:p14="http://schemas.microsoft.com/office/powerpoint/2010/main" xmlns="" val="2531473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518615" y="1690688"/>
            <a:ext cx="11095630" cy="5167312"/>
          </a:xfrm>
        </p:spPr>
        <p:txBody>
          <a:bodyPr>
            <a:normAutofit/>
          </a:bodyPr>
          <a:lstStyle/>
          <a:p>
            <a:pPr marL="0" indent="0" algn="just">
              <a:buNone/>
            </a:pPr>
            <a:r>
              <a:rPr lang="fa-IR" altLang="en-US" b="1" dirty="0" smtClean="0">
                <a:cs typeface="B Mitra" panose="00000400000000000000" pitchFamily="2" charset="-78"/>
              </a:rPr>
              <a:t>مبدا مرزی</a:t>
            </a:r>
            <a:r>
              <a:rPr lang="fa-IR" altLang="en-US" dirty="0" smtClean="0">
                <a:cs typeface="B Mitra" panose="00000400000000000000" pitchFamily="2" charset="-78"/>
              </a:rPr>
              <a:t>: به معنی گذرگاهی برای ورود یا خروج بین المللی مسافرین، بار همراه مسافر، محموله ها، بارگنجها، وسایل نقلیه، کالاها و بسته های پستی همچنین محل استقرار سازمان ها یا موسسات ارائه کننده خدمات به آنها در حین ورود یا خروج می شوند.</a:t>
            </a:r>
          </a:p>
          <a:p>
            <a:pPr marL="0" indent="0" algn="just">
              <a:buNone/>
            </a:pPr>
            <a:r>
              <a:rPr lang="fa-IR" altLang="en-US" b="1" dirty="0" smtClean="0">
                <a:cs typeface="B Mitra" panose="00000400000000000000" pitchFamily="2" charset="-78"/>
              </a:rPr>
              <a:t>ظرفیت های مورد لزوم در مبادی مرزی بر اساس پیوست </a:t>
            </a:r>
            <a:r>
              <a:rPr lang="en-US" altLang="en-US" b="1" dirty="0" smtClean="0">
                <a:cs typeface="B Mitra" panose="00000400000000000000" pitchFamily="2" charset="-78"/>
              </a:rPr>
              <a:t>“1B”</a:t>
            </a:r>
            <a:r>
              <a:rPr lang="fa-IR" altLang="en-US" b="1" dirty="0" smtClean="0">
                <a:cs typeface="B Mitra" panose="00000400000000000000" pitchFamily="2" charset="-78"/>
              </a:rPr>
              <a:t> </a:t>
            </a:r>
            <a:r>
              <a:rPr lang="en-US" altLang="en-US" b="1" dirty="0" smtClean="0">
                <a:cs typeface="B Mitra" panose="00000400000000000000" pitchFamily="2" charset="-78"/>
              </a:rPr>
              <a:t>IHR</a:t>
            </a:r>
            <a:r>
              <a:rPr lang="fa-IR" altLang="en-US" b="1" dirty="0" smtClean="0">
                <a:cs typeface="B Mitra" panose="00000400000000000000" pitchFamily="2" charset="-78"/>
              </a:rPr>
              <a:t>:</a:t>
            </a:r>
          </a:p>
          <a:p>
            <a:pPr algn="just">
              <a:buFontTx/>
              <a:buChar char="-"/>
            </a:pPr>
            <a:r>
              <a:rPr lang="fa-IR" altLang="en-US" dirty="0" smtClean="0">
                <a:cs typeface="B Mitra" panose="00000400000000000000" pitchFamily="2" charset="-78"/>
              </a:rPr>
              <a:t>شامل ظرفیت های مورد نیاز در همه زمان ها و ظرفیت های مورد نیاز در وضعیت های اضطراری بهداشتی بین المللی</a:t>
            </a:r>
          </a:p>
          <a:p>
            <a:pPr marL="0" indent="0" algn="just">
              <a:buNone/>
            </a:pPr>
            <a:r>
              <a:rPr lang="fa-IR" altLang="en-US" b="1" dirty="0" smtClean="0">
                <a:cs typeface="B Mitra" panose="00000400000000000000" pitchFamily="2" charset="-78"/>
              </a:rPr>
              <a:t>مستندات و اقدامات بهداشتی (پیوست های 3 تا 9 )</a:t>
            </a:r>
          </a:p>
          <a:p>
            <a:pPr algn="just">
              <a:buFontTx/>
              <a:buChar char="-"/>
            </a:pPr>
            <a:r>
              <a:rPr lang="fa-IR" altLang="en-US" dirty="0" smtClean="0">
                <a:cs typeface="B Mitra" panose="00000400000000000000" pitchFamily="2" charset="-78"/>
              </a:rPr>
              <a:t>شامل: اظهارنامه های بهداشتی کشتی، گواهی بین المللی واکسیناسیون یا پروفیلاکسی، کنترل ناقلین و ...</a:t>
            </a:r>
            <a:endParaRPr lang="fa-IR" altLang="en-US" dirty="0">
              <a:cs typeface="B Mitra" panose="00000400000000000000" pitchFamily="2" charset="-78"/>
            </a:endParaRPr>
          </a:p>
        </p:txBody>
      </p:sp>
      <p:sp>
        <p:nvSpPr>
          <p:cNvPr id="3" name="Title 2"/>
          <p:cNvSpPr>
            <a:spLocks noGrp="1"/>
          </p:cNvSpPr>
          <p:nvPr>
            <p:ph type="title"/>
          </p:nvPr>
        </p:nvSpPr>
        <p:spPr>
          <a:solidFill>
            <a:schemeClr val="bg1"/>
          </a:solidFill>
        </p:spPr>
        <p:txBody>
          <a:bodyPr/>
          <a:lstStyle/>
          <a:p>
            <a:pPr algn="ctr">
              <a:defRPr/>
            </a:pPr>
            <a:r>
              <a:rPr lang="fa-IR" b="1" dirty="0" smtClean="0">
                <a:effectLst>
                  <a:outerShdw blurRad="38100" dist="38100" dir="2700000" algn="tl">
                    <a:srgbClr val="000000">
                      <a:alpha val="43137"/>
                    </a:srgbClr>
                  </a:outerShdw>
                </a:effectLst>
                <a:cs typeface="B Titr" panose="00000700000000000000" pitchFamily="2" charset="-78"/>
              </a:rPr>
              <a:t>مبدا </a:t>
            </a:r>
            <a:r>
              <a:rPr lang="fa-IR" b="1" dirty="0" smtClean="0">
                <a:solidFill>
                  <a:srgbClr val="C00000"/>
                </a:solidFill>
                <a:effectLst>
                  <a:outerShdw blurRad="38100" dist="38100" dir="2700000" algn="tl">
                    <a:srgbClr val="000000">
                      <a:alpha val="43137"/>
                    </a:srgbClr>
                  </a:outerShdw>
                </a:effectLst>
                <a:cs typeface="B Titr" panose="00000700000000000000" pitchFamily="2" charset="-78"/>
              </a:rPr>
              <a:t>مرزی </a:t>
            </a:r>
            <a:r>
              <a:rPr lang="en-US" b="1" dirty="0" smtClean="0">
                <a:solidFill>
                  <a:srgbClr val="C00000"/>
                </a:solidFill>
                <a:effectLst>
                  <a:outerShdw blurRad="38100" dist="38100" dir="2700000" algn="tl">
                    <a:srgbClr val="000000">
                      <a:alpha val="43137"/>
                    </a:srgbClr>
                  </a:outerShdw>
                </a:effectLst>
                <a:cs typeface="B Titr" panose="00000700000000000000" pitchFamily="2" charset="-78"/>
              </a:rPr>
              <a:t>Point of Entry</a:t>
            </a:r>
            <a:endParaRPr lang="en-US" b="1" dirty="0">
              <a:solidFill>
                <a:srgbClr val="C00000"/>
              </a:solidFill>
              <a:effectLst>
                <a:outerShdw blurRad="38100" dist="38100" dir="2700000" algn="tl">
                  <a:srgbClr val="000000">
                    <a:alpha val="43137"/>
                  </a:srgbClr>
                </a:outerShdw>
              </a:effectLst>
              <a:cs typeface="B Titr" panose="00000700000000000000" pitchFamily="2" charset="-78"/>
            </a:endParaRPr>
          </a:p>
        </p:txBody>
      </p:sp>
      <p:pic>
        <p:nvPicPr>
          <p:cNvPr id="5" name="Picture 6" descr="http://www.polyvore.com/cgi/img-thing?.out=jpg&amp;size=l&amp;tid=57757520">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43616" y="5592623"/>
            <a:ext cx="1071562"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descr="http://southbostontoday.com/wp-content/uploads/2014/05/Front-Page-Ferry_Icon_for_use_with_signs_or_buttons_Vector_Clipart.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b="11247"/>
          <a:stretch>
            <a:fillRect/>
          </a:stretch>
        </p:blipFill>
        <p:spPr bwMode="auto">
          <a:xfrm>
            <a:off x="4321603" y="5592623"/>
            <a:ext cx="1385888"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http://etc.usf.edu/clipart/74500/74532/74532_163_i-7_s_lg.gif">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390116" y="5579923"/>
            <a:ext cx="1119187"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3"/>
          <p:cNvPicPr>
            <a:picLocks noChangeAspect="1" noChangeArrowheads="1"/>
          </p:cNvPicPr>
          <p:nvPr/>
        </p:nvPicPr>
        <p:blipFill>
          <a:blip r:embed="rId8"/>
          <a:srcRect/>
          <a:stretch>
            <a:fillRect/>
          </a:stretch>
        </p:blipFill>
        <p:spPr bwMode="auto">
          <a:xfrm>
            <a:off x="8230028" y="5592623"/>
            <a:ext cx="1062038" cy="1109662"/>
          </a:xfrm>
          <a:prstGeom prst="rect">
            <a:avLst/>
          </a:prstGeom>
          <a:noFill/>
          <a:ln>
            <a:noFill/>
          </a:ln>
          <a:effectLst/>
          <a:extLst>
            <a:ext uri="{909E8E84-426E-40DD-AFC4-6F175D3DCCD1}">
              <a14:hiddenFill xmlns:a14="http://schemas.microsoft.com/office/drawing/2010/main" xmlns="">
                <a:solidFill>
                  <a:srgbClr val="CC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 val="4870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effectLst>
                  <a:outerShdw blurRad="38100" dist="38100" dir="2700000" algn="tl">
                    <a:srgbClr val="000000">
                      <a:alpha val="43137"/>
                    </a:srgbClr>
                  </a:outerShdw>
                </a:effectLst>
                <a:cs typeface="B Titr" panose="00000700000000000000" pitchFamily="2" charset="-78"/>
              </a:rPr>
              <a:t>چرا اجرای </a:t>
            </a:r>
            <a:r>
              <a:rPr lang="en-US" b="1" dirty="0" smtClean="0">
                <a:solidFill>
                  <a:srgbClr val="C00000"/>
                </a:solidFill>
                <a:effectLst>
                  <a:outerShdw blurRad="38100" dist="38100" dir="2700000" algn="tl">
                    <a:srgbClr val="000000">
                      <a:alpha val="43137"/>
                    </a:srgbClr>
                  </a:outerShdw>
                </a:effectLst>
                <a:cs typeface="B Titr" panose="00000700000000000000" pitchFamily="2" charset="-78"/>
              </a:rPr>
              <a:t>IHR</a:t>
            </a:r>
            <a:r>
              <a:rPr lang="fa-IR" b="1" dirty="0" smtClean="0">
                <a:solidFill>
                  <a:srgbClr val="C00000"/>
                </a:solidFill>
                <a:effectLst>
                  <a:outerShdw blurRad="38100" dist="38100" dir="2700000" algn="tl">
                    <a:srgbClr val="000000">
                      <a:alpha val="43137"/>
                    </a:srgbClr>
                  </a:outerShdw>
                </a:effectLst>
                <a:cs typeface="B Titr" panose="00000700000000000000" pitchFamily="2" charset="-78"/>
              </a:rPr>
              <a:t> در مبادی مرزی </a:t>
            </a:r>
            <a:r>
              <a:rPr lang="fa-IR" b="1" dirty="0" smtClean="0">
                <a:effectLst>
                  <a:outerShdw blurRad="38100" dist="38100" dir="2700000" algn="tl">
                    <a:srgbClr val="000000">
                      <a:alpha val="43137"/>
                    </a:srgbClr>
                  </a:outerShdw>
                </a:effectLst>
                <a:cs typeface="B Titr" panose="00000700000000000000" pitchFamily="2" charset="-78"/>
              </a:rPr>
              <a:t>اهمیت دارد؟</a:t>
            </a:r>
            <a:endParaRPr lang="fa-IR" b="1"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lstStyle/>
          <a:p>
            <a:r>
              <a:rPr lang="fa-IR" dirty="0" smtClean="0">
                <a:cs typeface="B Mitra" panose="00000400000000000000" pitchFamily="2" charset="-78"/>
              </a:rPr>
              <a:t>اجرای مقررات بهداشتی بین المللی در مبادی مرزی موجب حفظ سلامت:</a:t>
            </a:r>
          </a:p>
          <a:p>
            <a:pPr lvl="1"/>
            <a:r>
              <a:rPr lang="fa-IR" dirty="0" smtClean="0">
                <a:cs typeface="B Mitra" panose="00000400000000000000" pitchFamily="2" charset="-78"/>
              </a:rPr>
              <a:t>کارکنان و مسافرین</a:t>
            </a:r>
          </a:p>
          <a:p>
            <a:pPr lvl="1"/>
            <a:r>
              <a:rPr lang="fa-IR" dirty="0" smtClean="0">
                <a:cs typeface="B Mitra" panose="00000400000000000000" pitchFamily="2" charset="-78"/>
              </a:rPr>
              <a:t>جمعیت عمومی (با پیشگیری از انتشار بیماری به آنها)</a:t>
            </a:r>
          </a:p>
          <a:p>
            <a:r>
              <a:rPr lang="fa-IR" dirty="0"/>
              <a:t>ب</a:t>
            </a:r>
            <a:r>
              <a:rPr lang="fa-IR" dirty="0" smtClean="0">
                <a:cs typeface="B Mitra" panose="00000400000000000000" pitchFamily="2" charset="-78"/>
              </a:rPr>
              <a:t>ا ایجاد ظرفیت تشخیص و پاسخ بهنگام و انجام اقدامات بهداشتی اولیه موجب کنترل خطر  در منبع انتشار می گردد.</a:t>
            </a:r>
          </a:p>
          <a:p>
            <a:r>
              <a:rPr lang="fa-IR" dirty="0" smtClean="0">
                <a:cs typeface="B Mitra" panose="00000400000000000000" pitchFamily="2" charset="-78"/>
              </a:rPr>
              <a:t>حفظ وسایل نقلیه عبوری در شرایط بهداشتی به نحویکه مانع ایجاد عفونت و آلودگی گردد.</a:t>
            </a:r>
          </a:p>
          <a:p>
            <a:r>
              <a:rPr lang="fa-IR" dirty="0" smtClean="0">
                <a:cs typeface="B Mitra" panose="00000400000000000000" pitchFamily="2" charset="-78"/>
              </a:rPr>
              <a:t>پیشگیری از اعمال محدودیت ها و مداخلات غیر ضروری در تبادل مسافر و بار. </a:t>
            </a:r>
            <a:endParaRPr lang="fa-IR" dirty="0">
              <a:cs typeface="B Mitra" panose="00000400000000000000" pitchFamily="2" charset="-78"/>
            </a:endParaRPr>
          </a:p>
        </p:txBody>
      </p:sp>
    </p:spTree>
    <p:extLst>
      <p:ext uri="{BB962C8B-B14F-4D97-AF65-F5344CB8AC3E}">
        <p14:creationId xmlns:p14="http://schemas.microsoft.com/office/powerpoint/2010/main" xmlns="" val="347257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96362" y="164206"/>
            <a:ext cx="5534841" cy="6629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04241" tIns="52121" rIns="104241" bIns="52121"/>
          <a:lstStyle/>
          <a:p>
            <a:pPr marL="388938" indent="-388938" defTabSz="1041400" eaLnBrk="0" hangingPunct="0">
              <a:spcBef>
                <a:spcPts val="1200"/>
              </a:spcBef>
              <a:buClr>
                <a:srgbClr val="000000"/>
              </a:buClr>
              <a:buFont typeface="Wingdings" pitchFamily="2" charset="2"/>
              <a:buChar char="q"/>
            </a:pPr>
            <a:r>
              <a:rPr lang="fa-IR" sz="2000" b="1" dirty="0">
                <a:solidFill>
                  <a:srgbClr val="193B22"/>
                </a:solidFill>
                <a:cs typeface="B Mitra" panose="00000400000000000000" pitchFamily="2" charset="-78"/>
              </a:rPr>
              <a:t>انجام هماهنگی های درون و برون بخشی ، اطلاع رسانی بهنگام در خصوص رخدادهای بهداشتی (از بین الملل و به بین الملل)</a:t>
            </a:r>
            <a:endParaRPr lang="en-GB" sz="2000" b="1" dirty="0">
              <a:solidFill>
                <a:srgbClr val="193B22"/>
              </a:solidFill>
              <a:cs typeface="B Mitra" panose="00000400000000000000" pitchFamily="2" charset="-78"/>
            </a:endParaRPr>
          </a:p>
          <a:p>
            <a:pPr marL="388938" indent="-388938" defTabSz="1041400" eaLnBrk="0" hangingPunct="0">
              <a:spcBef>
                <a:spcPts val="1200"/>
              </a:spcBef>
              <a:buClr>
                <a:srgbClr val="000000"/>
              </a:buClr>
              <a:buFont typeface="Wingdings" pitchFamily="2" charset="2"/>
              <a:buChar char="q"/>
            </a:pPr>
            <a:r>
              <a:rPr lang="fa-IR" sz="2400" b="1" dirty="0">
                <a:solidFill>
                  <a:srgbClr val="0070C0"/>
                </a:solidFill>
                <a:cs typeface="B Mitra" panose="00000400000000000000" pitchFamily="2" charset="-78"/>
              </a:rPr>
              <a:t>ظرفیتهای لازم در کل زمانها (ظرفیتهای روتین)</a:t>
            </a:r>
            <a:r>
              <a:rPr lang="en-GB" sz="2400" b="1" dirty="0">
                <a:solidFill>
                  <a:srgbClr val="0070C0"/>
                </a:solidFill>
                <a:cs typeface="B Mitra" panose="00000400000000000000" pitchFamily="2" charset="-78"/>
              </a:rPr>
              <a:t> </a:t>
            </a:r>
          </a:p>
          <a:p>
            <a:pPr marL="460375" indent="-320675" algn="just" defTabSz="1041400" eaLnBrk="0" hangingPunct="0">
              <a:spcBef>
                <a:spcPct val="20000"/>
              </a:spcBef>
              <a:buClr>
                <a:srgbClr val="000000"/>
              </a:buClr>
              <a:buFontTx/>
              <a:buChar char="•"/>
            </a:pPr>
            <a:r>
              <a:rPr lang="fa-IR" b="1" dirty="0">
                <a:solidFill>
                  <a:srgbClr val="000000"/>
                </a:solidFill>
                <a:cs typeface="B Mitra" panose="00000400000000000000" pitchFamily="2" charset="-78"/>
              </a:rPr>
              <a:t>وجود پایگاه مراقبت بهداشتی مرزی</a:t>
            </a:r>
            <a:endParaRPr lang="en-GB" b="1" dirty="0">
              <a:solidFill>
                <a:srgbClr val="000000"/>
              </a:solidFill>
              <a:cs typeface="B Mitra" panose="00000400000000000000" pitchFamily="2" charset="-78"/>
            </a:endParaRPr>
          </a:p>
          <a:p>
            <a:pPr marL="460375" indent="-320675" algn="just" defTabSz="1041400" eaLnBrk="0" hangingPunct="0">
              <a:spcBef>
                <a:spcPct val="20000"/>
              </a:spcBef>
              <a:buClr>
                <a:srgbClr val="000000"/>
              </a:buClr>
              <a:buFontTx/>
              <a:buChar char="•"/>
            </a:pPr>
            <a:r>
              <a:rPr lang="fa-IR" b="1" dirty="0">
                <a:solidFill>
                  <a:srgbClr val="000000"/>
                </a:solidFill>
                <a:cs typeface="B Mitra" panose="00000400000000000000" pitchFamily="2" charset="-78"/>
              </a:rPr>
              <a:t>امکان انتقال مسافران و خدمه بیمار (وجود آمبولانس / واحد </a:t>
            </a:r>
            <a:r>
              <a:rPr lang="en-US" b="1" dirty="0">
                <a:solidFill>
                  <a:srgbClr val="000000"/>
                </a:solidFill>
                <a:cs typeface="B Mitra" panose="00000400000000000000" pitchFamily="2" charset="-78"/>
              </a:rPr>
              <a:t>EMS</a:t>
            </a:r>
            <a:r>
              <a:rPr lang="fa-IR" b="1" dirty="0">
                <a:solidFill>
                  <a:srgbClr val="000000"/>
                </a:solidFill>
                <a:cs typeface="B Mitra" panose="00000400000000000000" pitchFamily="2" charset="-78"/>
              </a:rPr>
              <a:t> در پایانه مرزی)</a:t>
            </a:r>
            <a:endParaRPr lang="en-GB" b="1" dirty="0">
              <a:solidFill>
                <a:srgbClr val="000000"/>
              </a:solidFill>
              <a:cs typeface="B Mitra" panose="00000400000000000000" pitchFamily="2" charset="-78"/>
            </a:endParaRPr>
          </a:p>
          <a:p>
            <a:pPr marL="460375" indent="-320675" algn="just" defTabSz="1041400" eaLnBrk="0" hangingPunct="0">
              <a:spcBef>
                <a:spcPct val="20000"/>
              </a:spcBef>
              <a:buClr>
                <a:srgbClr val="000000"/>
              </a:buClr>
              <a:buFontTx/>
              <a:buChar char="•"/>
            </a:pPr>
            <a:r>
              <a:rPr lang="fa-IR" b="1" dirty="0">
                <a:solidFill>
                  <a:srgbClr val="000000"/>
                </a:solidFill>
                <a:cs typeface="B Mitra" panose="00000400000000000000" pitchFamily="2" charset="-78"/>
              </a:rPr>
              <a:t>وجود افراد ورزیده برای بازرسی وسایل نقلیه (و صدور گواهی بهداشتی)</a:t>
            </a:r>
            <a:r>
              <a:rPr lang="en-GB" b="1" dirty="0">
                <a:solidFill>
                  <a:srgbClr val="000000"/>
                </a:solidFill>
                <a:cs typeface="B Mitra" panose="00000400000000000000" pitchFamily="2" charset="-78"/>
              </a:rPr>
              <a:t> 	</a:t>
            </a:r>
          </a:p>
          <a:p>
            <a:pPr marL="460375" indent="-320675" algn="just" defTabSz="1041400" eaLnBrk="0" hangingPunct="0">
              <a:spcBef>
                <a:spcPct val="20000"/>
              </a:spcBef>
              <a:buClr>
                <a:srgbClr val="000000"/>
              </a:buClr>
              <a:buFontTx/>
              <a:buChar char="•"/>
            </a:pPr>
            <a:r>
              <a:rPr lang="fa-IR" b="1" dirty="0">
                <a:solidFill>
                  <a:srgbClr val="000000"/>
                </a:solidFill>
                <a:cs typeface="B Mitra" panose="00000400000000000000" pitchFamily="2" charset="-78"/>
              </a:rPr>
              <a:t>افراد و امکانات لازم برای کنترل خطرات محیطی در پایانه / وسایل نقلیه (نظیر ناقلین و مخازن (موش کشی ، حشره کشی) و عوامل عفونی (نظافت و ضد عفونی سطوح و وسایل)</a:t>
            </a:r>
            <a:endParaRPr lang="en-GB" b="1" dirty="0">
              <a:solidFill>
                <a:srgbClr val="000000"/>
              </a:solidFill>
              <a:cs typeface="B Mitra" panose="00000400000000000000" pitchFamily="2" charset="-78"/>
            </a:endParaRPr>
          </a:p>
          <a:p>
            <a:pPr marL="482600" indent="-342900" defTabSz="1041400" eaLnBrk="0" hangingPunct="0">
              <a:spcBef>
                <a:spcPct val="20000"/>
              </a:spcBef>
              <a:buClr>
                <a:srgbClr val="000000"/>
              </a:buClr>
              <a:buFont typeface="Wingdings" pitchFamily="2" charset="2"/>
              <a:buChar char="q"/>
            </a:pPr>
            <a:r>
              <a:rPr lang="fa-IR" sz="2400" b="1" dirty="0">
                <a:solidFill>
                  <a:srgbClr val="FF0000"/>
                </a:solidFill>
                <a:cs typeface="B Mitra" panose="00000400000000000000" pitchFamily="2" charset="-78"/>
              </a:rPr>
              <a:t>ظرفیتهایی که فقط در زمان پاسخ به رخدادهای بهداشتی ضروری هستند</a:t>
            </a:r>
            <a:endParaRPr lang="en-GB" sz="2400" b="1" dirty="0">
              <a:solidFill>
                <a:srgbClr val="FF0000"/>
              </a:solidFill>
              <a:cs typeface="B Mitra" panose="00000400000000000000" pitchFamily="2" charset="-78"/>
            </a:endParaRPr>
          </a:p>
          <a:p>
            <a:pPr marL="460375" indent="-320675" algn="just" defTabSz="1041400" eaLnBrk="0" hangingPunct="0">
              <a:spcBef>
                <a:spcPct val="20000"/>
              </a:spcBef>
              <a:buClr>
                <a:srgbClr val="000000"/>
              </a:buClr>
              <a:buFontTx/>
              <a:buChar char="•"/>
            </a:pPr>
            <a:r>
              <a:rPr lang="fa-IR" sz="1700" b="1" dirty="0">
                <a:solidFill>
                  <a:srgbClr val="000000"/>
                </a:solidFill>
                <a:cs typeface="B Mitra" panose="00000400000000000000" pitchFamily="2" charset="-78"/>
              </a:rPr>
              <a:t>وجود برنامه پاسخ به بحران (برنامه شناسایی و پاسخ بخصوص مراقبت سندرمیک) بخصوص اعمال موازین دقیق کنترل عفونت (خطر بهداشتی ) در پایگاه و پایانه مرزی در زمان بحران</a:t>
            </a:r>
            <a:endParaRPr lang="en-GB" sz="1700" b="1" dirty="0">
              <a:solidFill>
                <a:srgbClr val="000000"/>
              </a:solidFill>
              <a:cs typeface="B Mitra" panose="00000400000000000000" pitchFamily="2" charset="-78"/>
            </a:endParaRPr>
          </a:p>
          <a:p>
            <a:pPr marL="460375" indent="-320675" algn="just" defTabSz="1041400" eaLnBrk="0" hangingPunct="0">
              <a:spcBef>
                <a:spcPct val="20000"/>
              </a:spcBef>
              <a:buClr>
                <a:srgbClr val="000000"/>
              </a:buClr>
              <a:buFontTx/>
              <a:buChar char="•"/>
            </a:pPr>
            <a:r>
              <a:rPr lang="fa-IR" sz="1700" b="1" dirty="0">
                <a:solidFill>
                  <a:srgbClr val="000000"/>
                </a:solidFill>
                <a:cs typeface="B Mitra" panose="00000400000000000000" pitchFamily="2" charset="-78"/>
              </a:rPr>
              <a:t>وجود امکانات لازم برای ایزولاسیون حیوانات و انسانهای بیمار</a:t>
            </a:r>
            <a:endParaRPr lang="en-GB" sz="1700" b="1" dirty="0">
              <a:solidFill>
                <a:srgbClr val="000000"/>
              </a:solidFill>
              <a:cs typeface="B Mitra" panose="00000400000000000000" pitchFamily="2" charset="-78"/>
            </a:endParaRPr>
          </a:p>
          <a:p>
            <a:pPr marL="460375" indent="-320675" algn="just" defTabSz="1041400" eaLnBrk="0" hangingPunct="0">
              <a:spcBef>
                <a:spcPct val="20000"/>
              </a:spcBef>
              <a:buClr>
                <a:srgbClr val="000000"/>
              </a:buClr>
              <a:buFontTx/>
              <a:buChar char="•"/>
            </a:pPr>
            <a:r>
              <a:rPr lang="fa-IR" sz="1700" b="1" dirty="0">
                <a:solidFill>
                  <a:srgbClr val="000000"/>
                </a:solidFill>
                <a:cs typeface="B Mitra" panose="00000400000000000000" pitchFamily="2" charset="-78"/>
              </a:rPr>
              <a:t>وجود فضایی امن بمنظور مصاحبه و معاینه افراد مشکوک به بیماری در کنار پایگاه مراقبت بهداشتی مرزی که مسیر خروجی اضطراری به خارج پایانه داشته باشد</a:t>
            </a:r>
            <a:endParaRPr lang="en-GB" sz="1700" b="1" dirty="0">
              <a:solidFill>
                <a:srgbClr val="000000"/>
              </a:solidFill>
              <a:cs typeface="B Mitra" panose="00000400000000000000" pitchFamily="2" charset="-78"/>
            </a:endParaRPr>
          </a:p>
        </p:txBody>
      </p:sp>
      <p:pic>
        <p:nvPicPr>
          <p:cNvPr id="5" name="Picture 6" descr="DSC_529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95005" y="381001"/>
            <a:ext cx="1775831" cy="13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7" descr="PALMA-SPAIN 2008 051 (19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4654" y="4159876"/>
            <a:ext cx="1765960" cy="120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8" descr="Malaria tes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66256" y="5413076"/>
            <a:ext cx="1792881" cy="12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DSC_562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95473" y="1735738"/>
            <a:ext cx="1761488" cy="13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1" descr="DSC_640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94653" y="5413076"/>
            <a:ext cx="1765959" cy="12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2" descr="DSC0000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66393" y="4160030"/>
            <a:ext cx="1790566" cy="1198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descr="C:\Users\neipplopezr\AppData\Local\Microsoft\Windows\Temporary Internet Files\Content.Outlook\IZCS7JW0\DEVCO port health security photo n2.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544167" y="1735738"/>
            <a:ext cx="1721736" cy="1303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544347" y="381001"/>
            <a:ext cx="1716268" cy="13036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04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 calcmode="lin" valueType="num">
                                      <p:cBhvr additive="base">
                                        <p:cTn id="4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dissolv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 calcmode="lin" valueType="num">
                                      <p:cBhvr additive="base">
                                        <p:cTn id="5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7" end="7"/>
                                            </p:txEl>
                                          </p:spTgt>
                                        </p:tgtEl>
                                        <p:attrNameLst>
                                          <p:attrName>style.visibility</p:attrName>
                                        </p:attrNameLst>
                                      </p:cBhvr>
                                      <p:to>
                                        <p:strVal val="visible"/>
                                      </p:to>
                                    </p:set>
                                    <p:anim calcmode="lin" valueType="num">
                                      <p:cBhvr additive="base">
                                        <p:cTn id="6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9"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dissolv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 calcmode="lin" valueType="num">
                                      <p:cBhvr additive="base">
                                        <p:cTn id="7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9"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dissolve">
                                      <p:cBhvr>
                                        <p:cTn id="80" dur="1000"/>
                                        <p:tgtEl>
                                          <p:spTgt spid="11"/>
                                        </p:tgtEl>
                                      </p:cBhvr>
                                    </p:animEffect>
                                  </p:childTnLst>
                                </p:cTn>
                              </p:par>
                            </p:childTnLst>
                          </p:cTn>
                        </p:par>
                        <p:par>
                          <p:cTn id="81" fill="hold">
                            <p:stCondLst>
                              <p:cond delay="1500"/>
                            </p:stCondLst>
                            <p:childTnLst>
                              <p:par>
                                <p:cTn id="82" presetID="9" presetClass="entr" presetSubtype="0"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10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 calcmode="lin" valueType="num">
                                      <p:cBhvr additive="base">
                                        <p:cTn id="8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9" presetClass="entr" presetSubtype="0" fill="hold" nodeType="after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dissolve">
                                      <p:cBhvr>
                                        <p:cTn id="9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6518" y="104275"/>
            <a:ext cx="11320530" cy="6753725"/>
          </a:xfrm>
          <a:prstGeom prst="rect">
            <a:avLst/>
          </a:prstGeom>
        </p:spPr>
      </p:pic>
    </p:spTree>
    <p:extLst>
      <p:ext uri="{BB962C8B-B14F-4D97-AF65-F5344CB8AC3E}">
        <p14:creationId xmlns:p14="http://schemas.microsoft.com/office/powerpoint/2010/main" xmlns="" val="1691882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rgbClr val="C00000"/>
                </a:solidFill>
                <a:effectLst>
                  <a:outerShdw blurRad="38100" dist="38100" dir="2700000" algn="tl">
                    <a:srgbClr val="000000">
                      <a:alpha val="43137"/>
                    </a:srgbClr>
                  </a:outerShdw>
                </a:effectLst>
                <a:cs typeface="B Titr" panose="00000700000000000000" pitchFamily="2" charset="-78"/>
              </a:rPr>
              <a:t>اهداف </a:t>
            </a:r>
            <a:r>
              <a:rPr lang="fa-IR" sz="3600" b="1" dirty="0" smtClean="0">
                <a:effectLst>
                  <a:outerShdw blurRad="38100" dist="38100" dir="2700000" algn="tl">
                    <a:srgbClr val="000000">
                      <a:alpha val="43137"/>
                    </a:srgbClr>
                  </a:outerShdw>
                </a:effectLst>
                <a:cs typeface="B Titr" panose="00000700000000000000" pitchFamily="2" charset="-78"/>
              </a:rPr>
              <a:t>مراقبت های بهداشتی در مبادی ورودی</a:t>
            </a:r>
            <a:endParaRPr lang="fa-IR" sz="3600" b="1"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a:xfrm>
            <a:off x="838200" y="1825625"/>
            <a:ext cx="10515600" cy="4626690"/>
          </a:xfrm>
        </p:spPr>
        <p:txBody>
          <a:bodyPr>
            <a:normAutofit lnSpcReduction="10000"/>
          </a:bodyPr>
          <a:lstStyle/>
          <a:p>
            <a:pPr algn="r"/>
            <a:r>
              <a:rPr lang="fa-IR" dirty="0" smtClean="0">
                <a:cs typeface="B Nazanin" panose="00000400000000000000" pitchFamily="2" charset="-78"/>
              </a:rPr>
              <a:t>در اختیار قرار دادن داده های مورد نیاز برای </a:t>
            </a:r>
            <a:r>
              <a:rPr lang="fa-IR" u="sng" dirty="0" smtClean="0">
                <a:cs typeface="B Nazanin" panose="00000400000000000000" pitchFamily="2" charset="-78"/>
              </a:rPr>
              <a:t>ارزیابی خطر </a:t>
            </a:r>
            <a:r>
              <a:rPr lang="fa-IR" dirty="0" smtClean="0">
                <a:cs typeface="B Nazanin" panose="00000400000000000000" pitchFamily="2" charset="-78"/>
              </a:rPr>
              <a:t>رخدادهای بهداشتی </a:t>
            </a:r>
            <a:endParaRPr lang="en-US" dirty="0" smtClean="0">
              <a:cs typeface="B Nazanin" panose="00000400000000000000" pitchFamily="2" charset="-78"/>
            </a:endParaRPr>
          </a:p>
          <a:p>
            <a:pPr algn="r"/>
            <a:r>
              <a:rPr lang="fa-IR" dirty="0" smtClean="0">
                <a:cs typeface="B Nazanin" panose="00000400000000000000" pitchFamily="2" charset="-78"/>
              </a:rPr>
              <a:t>مشارکت در </a:t>
            </a:r>
            <a:r>
              <a:rPr lang="fa-IR" u="sng" dirty="0" smtClean="0">
                <a:cs typeface="B Nazanin" panose="00000400000000000000" pitchFamily="2" charset="-78"/>
              </a:rPr>
              <a:t>تشخیص</a:t>
            </a:r>
            <a:r>
              <a:rPr lang="fa-IR" dirty="0" smtClean="0">
                <a:cs typeface="B Nazanin" panose="00000400000000000000" pitchFamily="2" charset="-78"/>
              </a:rPr>
              <a:t> و </a:t>
            </a:r>
            <a:r>
              <a:rPr lang="fa-IR" u="sng" dirty="0" smtClean="0">
                <a:cs typeface="B Nazanin" panose="00000400000000000000" pitchFamily="2" charset="-78"/>
              </a:rPr>
              <a:t>تایید</a:t>
            </a:r>
            <a:r>
              <a:rPr lang="fa-IR" dirty="0" smtClean="0">
                <a:cs typeface="B Nazanin" panose="00000400000000000000" pitchFamily="2" charset="-78"/>
              </a:rPr>
              <a:t> بروز رخداد بهداشتی و به کار گیری موازین </a:t>
            </a:r>
            <a:r>
              <a:rPr lang="fa-IR" u="sng" dirty="0" smtClean="0">
                <a:cs typeface="B Nazanin" panose="00000400000000000000" pitchFamily="2" charset="-78"/>
              </a:rPr>
              <a:t>کنترلی</a:t>
            </a:r>
            <a:r>
              <a:rPr lang="fa-IR" dirty="0" smtClean="0">
                <a:cs typeface="B Nazanin" panose="00000400000000000000" pitchFamily="2" charset="-78"/>
              </a:rPr>
              <a:t>.</a:t>
            </a:r>
            <a:endParaRPr lang="en-US" dirty="0">
              <a:cs typeface="B Nazanin" panose="00000400000000000000" pitchFamily="2" charset="-78"/>
            </a:endParaRPr>
          </a:p>
          <a:p>
            <a:pPr marL="0" indent="0" algn="r">
              <a:buNone/>
            </a:pPr>
            <a:r>
              <a:rPr lang="fa-IR" u="sng" dirty="0" smtClean="0">
                <a:cs typeface="B Nazanin" panose="00000400000000000000" pitchFamily="2" charset="-78"/>
              </a:rPr>
              <a:t>اطلاع رسانی </a:t>
            </a:r>
            <a:r>
              <a:rPr lang="fa-IR" dirty="0" smtClean="0">
                <a:cs typeface="B Nazanin" panose="00000400000000000000" pitchFamily="2" charset="-78"/>
              </a:rPr>
              <a:t>و </a:t>
            </a:r>
            <a:r>
              <a:rPr lang="fa-IR" u="sng" dirty="0" smtClean="0">
                <a:cs typeface="B Nazanin" panose="00000400000000000000" pitchFamily="2" charset="-78"/>
              </a:rPr>
              <a:t>آموزش</a:t>
            </a:r>
            <a:r>
              <a:rPr lang="fa-IR" dirty="0" smtClean="0">
                <a:cs typeface="B Nazanin" panose="00000400000000000000" pitchFamily="2" charset="-78"/>
              </a:rPr>
              <a:t> به سایر سازمان های مستقر در مبادی ورودی (پلیس گذرنامه، گمرک، قرنطینه دامی، مدیریت و ...) در راستای بکارگیری موازین کنترلی مشخص و همچنین بررسی و مدیریت وقایع.</a:t>
            </a:r>
            <a:endParaRPr lang="en-US" dirty="0">
              <a:cs typeface="B Nazanin" panose="00000400000000000000" pitchFamily="2" charset="-78"/>
            </a:endParaRPr>
          </a:p>
          <a:p>
            <a:pPr algn="r"/>
            <a:r>
              <a:rPr lang="fa-IR" u="sng" dirty="0" smtClean="0">
                <a:cs typeface="B Nazanin" panose="00000400000000000000" pitchFamily="2" charset="-78"/>
              </a:rPr>
              <a:t>اطلاع رسانی به سایر مبادی ورودی </a:t>
            </a:r>
            <a:r>
              <a:rPr lang="fa-IR" dirty="0" smtClean="0">
                <a:cs typeface="B Nazanin" panose="00000400000000000000" pitchFamily="2" charset="-78"/>
              </a:rPr>
              <a:t>کشور که ممکن است با مخاطره بهداشتی مشابهی روبرو باشند.</a:t>
            </a:r>
          </a:p>
          <a:p>
            <a:pPr algn="r"/>
            <a:r>
              <a:rPr lang="fa-IR" u="sng" dirty="0" smtClean="0">
                <a:cs typeface="B Nazanin" panose="00000400000000000000" pitchFamily="2" charset="-78"/>
              </a:rPr>
              <a:t>بررسی</a:t>
            </a:r>
            <a:r>
              <a:rPr lang="fa-IR" dirty="0" smtClean="0">
                <a:cs typeface="B Nazanin" panose="00000400000000000000" pitchFamily="2" charset="-78"/>
              </a:rPr>
              <a:t> و تعیین </a:t>
            </a:r>
            <a:r>
              <a:rPr lang="fa-IR" u="sng" dirty="0" smtClean="0">
                <a:cs typeface="B Nazanin" panose="00000400000000000000" pitchFamily="2" charset="-78"/>
              </a:rPr>
              <a:t>روند</a:t>
            </a:r>
            <a:r>
              <a:rPr lang="fa-IR" dirty="0" smtClean="0">
                <a:cs typeface="B Nazanin" panose="00000400000000000000" pitchFamily="2" charset="-78"/>
              </a:rPr>
              <a:t> وقایع بهداشتی در مبادی ورودی</a:t>
            </a:r>
          </a:p>
          <a:p>
            <a:r>
              <a:rPr lang="fa-IR" u="sng" dirty="0" smtClean="0">
                <a:cs typeface="B Nazanin" panose="00000400000000000000" pitchFamily="2" charset="-78"/>
              </a:rPr>
              <a:t>پیشگیری</a:t>
            </a:r>
            <a:r>
              <a:rPr lang="fa-IR" dirty="0" smtClean="0">
                <a:cs typeface="B Nazanin" panose="00000400000000000000" pitchFamily="2" charset="-78"/>
              </a:rPr>
              <a:t> از صادرات یا واردات مخاطرات بهداشتی به کشور </a:t>
            </a:r>
          </a:p>
          <a:p>
            <a:r>
              <a:rPr lang="fa-IR" dirty="0" smtClean="0">
                <a:cs typeface="B Nazanin" panose="00000400000000000000" pitchFamily="2" charset="-78"/>
              </a:rPr>
              <a:t>پیشگیری از انتشار بین المللی مخازن و منابع بیماری ها و پیشگیری از انتقال </a:t>
            </a:r>
            <a:r>
              <a:rPr lang="fa-IR" u="sng" dirty="0" smtClean="0">
                <a:cs typeface="B Nazanin" panose="00000400000000000000" pitchFamily="2" charset="-78"/>
              </a:rPr>
              <a:t>بیماری های منتقله توسط ناقلین</a:t>
            </a:r>
          </a:p>
          <a:p>
            <a:pPr marL="0" indent="0" algn="r">
              <a:buNone/>
            </a:pPr>
            <a:endParaRPr lang="en-US" dirty="0">
              <a:cs typeface="B Nazanin" panose="00000400000000000000" pitchFamily="2" charset="-78"/>
            </a:endParaRPr>
          </a:p>
        </p:txBody>
      </p:sp>
    </p:spTree>
    <p:extLst>
      <p:ext uri="{BB962C8B-B14F-4D97-AF65-F5344CB8AC3E}">
        <p14:creationId xmlns:p14="http://schemas.microsoft.com/office/powerpoint/2010/main" xmlns="" val="620740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9323</TotalTime>
  <Words>5195</Words>
  <Application>Microsoft Office PowerPoint</Application>
  <PresentationFormat>Custom</PresentationFormat>
  <Paragraphs>225</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مقررات بهداشتی بین المللی در مبادی مرزی</vt:lpstr>
      <vt:lpstr>مقررات بین المللی بهداشتی (IHR)</vt:lpstr>
      <vt:lpstr>IHR 2005</vt:lpstr>
      <vt:lpstr>مثال هایی از مخاطرات بین المللی بهداشی</vt:lpstr>
      <vt:lpstr>مبدا مرزی Point of Entry</vt:lpstr>
      <vt:lpstr>چرا اجرای IHR در مبادی مرزی اهمیت دارد؟</vt:lpstr>
      <vt:lpstr>Slide 7</vt:lpstr>
      <vt:lpstr>Slide 8</vt:lpstr>
      <vt:lpstr>اهداف مراقبت های بهداشتی در مبادی ورودی</vt:lpstr>
      <vt:lpstr>اجرای مقررات بهداشتی بین المللی در فرودگاه ها، مرزهای زمینی و بنادر دریایی</vt:lpstr>
      <vt:lpstr>Slide 11</vt:lpstr>
      <vt:lpstr>Slide 12</vt:lpstr>
      <vt:lpstr>Slide 13</vt:lpstr>
      <vt:lpstr>بخش چهارم: مبادی مرزی</vt:lpstr>
      <vt:lpstr>ماده 19: تعهدات عمومی</vt:lpstr>
      <vt:lpstr>ماده 20: فرودگاه ها و بنادر</vt:lpstr>
      <vt:lpstr>ماده 20: فرودگاه ها و بنادر (ادامه)</vt:lpstr>
      <vt:lpstr>ماده 21: مبادی مرزی زمینی</vt:lpstr>
      <vt:lpstr>ماده 22: نقش مقامات بهداشتی مسئول</vt:lpstr>
      <vt:lpstr>ماده 22: نقش مقامات بهداشتی مسئول (ادامه)</vt:lpstr>
      <vt:lpstr>بخش پنجم: اقدامات بهداشتی فصل یکم: مقررات کلی</vt:lpstr>
      <vt:lpstr>ماده 23: اقدامات بهداشتی به هنگام ورود و خروج</vt:lpstr>
      <vt:lpstr>ماده 23: اقدامات بهداشتی به هنگام ورود و خروج (ادامه)</vt:lpstr>
      <vt:lpstr>ماده 24: متصدیان وسایل نقلیه</vt:lpstr>
      <vt:lpstr>ماده 25: کشتی ها و هواپیما های در حال عبور</vt:lpstr>
      <vt:lpstr>ماده 26: کامیون­ها، قطارها و اتوبوس های غیرنظامی در حال عبور</vt:lpstr>
      <vt:lpstr>ماده 27: وسایل نقلیه آلوده</vt:lpstr>
      <vt:lpstr>ماده 27: وسایل نقلیه آلوده (ادامه)</vt:lpstr>
      <vt:lpstr>ماده 28: کشتی ها و هواپیما در مبادی مرزی</vt:lpstr>
      <vt:lpstr>ماده 28: کشتی ها و هواپیما در مبادی مرزی (ادامه)</vt:lpstr>
      <vt:lpstr>ماده 28: کشتی ها و هواپیما در مبادی مرزی (ادامه)</vt:lpstr>
      <vt:lpstr>ماده 28: کشتی ها و هواپیما در مبادی مرزی (ادامه)</vt:lpstr>
      <vt:lpstr>ماده 29: کامیون­ها، قطارها و اتوبوس های غیرنظامی در مبادی مرزی </vt:lpstr>
      <vt:lpstr>ماده 30: مسافرین تحت نظارت بهداشتی</vt:lpstr>
      <vt:lpstr>ماده 31: اقدامات بهداشتی مرتبط با ورود مسافرین</vt:lpstr>
      <vt:lpstr>ماده 31: اقدامی بهداشتی مرتبط با ورود مسافرین (ادامه)</vt:lpstr>
      <vt:lpstr>ماده 32: درمان مسافران</vt:lpstr>
      <vt:lpstr>ماده 33: کالاهای در حال عبور</vt:lpstr>
      <vt:lpstr>ماده 34: کانتینرها و نواحی بارگیری کانتینر</vt:lpstr>
      <vt:lpstr>پیوست 4:  ملزومات فنی مورد نیاز برای وسایل نقلیه و متصدیان وسایل نقلیه</vt:lpstr>
      <vt:lpstr>پیوست 4:  ملزومات فنی مورد نیاز برای وسایل نقلیه و متصدیان وسایل نقلیه</vt:lpstr>
      <vt:lpstr>Slide 42</vt:lpstr>
      <vt:lpstr>Slide 43</vt:lpstr>
      <vt:lpstr>Slide 44</vt:lpstr>
      <vt:lpstr>Slide 45</vt:lpstr>
      <vt:lpstr>Guidelines and SOPs </vt:lpstr>
      <vt:lpstr>با تشکر از توجه شما</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نقش مراقبت بهداشتی مرزی (هوایی) در سلامت جامعه و مدیریت بیماریهای واگیر</dc:title>
  <dc:creator>user</dc:creator>
  <cp:lastModifiedBy>yavar</cp:lastModifiedBy>
  <cp:revision>174</cp:revision>
  <dcterms:created xsi:type="dcterms:W3CDTF">2015-12-21T04:24:33Z</dcterms:created>
  <dcterms:modified xsi:type="dcterms:W3CDTF">2023-04-26T07:02:56Z</dcterms:modified>
</cp:coreProperties>
</file>