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handoutMasterIdLst>
    <p:handoutMasterId r:id="rId30"/>
  </p:handoutMasterIdLst>
  <p:sldIdLst>
    <p:sldId id="348" r:id="rId6"/>
    <p:sldId id="265" r:id="rId7"/>
    <p:sldId id="342" r:id="rId8"/>
    <p:sldId id="351" r:id="rId9"/>
    <p:sldId id="366" r:id="rId10"/>
    <p:sldId id="325" r:id="rId11"/>
    <p:sldId id="326" r:id="rId12"/>
    <p:sldId id="323" r:id="rId13"/>
    <p:sldId id="359" r:id="rId14"/>
    <p:sldId id="324" r:id="rId15"/>
    <p:sldId id="362" r:id="rId16"/>
    <p:sldId id="364" r:id="rId17"/>
    <p:sldId id="357" r:id="rId18"/>
    <p:sldId id="343" r:id="rId19"/>
    <p:sldId id="328" r:id="rId20"/>
    <p:sldId id="335" r:id="rId21"/>
    <p:sldId id="336" r:id="rId22"/>
    <p:sldId id="367" r:id="rId23"/>
    <p:sldId id="338" r:id="rId24"/>
    <p:sldId id="339" r:id="rId25"/>
    <p:sldId id="365" r:id="rId26"/>
    <p:sldId id="344" r:id="rId27"/>
    <p:sldId id="349" r:id="rId28"/>
  </p:sldIdLst>
  <p:sldSz cx="12188825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36" autoAdjust="0"/>
    <p:restoredTop sz="93957" autoAdjust="0"/>
  </p:normalViewPr>
  <p:slideViewPr>
    <p:cSldViewPr showGuides="1">
      <p:cViewPr varScale="1">
        <p:scale>
          <a:sx n="42" d="100"/>
          <a:sy n="42" d="100"/>
        </p:scale>
        <p:origin x="-102" y="-63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4/26/2023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4/26/2023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3496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defRPr sz="3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A68E7-DCB7-4419-B4B6-653B20936A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01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12188825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>
                    <a:schemeClr val="hlink"/>
                  </a:buClr>
                  <a:buSzPct val="95000"/>
                  <a:buFont typeface="Wingdings" panose="05000000000000000000" pitchFamily="2" charset="2"/>
                  <a:defRPr sz="3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2400" b="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Picture 21" descr="WHO-EN-C-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310" y="5715000"/>
            <a:ext cx="375822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9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1368" y="1828800"/>
            <a:ext cx="8024310" cy="2209800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219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1368" y="4267200"/>
            <a:ext cx="802431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" name="Slide Number Placeholder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D43FD6-3755-4887-9C3B-252C10062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6088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CD14-4C89-4B9A-9769-85EC74814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366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030F3-BBA5-4E0F-983B-F7DDAC8DA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2152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0"/>
            <a:ext cx="538339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38339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4A0D6-1D8B-4DFB-9883-517F0CD88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7518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1B2A-3875-4D7C-A65C-A5F498135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219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929B-00F8-4341-9083-E461EC19A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7766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2113-CB60-4B81-99A9-232586F6B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1018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D468-6B07-48B6-B4F9-EE4919E2D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550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3551-8691-4C23-8E52-3E19E84FD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6306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3875B-1543-4606-9858-AAEC86307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4943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457200"/>
            <a:ext cx="2742486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457200"/>
            <a:ext cx="802431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3D1F9-941C-4FA2-8746-8C6056BC0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964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7200"/>
            <a:ext cx="1096994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0"/>
            <a:ext cx="538339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38339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AD60-E10A-4C8A-A422-0A792BF5C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998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457200"/>
            <a:ext cx="10969943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A25B-1C7A-4C4E-9A26-AC5EBD417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315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r" defTabSz="914400" rtl="1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1722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200" b="0" smtClean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International Health Regulations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 sz="1200" b="0" smtClean="0">
                <a:latin typeface="Arial Black" panose="020B0A04020102090204" pitchFamily="34" charset="0"/>
              </a:defRPr>
            </a:lvl1pPr>
          </a:lstStyle>
          <a:p>
            <a:pPr>
              <a:defRPr/>
            </a:pPr>
            <a:fld id="{02FB5530-53F3-4386-8A50-C092BA204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8825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accent2"/>
                </a:solidFill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accent2"/>
                </a:solidFill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hlink"/>
                </a:buClr>
                <a:buSzPct val="95000"/>
                <a:buFont typeface="Wingdings" panose="05000000000000000000" pitchFamily="2" charset="2"/>
                <a:defRPr sz="35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457200"/>
            <a:ext cx="1096994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0"/>
            <a:ext cx="1096994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0571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6_besm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286000"/>
            <a:ext cx="2230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447537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7747" y="404664"/>
            <a:ext cx="12071077" cy="6264696"/>
          </a:xfrm>
        </p:spPr>
        <p:txBody>
          <a:bodyPr>
            <a:noAutofit/>
          </a:bodyPr>
          <a:lstStyle/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a-IR" sz="3200" dirty="0" smtClean="0">
                <a:cs typeface="B Nazanin" panose="00000400000000000000" pitchFamily="2" charset="-78"/>
              </a:rPr>
              <a:t>مقررات </a:t>
            </a:r>
            <a:r>
              <a:rPr lang="fa-IR" sz="3200" dirty="0">
                <a:cs typeface="B Nazanin" panose="00000400000000000000" pitchFamily="2" charset="-78"/>
              </a:rPr>
              <a:t>بهداشتي بين المللي پس از 10 سال بررسي به وسيله گروه هاي فني </a:t>
            </a:r>
            <a:r>
              <a:rPr lang="fa-IR" sz="3200" dirty="0" smtClean="0">
                <a:cs typeface="B Nazanin" panose="00000400000000000000" pitchFamily="2" charset="-78"/>
              </a:rPr>
              <a:t>متشكل از </a:t>
            </a:r>
            <a:r>
              <a:rPr lang="fa-IR" sz="3200" dirty="0">
                <a:cs typeface="B Nazanin" panose="00000400000000000000" pitchFamily="2" charset="-78"/>
              </a:rPr>
              <a:t>سازمان هاي بين المللي و </a:t>
            </a:r>
            <a:r>
              <a:rPr lang="fa-IR" sz="3200" dirty="0" smtClean="0">
                <a:cs typeface="B Nazanin" panose="00000400000000000000" pitchFamily="2" charset="-78"/>
              </a:rPr>
              <a:t>نمايندگان </a:t>
            </a:r>
            <a:r>
              <a:rPr lang="fa-IR" sz="3200" dirty="0">
                <a:cs typeface="B Nazanin" panose="00000400000000000000" pitchFamily="2" charset="-78"/>
              </a:rPr>
              <a:t>بيش از 140 كشور عضو سازمان جهاني </a:t>
            </a:r>
            <a:r>
              <a:rPr lang="fa-IR" sz="3200" dirty="0" smtClean="0">
                <a:cs typeface="B Nazanin" panose="00000400000000000000" pitchFamily="2" charset="-78"/>
              </a:rPr>
              <a:t>بهداشت </a:t>
            </a:r>
            <a:r>
              <a:rPr lang="fa-IR" sz="3200" dirty="0">
                <a:cs typeface="B Nazanin" panose="00000400000000000000" pitchFamily="2" charset="-78"/>
              </a:rPr>
              <a:t>مورد بازنگري و تجديد نظر نهايي قرار گرفت و در نهايت در 25 مي </a:t>
            </a:r>
            <a:r>
              <a:rPr lang="fa-IR" sz="3200" dirty="0" smtClean="0">
                <a:cs typeface="B Nazanin" panose="00000400000000000000" pitchFamily="2" charset="-78"/>
              </a:rPr>
              <a:t>200 در </a:t>
            </a:r>
            <a:r>
              <a:rPr lang="fa-IR" sz="3200" dirty="0">
                <a:cs typeface="B Nazanin" panose="00000400000000000000" pitchFamily="2" charset="-78"/>
              </a:rPr>
              <a:t>پنجاه و هشتمين اجلاس مجمع بهداشت جهاني به تصويب رسيد 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a-IR" sz="3200" dirty="0">
                <a:solidFill>
                  <a:prstClr val="white"/>
                </a:solidFill>
                <a:cs typeface="B Nazanin" panose="00000400000000000000" pitchFamily="2" charset="-78"/>
              </a:rPr>
              <a:t>نمایندگان اعزامی کشور جمهوری اسلامی ایران از </a:t>
            </a:r>
            <a:r>
              <a:rPr lang="fa-IR" sz="3200" dirty="0" smtClean="0">
                <a:solidFill>
                  <a:prstClr val="white"/>
                </a:solidFill>
                <a:cs typeface="B Nazanin" panose="00000400000000000000" pitchFamily="2" charset="-78"/>
              </a:rPr>
              <a:t>وزارت </a:t>
            </a:r>
            <a:r>
              <a:rPr lang="fa-IR" sz="3200" dirty="0">
                <a:solidFill>
                  <a:prstClr val="white"/>
                </a:solidFill>
                <a:cs typeface="B Nazanin" panose="00000400000000000000" pitchFamily="2" charset="-78"/>
              </a:rPr>
              <a:t>امور خارجه </a:t>
            </a:r>
            <a:r>
              <a:rPr lang="fa-IR" sz="3200" dirty="0" smtClean="0">
                <a:solidFill>
                  <a:prstClr val="white"/>
                </a:solidFill>
                <a:cs typeface="B Nazanin" panose="00000400000000000000" pitchFamily="2" charset="-78"/>
              </a:rPr>
              <a:t>و وزارت بهداشت، </a:t>
            </a:r>
            <a:r>
              <a:rPr lang="fa-IR" sz="3200" dirty="0">
                <a:solidFill>
                  <a:prstClr val="white"/>
                </a:solidFill>
                <a:cs typeface="B Nazanin" panose="00000400000000000000" pitchFamily="2" charset="-78"/>
              </a:rPr>
              <a:t>درمان و آموزش پزشکی </a:t>
            </a:r>
            <a:r>
              <a:rPr lang="fa-IR" sz="3200" dirty="0" smtClean="0">
                <a:cs typeface="B Nazanin" panose="00000400000000000000" pitchFamily="2" charset="-78"/>
              </a:rPr>
              <a:t>نيز در </a:t>
            </a:r>
            <a:r>
              <a:rPr lang="fa-IR" sz="3200" dirty="0">
                <a:cs typeface="B Nazanin" panose="00000400000000000000" pitchFamily="2" charset="-78"/>
              </a:rPr>
              <a:t>اجلاس مذكور </a:t>
            </a:r>
            <a:r>
              <a:rPr lang="fa-IR" sz="3200" dirty="0" smtClean="0">
                <a:cs typeface="B Nazanin" panose="00000400000000000000" pitchFamily="2" charset="-78"/>
              </a:rPr>
              <a:t>حضور داشته </a:t>
            </a:r>
            <a:r>
              <a:rPr lang="fa-IR" sz="3200" dirty="0">
                <a:cs typeface="B Nazanin" panose="00000400000000000000" pitchFamily="2" charset="-78"/>
              </a:rPr>
              <a:t>و به نمايندگي از دولت جمهوري اسلامي ايران نسخه جديد اين مقررات را </a:t>
            </a:r>
            <a:r>
              <a:rPr lang="fa-IR" sz="3200" dirty="0" smtClean="0">
                <a:cs typeface="B Nazanin" panose="00000400000000000000" pitchFamily="2" charset="-78"/>
              </a:rPr>
              <a:t>پذيرفته و امضاء نمودند.</a:t>
            </a:r>
            <a:endParaRPr lang="fa-IR" sz="3200" dirty="0">
              <a:cs typeface="B Nazanin" panose="00000400000000000000" pitchFamily="2" charset="-78"/>
            </a:endParaRP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a-IR" sz="3200" dirty="0">
                <a:cs typeface="B Nazanin" panose="00000400000000000000" pitchFamily="2" charset="-78"/>
              </a:rPr>
              <a:t>بنابراين اجراي دقيق مقررات مذكور جزء وظايف كليه كشورهاي عضو سازمان </a:t>
            </a:r>
            <a:r>
              <a:rPr lang="fa-IR" sz="3200" dirty="0" smtClean="0">
                <a:cs typeface="B Nazanin" panose="00000400000000000000" pitchFamily="2" charset="-78"/>
              </a:rPr>
              <a:t>جهاني بهداشت </a:t>
            </a:r>
            <a:r>
              <a:rPr lang="fa-IR" sz="3200" dirty="0">
                <a:cs typeface="B Nazanin" panose="00000400000000000000" pitchFamily="2" charset="-78"/>
              </a:rPr>
              <a:t>از جمله كشور جمهوري اسلامي ايران </a:t>
            </a:r>
            <a:r>
              <a:rPr lang="fa-IR" sz="3200" dirty="0" smtClean="0">
                <a:cs typeface="B Nazanin" panose="00000400000000000000" pitchFamily="2" charset="-78"/>
              </a:rPr>
              <a:t>مي‌باشد.</a:t>
            </a: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a-IR" sz="3200" dirty="0" smtClean="0">
                <a:cs typeface="B Nazanin" panose="00000400000000000000" pitchFamily="2" charset="-78"/>
              </a:rPr>
              <a:t> اجرای این مقررات یک تعهد بین المللی برای ایران محسوب شده و بعهده کلیه دستگاه ها و وزارتخانه‌ها ذی ربط می‌باشد. </a:t>
            </a:r>
          </a:p>
          <a:p>
            <a:pPr algn="just" rtl="1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a-IR" sz="3200" dirty="0" smtClean="0">
                <a:cs typeface="B Nazanin" panose="00000400000000000000" pitchFamily="2" charset="-78"/>
              </a:rPr>
              <a:t>مسئولیت </a:t>
            </a:r>
            <a:r>
              <a:rPr lang="fa-IR" sz="3200" dirty="0">
                <a:cs typeface="B Nazanin" panose="00000400000000000000" pitchFamily="2" charset="-78"/>
              </a:rPr>
              <a:t>هماهنگی برای حسن اجرای این مقررات بعهده وزارت بهداشت نهاده شده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154021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41504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8628" y="1290245"/>
            <a:ext cx="17240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1341884" y="322762"/>
            <a:ext cx="10237500" cy="847701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de-DE" altLang="en-US" dirty="0"/>
              <a:t>IHR 1969 VERSUS IHR 2005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5548" y="4175369"/>
            <a:ext cx="10657184" cy="239499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514350" indent="-514350" algn="r" rtl="1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a-IR" altLang="en-US" sz="2800" b="1" dirty="0" smtClean="0"/>
              <a:t>از </a:t>
            </a:r>
            <a:r>
              <a:rPr lang="fa-IR" altLang="en-US" sz="2800" b="1" dirty="0"/>
              <a:t>سه بیماری به تمام خطرات بهداشت </a:t>
            </a:r>
            <a:r>
              <a:rPr lang="fa-IR" altLang="en-US" sz="2800" b="1" dirty="0" smtClean="0"/>
              <a:t>عمومی (صرف </a:t>
            </a:r>
            <a:r>
              <a:rPr lang="fa-IR" altLang="en-US" sz="2800" b="1" dirty="0"/>
              <a:t>نظر از مبدا یا </a:t>
            </a:r>
            <a:r>
              <a:rPr lang="fa-IR" altLang="en-US" sz="2800" b="1" dirty="0" smtClean="0"/>
              <a:t>منبع)</a:t>
            </a:r>
            <a:endParaRPr lang="fa-IR" altLang="en-US" sz="2800" b="1" dirty="0"/>
          </a:p>
          <a:p>
            <a:pPr marL="514350" indent="-514350" algn="r" rtl="1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a-IR" altLang="en-US" sz="2800" b="1" dirty="0" smtClean="0"/>
              <a:t>از </a:t>
            </a:r>
            <a:r>
              <a:rPr lang="fa-IR" altLang="en-US" sz="2800" b="1" dirty="0"/>
              <a:t>اقدامات از پیش </a:t>
            </a:r>
            <a:r>
              <a:rPr lang="fa-IR" altLang="en-US" sz="2800" b="1" dirty="0" smtClean="0"/>
              <a:t>تعیین‌شده </a:t>
            </a:r>
            <a:r>
              <a:rPr lang="fa-IR" altLang="en-US" sz="2800" b="1" dirty="0"/>
              <a:t>به پاسخ </a:t>
            </a:r>
            <a:r>
              <a:rPr lang="fa-IR" altLang="en-US" sz="2800" b="1" dirty="0" smtClean="0"/>
              <a:t>متناسب</a:t>
            </a:r>
            <a:endParaRPr lang="fa-IR" altLang="en-US" sz="2800" b="1" dirty="0"/>
          </a:p>
          <a:p>
            <a:pPr marL="514350" indent="-514350" algn="r" rtl="1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a-IR" altLang="en-US" sz="2800" b="1" dirty="0" smtClean="0"/>
              <a:t>از </a:t>
            </a:r>
            <a:r>
              <a:rPr lang="fa-IR" altLang="en-US" sz="2800" b="1" dirty="0"/>
              <a:t>کنترل مرزها </a:t>
            </a:r>
            <a:r>
              <a:rPr lang="fa-IR" altLang="en-US" sz="2800" b="1" dirty="0" smtClean="0"/>
              <a:t>به </a:t>
            </a:r>
            <a:r>
              <a:rPr lang="fa-IR" altLang="en-US" sz="2800" b="1" dirty="0"/>
              <a:t>مهار در </a:t>
            </a:r>
            <a:r>
              <a:rPr lang="fa-IR" altLang="en-US" sz="2800" b="1" dirty="0" smtClean="0"/>
              <a:t>منبع</a:t>
            </a:r>
          </a:p>
          <a:p>
            <a:pPr marL="514350" indent="-514350" algn="r" rtl="1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a-IR" altLang="en-US" sz="2800" b="1" dirty="0"/>
              <a:t>از منفعل به فعال</a:t>
            </a:r>
            <a:endParaRPr lang="en-US" altLang="en-US" sz="2800" b="1" dirty="0"/>
          </a:p>
        </p:txBody>
      </p:sp>
      <p:pic>
        <p:nvPicPr>
          <p:cNvPr id="7175" name="Picture 5" descr="IHR-1969-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88" y="1290245"/>
            <a:ext cx="1805734" cy="23701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4726260" y="2492896"/>
            <a:ext cx="2232248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None/>
              <a:tabLst/>
            </a:pPr>
            <a:endParaRPr kumimoji="0" lang="fa-IR" sz="3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870276" y="2132856"/>
            <a:ext cx="2448272" cy="72008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None/>
              <a:tabLst/>
            </a:pPr>
            <a:endParaRPr kumimoji="0" lang="fa-IR" sz="3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756" y="116632"/>
            <a:ext cx="118813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spc="100" dirty="0">
                <a:solidFill>
                  <a:srgbClr val="FFFF00"/>
                </a:solidFill>
                <a:ea typeface="+mj-ea"/>
              </a:rPr>
              <a:t>International Health regulations (2005) </a:t>
            </a:r>
            <a:r>
              <a:rPr lang="en-US" sz="2700" b="1" spc="100" dirty="0" smtClean="0">
                <a:solidFill>
                  <a:srgbClr val="FFC000"/>
                </a:solidFill>
                <a:ea typeface="+mj-ea"/>
              </a:rPr>
              <a:t>10 </a:t>
            </a:r>
            <a:r>
              <a:rPr lang="en-US" sz="2700" b="1" spc="100" dirty="0">
                <a:solidFill>
                  <a:srgbClr val="FFC000"/>
                </a:solidFill>
                <a:ea typeface="+mj-ea"/>
              </a:rPr>
              <a:t>Parts, 66 Articles, 9 Annexes</a:t>
            </a:r>
            <a:endParaRPr lang="fa-IR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189756" y="824518"/>
            <a:ext cx="1159328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</a:rPr>
              <a:t> </a:t>
            </a:r>
            <a:r>
              <a:rPr lang="en-US" sz="1700" dirty="0" smtClean="0">
                <a:solidFill>
                  <a:prstClr val="white"/>
                </a:solidFill>
              </a:rPr>
              <a:t>PART   </a:t>
            </a:r>
            <a:r>
              <a:rPr lang="en-US" sz="1700" dirty="0">
                <a:solidFill>
                  <a:prstClr val="white"/>
                </a:solidFill>
              </a:rPr>
              <a:t>I 	</a:t>
            </a:r>
            <a:r>
              <a:rPr lang="en-US" sz="1700" dirty="0" smtClean="0">
                <a:solidFill>
                  <a:prstClr val="white"/>
                </a:solidFill>
              </a:rPr>
              <a:t>DEFINITIONS</a:t>
            </a:r>
            <a:r>
              <a:rPr lang="en-US" sz="1700" dirty="0">
                <a:solidFill>
                  <a:prstClr val="white"/>
                </a:solidFill>
              </a:rPr>
              <a:t>, PURPOSE AND SCOPE, PRINCIPLES AND RESPONSIBLE AUTHORITIES </a:t>
            </a: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</a:rPr>
              <a:t>PART </a:t>
            </a:r>
            <a:r>
              <a:rPr lang="en-US" sz="1700" dirty="0" smtClean="0">
                <a:solidFill>
                  <a:prstClr val="white"/>
                </a:solidFill>
              </a:rPr>
              <a:t>  II </a:t>
            </a:r>
            <a:r>
              <a:rPr lang="en-US" sz="1700" dirty="0">
                <a:solidFill>
                  <a:prstClr val="white"/>
                </a:solidFill>
              </a:rPr>
              <a:t>	</a:t>
            </a:r>
            <a:r>
              <a:rPr lang="en-US" sz="1700" dirty="0" smtClean="0">
                <a:solidFill>
                  <a:prstClr val="white"/>
                </a:solidFill>
              </a:rPr>
              <a:t>INFORMATION </a:t>
            </a:r>
            <a:r>
              <a:rPr lang="en-US" sz="1700" dirty="0">
                <a:solidFill>
                  <a:prstClr val="white"/>
                </a:solidFill>
              </a:rPr>
              <a:t>AND PUBLIC HEALTH RESPONSE </a:t>
            </a: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PART   III	 RECOMMENDATIONS </a:t>
            </a:r>
            <a:endParaRPr lang="en-US" sz="1700" dirty="0">
              <a:solidFill>
                <a:prstClr val="white"/>
              </a:solidFill>
            </a:endParaRP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PART   </a:t>
            </a:r>
            <a:r>
              <a:rPr lang="en-US" sz="1700" dirty="0">
                <a:solidFill>
                  <a:prstClr val="white"/>
                </a:solidFill>
              </a:rPr>
              <a:t>IV 	POINTS OF ENTRY </a:t>
            </a: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>
                <a:solidFill>
                  <a:prstClr val="white"/>
                </a:solidFill>
              </a:rPr>
              <a:t>PART </a:t>
            </a:r>
            <a:r>
              <a:rPr lang="en-US" sz="1700" dirty="0" smtClean="0">
                <a:solidFill>
                  <a:prstClr val="white"/>
                </a:solidFill>
              </a:rPr>
              <a:t>  V 	PUBLIC </a:t>
            </a:r>
            <a:r>
              <a:rPr lang="en-US" sz="1700" dirty="0">
                <a:solidFill>
                  <a:prstClr val="white"/>
                </a:solidFill>
              </a:rPr>
              <a:t>HEALTH MEASURES </a:t>
            </a:r>
          </a:p>
          <a:p>
            <a:pPr marL="681038" lvl="1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Chapter  I 	General </a:t>
            </a:r>
            <a:r>
              <a:rPr lang="en-US" sz="1700" dirty="0">
                <a:solidFill>
                  <a:prstClr val="white"/>
                </a:solidFill>
              </a:rPr>
              <a:t>provisions </a:t>
            </a:r>
          </a:p>
          <a:p>
            <a:pPr marL="681038" lvl="1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Chapter  II	 </a:t>
            </a:r>
            <a:r>
              <a:rPr lang="en-US" sz="1700" dirty="0">
                <a:solidFill>
                  <a:prstClr val="white"/>
                </a:solidFill>
              </a:rPr>
              <a:t>Special provisions for conveyances and conveyance operators </a:t>
            </a:r>
          </a:p>
          <a:p>
            <a:pPr marL="681038" lvl="1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Chapter  III	 </a:t>
            </a:r>
            <a:r>
              <a:rPr lang="en-US" sz="1700" dirty="0">
                <a:solidFill>
                  <a:prstClr val="white"/>
                </a:solidFill>
              </a:rPr>
              <a:t>Special provisions for </a:t>
            </a:r>
            <a:r>
              <a:rPr lang="en-US" sz="1700" dirty="0" err="1">
                <a:solidFill>
                  <a:prstClr val="white"/>
                </a:solidFill>
              </a:rPr>
              <a:t>travellers</a:t>
            </a:r>
            <a:r>
              <a:rPr lang="en-US" sz="1700" dirty="0">
                <a:solidFill>
                  <a:prstClr val="white"/>
                </a:solidFill>
              </a:rPr>
              <a:t> </a:t>
            </a:r>
          </a:p>
          <a:p>
            <a:pPr marL="681038" lvl="1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Chapter  </a:t>
            </a:r>
            <a:r>
              <a:rPr lang="en-US" sz="1700" dirty="0">
                <a:solidFill>
                  <a:prstClr val="white"/>
                </a:solidFill>
              </a:rPr>
              <a:t>IV </a:t>
            </a:r>
            <a:r>
              <a:rPr lang="en-US" sz="1700" dirty="0" smtClean="0">
                <a:solidFill>
                  <a:prstClr val="white"/>
                </a:solidFill>
              </a:rPr>
              <a:t>	Special </a:t>
            </a:r>
            <a:r>
              <a:rPr lang="en-US" sz="1700" dirty="0">
                <a:solidFill>
                  <a:prstClr val="white"/>
                </a:solidFill>
              </a:rPr>
              <a:t>provisions for goods, containers and container loading areas </a:t>
            </a:r>
            <a:r>
              <a:rPr lang="en-US" sz="1700" dirty="0" smtClean="0">
                <a:solidFill>
                  <a:prstClr val="white"/>
                </a:solidFill>
              </a:rPr>
              <a:t> </a:t>
            </a: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PART   VI 	HEALTH </a:t>
            </a:r>
            <a:r>
              <a:rPr lang="en-US" sz="1700" dirty="0">
                <a:solidFill>
                  <a:prstClr val="white"/>
                </a:solidFill>
              </a:rPr>
              <a:t>DOCUMENTS </a:t>
            </a:r>
            <a:r>
              <a:rPr lang="en-US" sz="1700" dirty="0" smtClean="0">
                <a:solidFill>
                  <a:prstClr val="white"/>
                </a:solidFill>
              </a:rPr>
              <a:t> </a:t>
            </a: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PART   VII	CHARGES </a:t>
            </a: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PART   VIII 	GENERAL </a:t>
            </a:r>
            <a:r>
              <a:rPr lang="en-US" sz="1700" dirty="0">
                <a:solidFill>
                  <a:prstClr val="white"/>
                </a:solidFill>
              </a:rPr>
              <a:t>PROVISION </a:t>
            </a: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PART   </a:t>
            </a:r>
            <a:r>
              <a:rPr lang="en-US" sz="1700" dirty="0">
                <a:solidFill>
                  <a:prstClr val="white"/>
                </a:solidFill>
              </a:rPr>
              <a:t>IX </a:t>
            </a:r>
            <a:r>
              <a:rPr lang="en-US" sz="1700" dirty="0" smtClean="0">
                <a:solidFill>
                  <a:prstClr val="white"/>
                </a:solidFill>
              </a:rPr>
              <a:t>	THE </a:t>
            </a:r>
            <a:r>
              <a:rPr lang="en-US" sz="1700" dirty="0">
                <a:solidFill>
                  <a:prstClr val="white"/>
                </a:solidFill>
              </a:rPr>
              <a:t>ROSTER OF EXPERTS, THE EMERGENCY COMMITTEE AND THE REVIEW COMMITTEE </a:t>
            </a:r>
          </a:p>
          <a:p>
            <a:pPr marL="681038" lvl="1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Chapter  I	 The </a:t>
            </a:r>
            <a:r>
              <a:rPr lang="en-US" sz="1700" dirty="0">
                <a:solidFill>
                  <a:prstClr val="white"/>
                </a:solidFill>
              </a:rPr>
              <a:t>IHR Roster of Experts </a:t>
            </a:r>
            <a:r>
              <a:rPr lang="en-US" sz="1700" dirty="0" smtClean="0">
                <a:solidFill>
                  <a:prstClr val="white"/>
                </a:solidFill>
              </a:rPr>
              <a:t> </a:t>
            </a:r>
          </a:p>
          <a:p>
            <a:pPr marL="681038" lvl="1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Chapter  II	 </a:t>
            </a:r>
            <a:r>
              <a:rPr lang="en-US" sz="1700" dirty="0">
                <a:solidFill>
                  <a:prstClr val="white"/>
                </a:solidFill>
              </a:rPr>
              <a:t>The Emergency Committee </a:t>
            </a:r>
          </a:p>
          <a:p>
            <a:pPr marL="681038" lvl="1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Chapter  III 	The </a:t>
            </a:r>
            <a:r>
              <a:rPr lang="en-US" sz="1700" dirty="0">
                <a:solidFill>
                  <a:prstClr val="white"/>
                </a:solidFill>
              </a:rPr>
              <a:t>Review Committee </a:t>
            </a:r>
          </a:p>
          <a:p>
            <a:pPr marL="223838" lvl="0" indent="-223838">
              <a:spcBef>
                <a:spcPts val="6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white"/>
                </a:solidFill>
              </a:rPr>
              <a:t>PART   X	 FINAL </a:t>
            </a:r>
            <a:r>
              <a:rPr lang="en-US" sz="1700" dirty="0">
                <a:solidFill>
                  <a:prstClr val="white"/>
                </a:solidFill>
              </a:rPr>
              <a:t>PROVISIONS</a:t>
            </a:r>
            <a:endParaRPr lang="fa-IR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61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b="1" dirty="0" smtClean="0">
                <a:solidFill>
                  <a:srgbClr val="FFFF00"/>
                </a:solidFill>
                <a:ea typeface="+mn-ea"/>
                <a:cs typeface="B Nazanin" panose="00000400000000000000" pitchFamily="2" charset="-78"/>
              </a:rPr>
              <a:t>ترجمه مقررات </a:t>
            </a:r>
            <a:r>
              <a:rPr lang="fa-IR" b="1" dirty="0">
                <a:solidFill>
                  <a:srgbClr val="FFFF00"/>
                </a:solidFill>
                <a:ea typeface="+mn-ea"/>
                <a:cs typeface="B Nazanin" panose="00000400000000000000" pitchFamily="2" charset="-78"/>
              </a:rPr>
              <a:t>بهداشتی بین‌المللی  </a:t>
            </a:r>
            <a:r>
              <a:rPr lang="en-GB" b="1" dirty="0">
                <a:solidFill>
                  <a:srgbClr val="FFFF00"/>
                </a:solidFill>
                <a:ea typeface="+mn-ea"/>
                <a:cs typeface="B Nazanin" panose="00000400000000000000" pitchFamily="2" charset="-78"/>
              </a:rPr>
              <a:t>(</a:t>
            </a:r>
            <a:r>
              <a:rPr lang="en-GB" b="1" dirty="0">
                <a:solidFill>
                  <a:srgbClr val="FFFF00"/>
                </a:solidFill>
                <a:ea typeface="+mn-ea"/>
              </a:rPr>
              <a:t>IHR)</a:t>
            </a:r>
            <a:endParaRPr lang="fa-IR" sz="1800" b="1" spc="0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904999"/>
            <a:ext cx="11377264" cy="4114801"/>
          </a:xfrm>
        </p:spPr>
        <p:txBody>
          <a:bodyPr>
            <a:noAutofit/>
          </a:bodyPr>
          <a:lstStyle/>
          <a:p>
            <a:r>
              <a:rPr lang="fa-IR" sz="3200" dirty="0"/>
              <a:t>از آنجا كه لازمه همكاري در اجراي مقررات بهداشتي بين المللي آگاهي دقيق از مفاد </a:t>
            </a:r>
            <a:r>
              <a:rPr lang="fa-IR" sz="3200" dirty="0" smtClean="0"/>
              <a:t>اين مقررات </a:t>
            </a:r>
            <a:r>
              <a:rPr lang="fa-IR" sz="3200" dirty="0"/>
              <a:t>مي باشد، اهميت دسترسي آسان به مقررات مذكور بيش از پيش احساس مي شد. </a:t>
            </a:r>
            <a:endParaRPr lang="fa-IR" sz="3200" dirty="0" smtClean="0"/>
          </a:p>
          <a:p>
            <a:r>
              <a:rPr lang="fa-IR" sz="3200" dirty="0" smtClean="0"/>
              <a:t>در</a:t>
            </a:r>
            <a:r>
              <a:rPr lang="fa-IR" sz="3200" dirty="0"/>
              <a:t> </a:t>
            </a:r>
            <a:r>
              <a:rPr lang="fa-IR" sz="3200" dirty="0" smtClean="0"/>
              <a:t>اين </a:t>
            </a:r>
            <a:r>
              <a:rPr lang="fa-IR" sz="3200" dirty="0"/>
              <a:t>راستا، همكاران اين </a:t>
            </a:r>
            <a:r>
              <a:rPr lang="fa-IR" sz="3200" dirty="0" smtClean="0"/>
              <a:t>مركز </a:t>
            </a:r>
            <a:r>
              <a:rPr lang="fa-IR" sz="3200" dirty="0"/>
              <a:t>با تلاش و پشتكاري خستگي ناپذير نسبت به </a:t>
            </a:r>
            <a:r>
              <a:rPr lang="fa-IR" sz="3200" dirty="0" smtClean="0"/>
              <a:t>ترجمه و تطبيق </a:t>
            </a:r>
            <a:r>
              <a:rPr lang="fa-IR" sz="3200" dirty="0"/>
              <a:t>آن با نسخه سوم تجديدنظر شده اين مقررات اقدام </a:t>
            </a:r>
            <a:r>
              <a:rPr lang="fa-IR" sz="3200" dirty="0" smtClean="0"/>
              <a:t>نموده </a:t>
            </a:r>
            <a:r>
              <a:rPr lang="fa-IR" sz="3200" dirty="0"/>
              <a:t>و امكان استفاده از آن را براي خوانندگان فارسي زبان فراهم </a:t>
            </a:r>
            <a:r>
              <a:rPr lang="fa-IR" sz="3200" dirty="0" smtClean="0"/>
              <a:t>ساخته‌اند</a:t>
            </a:r>
            <a:r>
              <a:rPr lang="fa-I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3633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116632"/>
            <a:ext cx="9144001" cy="648072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ویژگی‌های 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IHR(2005)</a:t>
            </a:r>
            <a:endParaRPr lang="fa-IR" sz="4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764704"/>
            <a:ext cx="11665296" cy="60932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/>
              <a:t>گستره </a:t>
            </a:r>
            <a:r>
              <a:rPr lang="fa-IR" sz="2800" dirty="0"/>
              <a:t>آن تنها محدود به بیماری خاص یا یک روش انتقال ویژه </a:t>
            </a:r>
            <a:r>
              <a:rPr lang="fa-IR" sz="2800" dirty="0" smtClean="0"/>
              <a:t>نمی‌گردد </a:t>
            </a:r>
            <a:r>
              <a:rPr lang="fa-IR" sz="2800" dirty="0"/>
              <a:t>بلکه </a:t>
            </a:r>
            <a:r>
              <a:rPr lang="fa-IR" sz="2800" dirty="0" smtClean="0"/>
              <a:t>شامل هرگونه </a:t>
            </a:r>
            <a:r>
              <a:rPr lang="fa-IR" sz="2800" dirty="0"/>
              <a:t>ناخوشی یا وضعیت پزشکی </a:t>
            </a:r>
            <a:r>
              <a:rPr lang="fa-IR" sz="2800" dirty="0" smtClean="0"/>
              <a:t>بدون </a:t>
            </a:r>
            <a:r>
              <a:rPr lang="fa-IR" sz="2800" dirty="0"/>
              <a:t>توجه به منبع یا مبدأ </a:t>
            </a:r>
            <a:r>
              <a:rPr lang="fa-IR" sz="2800" dirty="0" smtClean="0"/>
              <a:t>آن می‌باشد </a:t>
            </a:r>
            <a:r>
              <a:rPr lang="fa-IR" sz="2800" dirty="0"/>
              <a:t>که بالقوه یا بالفعل </a:t>
            </a:r>
            <a:r>
              <a:rPr lang="fa-IR" sz="2800" dirty="0" smtClean="0"/>
              <a:t>بتواند آسیب </a:t>
            </a:r>
            <a:r>
              <a:rPr lang="fa-IR" sz="2800" dirty="0"/>
              <a:t>بارز به انسانها وارد </a:t>
            </a:r>
            <a:r>
              <a:rPr lang="fa-IR" sz="2800" dirty="0" smtClean="0"/>
              <a:t>نماید.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/>
              <a:t> التزام </a:t>
            </a:r>
            <a:r>
              <a:rPr lang="fa-IR" sz="2800" dirty="0"/>
              <a:t>کشورهای عضو برای ایجاد حداقل </a:t>
            </a:r>
            <a:r>
              <a:rPr lang="fa-IR" sz="2800" dirty="0" smtClean="0"/>
              <a:t>ظرفیت‌های بهداشتی اصلی و محوری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/>
              <a:t>ملزم </a:t>
            </a:r>
            <a:r>
              <a:rPr lang="fa-IR" sz="2800" dirty="0"/>
              <a:t>نمودن کشورهای عضو برای تعیین رویدادهای بهداشتی که ممکن است اهمیت </a:t>
            </a:r>
            <a:r>
              <a:rPr lang="fa-IR" sz="2800" dirty="0" smtClean="0"/>
              <a:t>بین المللی </a:t>
            </a:r>
            <a:r>
              <a:rPr lang="fa-IR" sz="2800" dirty="0"/>
              <a:t>داشته باشند </a:t>
            </a:r>
            <a:r>
              <a:rPr lang="fa-IR" sz="2800" dirty="0" smtClean="0"/>
              <a:t>و </a:t>
            </a:r>
            <a:r>
              <a:rPr lang="fa-IR" sz="2800" dirty="0"/>
              <a:t>اطلاع رسانی به سازمان جهانی بهداشت </a:t>
            </a:r>
            <a:endParaRPr lang="fa-IR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/>
              <a:t>تمهیداتی که </a:t>
            </a:r>
            <a:r>
              <a:rPr lang="fa-IR" sz="2800" dirty="0"/>
              <a:t>به سازمان جهانی بهداشت مجوز میدهد تا گزارشات غیررسمی در خصوص رویدادهای بهداشتی </a:t>
            </a:r>
            <a:r>
              <a:rPr lang="fa-IR" sz="2800" dirty="0" smtClean="0"/>
              <a:t>را در </a:t>
            </a:r>
            <a:r>
              <a:rPr lang="fa-IR" sz="2800" dirty="0"/>
              <a:t>نظر گرفته و از کشور عضو تقاضای راستی آزمایی در خصوص آن رویداد نماید </a:t>
            </a:r>
            <a:endParaRPr lang="fa-IR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/>
              <a:t>در نظر گرفتن رویه‌هایی برای تعیین </a:t>
            </a:r>
            <a:r>
              <a:rPr lang="fa-IR" sz="2800" dirty="0"/>
              <a:t>یک فوریت بهداشتی بین المللی توسط مدیرکل سازمان جهانی بهداشت و صدور توصیه </a:t>
            </a:r>
            <a:r>
              <a:rPr lang="fa-IR" sz="2800" dirty="0" smtClean="0"/>
              <a:t>های موقت </a:t>
            </a:r>
            <a:r>
              <a:rPr lang="fa-IR" sz="2800" dirty="0"/>
              <a:t>بهداشتی با مشورت یک </a:t>
            </a:r>
            <a:r>
              <a:rPr lang="en-US" sz="2800" dirty="0" smtClean="0"/>
              <a:t>Emergency Committee </a:t>
            </a:r>
            <a:endParaRPr lang="fa-IR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/>
              <a:t>تعیین </a:t>
            </a:r>
            <a:r>
              <a:rPr lang="fa-IR" sz="2800" dirty="0"/>
              <a:t>مسئول ملی اجرای مقررات بهداشتی بین المللی در هر کشور عضو </a:t>
            </a:r>
            <a:r>
              <a:rPr lang="fa-IR" sz="2800" dirty="0" smtClean="0"/>
              <a:t>و </a:t>
            </a:r>
            <a:r>
              <a:rPr lang="fa-IR" sz="2800" dirty="0"/>
              <a:t>هر یک از دفاتر منطقه ای سازمان جهانی بهداشت بمنظور </a:t>
            </a:r>
            <a:r>
              <a:rPr lang="fa-IR" sz="2800" dirty="0" smtClean="0"/>
              <a:t>برقرار نمودن </a:t>
            </a:r>
            <a:r>
              <a:rPr lang="fa-IR" sz="2800" dirty="0"/>
              <a:t>ارتباط میان کشورها و سازمان جهانی بهداشت.</a:t>
            </a:r>
          </a:p>
        </p:txBody>
      </p:sp>
    </p:spTree>
    <p:extLst>
      <p:ext uri="{BB962C8B-B14F-4D97-AF65-F5344CB8AC3E}">
        <p14:creationId xmlns:p14="http://schemas.microsoft.com/office/powerpoint/2010/main" xmlns="" val="397263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9956" y="188640"/>
            <a:ext cx="8640960" cy="1143000"/>
          </a:xfrm>
        </p:spPr>
        <p:txBody>
          <a:bodyPr>
            <a:normAutofit/>
          </a:bodyPr>
          <a:lstStyle/>
          <a:p>
            <a:pPr algn="r"/>
            <a:r>
              <a:rPr lang="fa-I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چه توانمندیهایی برای اجرای این مقررات لازمست؟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916832"/>
            <a:ext cx="10441160" cy="3312368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Ø"/>
              <a:defRPr/>
            </a:pPr>
            <a:r>
              <a:rPr lang="fa-IR" sz="3200" b="1" dirty="0">
                <a:cs typeface="B Nazanin" panose="00000400000000000000" pitchFamily="2" charset="-78"/>
              </a:rPr>
              <a:t>این </a:t>
            </a:r>
            <a:r>
              <a:rPr lang="fa-IR" sz="3200" b="1" dirty="0" smtClean="0">
                <a:cs typeface="B Nazanin" panose="00000400000000000000" pitchFamily="2" charset="-78"/>
              </a:rPr>
              <a:t>توانمندی‌ها </a:t>
            </a:r>
            <a:r>
              <a:rPr lang="fa-IR" sz="3200" b="1" dirty="0">
                <a:cs typeface="B Nazanin" panose="00000400000000000000" pitchFamily="2" charset="-78"/>
              </a:rPr>
              <a:t>اصطلاحاً </a:t>
            </a:r>
            <a:r>
              <a:rPr lang="fa-IR" sz="3200" b="1" dirty="0" smtClean="0">
                <a:cs typeface="B Nazanin" panose="00000400000000000000" pitchFamily="2" charset="-78"/>
              </a:rPr>
              <a:t>ظرفیت‌های </a:t>
            </a:r>
            <a:r>
              <a:rPr lang="fa-IR" sz="3200" b="1" dirty="0">
                <a:cs typeface="B Nazanin" panose="00000400000000000000" pitchFamily="2" charset="-78"/>
              </a:rPr>
              <a:t>اجرای </a:t>
            </a:r>
            <a:r>
              <a:rPr lang="en-US" sz="3200" b="1" dirty="0">
                <a:cs typeface="B Nazanin" panose="00000400000000000000" pitchFamily="2" charset="-78"/>
              </a:rPr>
              <a:t>IHR</a:t>
            </a:r>
            <a:r>
              <a:rPr lang="fa-IR" sz="3200" b="1" dirty="0">
                <a:cs typeface="B Nazanin" panose="00000400000000000000" pitchFamily="2" charset="-78"/>
              </a:rPr>
              <a:t> نامیده </a:t>
            </a:r>
            <a:r>
              <a:rPr lang="fa-IR" sz="3200" b="1" dirty="0" smtClean="0">
                <a:cs typeface="B Nazanin" panose="00000400000000000000" pitchFamily="2" charset="-78"/>
              </a:rPr>
              <a:t>می‌شوند.</a:t>
            </a:r>
            <a:endParaRPr lang="fa-IR" sz="3200" b="1" dirty="0">
              <a:cs typeface="B Nazanin" panose="00000400000000000000" pitchFamily="2" charset="-78"/>
            </a:endParaRPr>
          </a:p>
          <a:p>
            <a:pPr marL="0" indent="0" algn="just">
              <a:buNone/>
              <a:defRPr/>
            </a:pPr>
            <a:endParaRPr lang="fa-IR" sz="320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a-IR" sz="3200" b="1" dirty="0">
                <a:cs typeface="B Nazanin" panose="00000400000000000000" pitchFamily="2" charset="-78"/>
              </a:rPr>
              <a:t>ظرفیتهای اجرای </a:t>
            </a:r>
            <a:r>
              <a:rPr lang="en-US" sz="3200" b="1" dirty="0">
                <a:cs typeface="B Nazanin" panose="00000400000000000000" pitchFamily="2" charset="-78"/>
              </a:rPr>
              <a:t>IHR</a:t>
            </a:r>
            <a:r>
              <a:rPr lang="fa-IR" sz="3200" b="1" dirty="0">
                <a:cs typeface="B Nazanin" panose="00000400000000000000" pitchFamily="2" charset="-78"/>
              </a:rPr>
              <a:t> به دو دسته </a:t>
            </a:r>
            <a:r>
              <a:rPr lang="fa-IR" sz="3200" b="1" dirty="0" smtClean="0">
                <a:cs typeface="B Nazanin" panose="00000400000000000000" pitchFamily="2" charset="-78"/>
              </a:rPr>
              <a:t>ظرفیت‌های </a:t>
            </a:r>
            <a:r>
              <a:rPr lang="fa-IR" sz="3200" b="1" dirty="0">
                <a:cs typeface="B Nazanin" panose="00000400000000000000" pitchFamily="2" charset="-78"/>
              </a:rPr>
              <a:t>کلیدی (عمومی) و پیشرفته تقسیم بندی </a:t>
            </a:r>
            <a:r>
              <a:rPr lang="fa-IR" sz="3200" b="1" dirty="0" smtClean="0">
                <a:cs typeface="B Nazanin" panose="00000400000000000000" pitchFamily="2" charset="-78"/>
              </a:rPr>
              <a:t>می‌شوند.</a:t>
            </a:r>
            <a:endParaRPr lang="fa-IR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65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02124" y="332656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8 ظرفيت كليدي </a:t>
            </a:r>
            <a:r>
              <a:rPr lang="fa-I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محوری:</a:t>
            </a:r>
            <a:endParaRPr lang="fa-IR" sz="4000" b="1" dirty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124744"/>
            <a:ext cx="11554544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fa-IR" sz="28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ظرفیت کلیدی اول: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وضع قوانين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و مقررات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اداري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و تامين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منابع مالي مناسب توسط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دستگاه‌های مجری مقررات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بهداشتی بین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المللی</a:t>
            </a:r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  <a:defRPr/>
            </a:pPr>
            <a:r>
              <a:rPr lang="fa-IR" sz="2800" b="1" dirty="0" smtClean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ظرفيت </a:t>
            </a:r>
            <a:r>
              <a:rPr lang="fa-IR" sz="28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كليدي دوم: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انتساب مسئول هماهنگی كشوری بمنظور انجام هماهنگي در سطح بين المللي ، ملي ، استانی  و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شهرستانی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sz="2800" b="1" dirty="0" smtClean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ظرفيت </a:t>
            </a:r>
            <a:r>
              <a:rPr lang="fa-IR" sz="28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كليدي سوم: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ارتقاء نظام مراقبت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بهداشتي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sz="28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ظرفيت كليدي چهارم: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پاسخ بهداشتي بهنگام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B Nazanin" panose="00000400000000000000" pitchFamily="2" charset="-78"/>
              </a:rPr>
              <a:t>(</a:t>
            </a:r>
            <a:r>
              <a:rPr lang="en-US" sz="2000" dirty="0" smtClean="0">
                <a:latin typeface="Arial" pitchFamily="34" charset="0"/>
                <a:cs typeface="B Nazanin" panose="00000400000000000000" pitchFamily="2" charset="-78"/>
              </a:rPr>
              <a:t>(Response)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B Nazanin" panose="00000400000000000000" pitchFamily="2" charset="-78"/>
              </a:rPr>
              <a:t>) </a:t>
            </a:r>
            <a:endParaRPr lang="fa-IR" sz="2000" dirty="0" smtClean="0">
              <a:solidFill>
                <a:prstClr val="black"/>
              </a:solidFill>
              <a:latin typeface="Arial" pitchFamily="34" charset="0"/>
              <a:cs typeface="B Nazanin" panose="00000400000000000000" pitchFamily="2" charset="-7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این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ظرفیت نیاز به هماهنگی فرابخشی و درون بخشی وسیع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دارد</a:t>
            </a:r>
            <a:endParaRPr lang="fa-IR" sz="2800" b="1" dirty="0">
              <a:latin typeface="Arial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71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692696"/>
            <a:ext cx="10978480" cy="60486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fa-IR" sz="3200" b="1" dirty="0" smtClean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ظرفيت </a:t>
            </a:r>
            <a:r>
              <a:rPr lang="fa-IR" sz="32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كليدي پنچم: </a:t>
            </a:r>
            <a:r>
              <a:rPr lang="fa-IR" sz="3200" b="1" dirty="0">
                <a:latin typeface="Arial" pitchFamily="34" charset="0"/>
                <a:cs typeface="B Nazanin" panose="00000400000000000000" pitchFamily="2" charset="-78"/>
              </a:rPr>
              <a:t>تقويت آمادگي برخورد با رويدادهاي خطرناك بهداشتي </a:t>
            </a:r>
            <a:r>
              <a:rPr lang="en-US" sz="3200" b="1" dirty="0">
                <a:latin typeface="Arial" pitchFamily="34" charset="0"/>
                <a:cs typeface="B Nazanin" panose="00000400000000000000" pitchFamily="2" charset="-78"/>
              </a:rPr>
              <a:t>(Preparedness)</a:t>
            </a:r>
            <a:endParaRPr lang="fa-IR" sz="3200" b="1" dirty="0">
              <a:latin typeface="Arial" pitchFamily="34" charset="0"/>
              <a:cs typeface="B Nazanin" panose="00000400000000000000" pitchFamily="2" charset="-7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sz="3200" b="1" dirty="0" smtClean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ظرفيت </a:t>
            </a:r>
            <a:r>
              <a:rPr lang="fa-IR" sz="32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كليدي ششم: </a:t>
            </a:r>
            <a:r>
              <a:rPr lang="fa-IR" sz="3200" b="1" dirty="0">
                <a:latin typeface="Arial" pitchFamily="34" charset="0"/>
                <a:cs typeface="B Nazanin" panose="00000400000000000000" pitchFamily="2" charset="-78"/>
              </a:rPr>
              <a:t>اطلاع رساني به </a:t>
            </a:r>
            <a:r>
              <a:rPr lang="fa-IR" sz="3200" b="1" dirty="0" smtClean="0">
                <a:latin typeface="Arial" pitchFamily="34" charset="0"/>
                <a:cs typeface="B Nazanin" panose="00000400000000000000" pitchFamily="2" charset="-78"/>
              </a:rPr>
              <a:t>جامعه </a:t>
            </a:r>
            <a:r>
              <a:rPr lang="fa-IR" sz="3200" b="1" dirty="0">
                <a:latin typeface="Arial" pitchFamily="34" charset="0"/>
                <a:cs typeface="B Nazanin" panose="00000400000000000000" pitchFamily="2" charset="-78"/>
              </a:rPr>
              <a:t>در مورد </a:t>
            </a:r>
            <a:r>
              <a:rPr lang="fa-IR" sz="3200" b="1" dirty="0" smtClean="0">
                <a:latin typeface="Arial" pitchFamily="34" charset="0"/>
                <a:cs typeface="B Nazanin" panose="00000400000000000000" pitchFamily="2" charset="-78"/>
              </a:rPr>
              <a:t>مخاطرت بهداشتي </a:t>
            </a:r>
            <a:r>
              <a:rPr lang="en-US" sz="3200" b="1" dirty="0">
                <a:latin typeface="Arial" pitchFamily="34" charset="0"/>
                <a:cs typeface="B Nazanin" panose="00000400000000000000" pitchFamily="2" charset="-78"/>
              </a:rPr>
              <a:t>Risk </a:t>
            </a:r>
            <a:r>
              <a:rPr lang="en-US" sz="3200" b="1" dirty="0" smtClean="0">
                <a:latin typeface="Arial" pitchFamily="34" charset="0"/>
                <a:cs typeface="B Nazanin" panose="00000400000000000000" pitchFamily="2" charset="-78"/>
              </a:rPr>
              <a:t>communication</a:t>
            </a:r>
            <a:endParaRPr lang="fa-IR" sz="3200" b="1" dirty="0" smtClean="0">
              <a:latin typeface="Arial" pitchFamily="34" charset="0"/>
              <a:cs typeface="B Nazanin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buClr>
                <a:srgbClr val="56C5FF"/>
              </a:buClr>
              <a:buNone/>
              <a:defRPr/>
            </a:pPr>
            <a:r>
              <a:rPr lang="fa-IR" sz="32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ظرفيت كليدي هفتم: </a:t>
            </a:r>
            <a:r>
              <a:rPr lang="fa-IR" sz="3200" b="1" dirty="0">
                <a:solidFill>
                  <a:prstClr val="white"/>
                </a:solidFill>
                <a:latin typeface="Arial" pitchFamily="34" charset="0"/>
                <a:cs typeface="B Nazanin" panose="00000400000000000000" pitchFamily="2" charset="-78"/>
              </a:rPr>
              <a:t>منابع انساني</a:t>
            </a:r>
          </a:p>
          <a:p>
            <a:pPr marL="0" lvl="0" indent="0" algn="just">
              <a:lnSpc>
                <a:spcPct val="150000"/>
              </a:lnSpc>
              <a:buClr>
                <a:srgbClr val="00B050"/>
              </a:buClr>
              <a:buNone/>
              <a:defRPr/>
            </a:pPr>
            <a:r>
              <a:rPr lang="fa-IR" sz="3200" b="1" dirty="0" smtClean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ظرفيت </a:t>
            </a:r>
            <a:r>
              <a:rPr lang="fa-IR" sz="32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كليد هشتم: </a:t>
            </a:r>
            <a:r>
              <a:rPr lang="fa-IR" sz="3200" b="1" dirty="0">
                <a:solidFill>
                  <a:prstClr val="white"/>
                </a:solidFill>
                <a:latin typeface="Arial" pitchFamily="34" charset="0"/>
                <a:cs typeface="B Nazanin" panose="00000400000000000000" pitchFamily="2" charset="-78"/>
              </a:rPr>
              <a:t>آزمايشگاه‌هاي مرجع بهداشتي برای تشخیص قطعی هر نوع رویداد خطرناک دارای توان گسترش در سطح کشور و سطح بین المللی 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fa-IR" sz="1600" b="1" dirty="0">
              <a:latin typeface="Arial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30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31" y="9000"/>
            <a:ext cx="913076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98068" y="188640"/>
            <a:ext cx="8229600" cy="815752"/>
          </a:xfrm>
        </p:spPr>
        <p:txBody>
          <a:bodyPr/>
          <a:lstStyle/>
          <a:p>
            <a:pPr algn="r" rtl="1"/>
            <a:r>
              <a:rPr lang="fa-IR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ظرفيت های </a:t>
            </a:r>
            <a:r>
              <a:rPr lang="fa-I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تکمیلی:</a:t>
            </a:r>
            <a:endParaRPr lang="fa-IR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1220416"/>
            <a:ext cx="10749880" cy="5029200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  <a:defRPr/>
            </a:pPr>
            <a:r>
              <a:rPr lang="fa-IR" sz="36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ظرفیت نهم: </a:t>
            </a:r>
            <a:r>
              <a:rPr lang="fa-IR" sz="2400" b="1" dirty="0">
                <a:latin typeface="Arial" pitchFamily="34" charset="0"/>
                <a:cs typeface="B Nazanin" panose="00000400000000000000" pitchFamily="2" charset="-78"/>
              </a:rPr>
              <a:t>نظام مراقبت و پاسخ مطلوب در مبادی مرزی </a:t>
            </a:r>
            <a:r>
              <a:rPr lang="fa-IR" sz="2400" b="1" dirty="0" smtClean="0">
                <a:latin typeface="Arial" pitchFamily="34" charset="0"/>
                <a:cs typeface="B Nazanin" panose="00000400000000000000" pitchFamily="2" charset="-78"/>
              </a:rPr>
              <a:t>بمنظور شناسایی فوری و پیشگیری از گسترش رويدادهاي بهداشتي از طریق مبادي مرزي</a:t>
            </a:r>
            <a:endParaRPr lang="fa-IR" sz="3200" b="1" dirty="0">
              <a:latin typeface="Arial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defRPr/>
            </a:pPr>
            <a:r>
              <a:rPr lang="fa-IR" sz="2800" b="1" dirty="0" smtClean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ظرفیت دهم: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وجود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مکانیسم مؤثر برای شناسایی و پاسخدهی کشور به بیماریهای مشترک انسان و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حیوان که قابلیت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گسترش ملي و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بين‌المللي داشته باشند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rgbClr val="FFFF00"/>
                </a:solidFill>
                <a:latin typeface="Arial" pitchFamily="34" charset="0"/>
                <a:cs typeface="B Nazanin" panose="00000400000000000000" pitchFamily="2" charset="-78"/>
              </a:rPr>
              <a:t>ظرفیت یازدهم: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وجود مکانیسم مؤثر برای شناسایی و پاسخدهی کشور به رویدادهای مرتبط با امنیت مواد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غذایی که دارای </a:t>
            </a:r>
            <a:r>
              <a:rPr lang="fa-IR" sz="2800" b="1" dirty="0">
                <a:latin typeface="Arial" pitchFamily="34" charset="0"/>
                <a:cs typeface="B Nazanin" panose="00000400000000000000" pitchFamily="2" charset="-78"/>
              </a:rPr>
              <a:t>قدرت گسترش ملي و بين </a:t>
            </a:r>
            <a:r>
              <a:rPr lang="fa-IR" sz="2800" b="1" dirty="0" smtClean="0">
                <a:latin typeface="Arial" pitchFamily="34" charset="0"/>
                <a:cs typeface="B Nazanin" panose="00000400000000000000" pitchFamily="2" charset="-78"/>
              </a:rPr>
              <a:t>المللي باشند.</a:t>
            </a:r>
            <a:endParaRPr lang="fa-IR" sz="2800" b="1" dirty="0">
              <a:latin typeface="Arial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93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20688"/>
            <a:ext cx="8229600" cy="17442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5400" b="1" dirty="0">
                <a:solidFill>
                  <a:prstClr val="white"/>
                </a:solidFill>
                <a:cs typeface="B Nazanin" panose="00000400000000000000" pitchFamily="2" charset="-78"/>
              </a:rPr>
              <a:t>مقررات بهداشتی بین‌المللی </a:t>
            </a:r>
            <a:br>
              <a:rPr lang="fa-IR" sz="5400" b="1" dirty="0">
                <a:solidFill>
                  <a:prstClr val="white"/>
                </a:solidFill>
                <a:cs typeface="B Nazanin" panose="00000400000000000000" pitchFamily="2" charset="-78"/>
              </a:rPr>
            </a:b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Health Regulations (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49796" y="476672"/>
            <a:ext cx="11109920" cy="57606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3200" b="1" dirty="0" smtClean="0">
                <a:solidFill>
                  <a:srgbClr val="FFFF00"/>
                </a:solidFill>
                <a:latin typeface="Arial" charset="0"/>
                <a:cs typeface="B Nazanin" panose="00000400000000000000" pitchFamily="2" charset="-78"/>
              </a:rPr>
              <a:t>ظرفیت دوازدهم: </a:t>
            </a:r>
            <a:r>
              <a:rPr lang="fa-IR" sz="3200" b="1" dirty="0">
                <a:latin typeface="Arial" charset="0"/>
                <a:cs typeface="B Nazanin" panose="00000400000000000000" pitchFamily="2" charset="-78"/>
              </a:rPr>
              <a:t>وجود مکانیسم مؤثر برای شناسایی ، اعلام هشدار </a:t>
            </a:r>
            <a:r>
              <a:rPr lang="fa-IR" sz="3200" b="1" dirty="0" smtClean="0">
                <a:latin typeface="Arial" charset="0"/>
                <a:cs typeface="B Nazanin" panose="00000400000000000000" pitchFamily="2" charset="-78"/>
              </a:rPr>
              <a:t>به موقع و </a:t>
            </a:r>
            <a:r>
              <a:rPr lang="fa-IR" sz="3200" b="1" dirty="0">
                <a:latin typeface="Arial" charset="0"/>
                <a:cs typeface="B Nazanin" panose="00000400000000000000" pitchFamily="2" charset="-78"/>
              </a:rPr>
              <a:t>پاسخدهی کشور به رویدادهای </a:t>
            </a:r>
            <a:r>
              <a:rPr lang="fa-IR" sz="3200" b="1" dirty="0" smtClean="0">
                <a:latin typeface="Arial" charset="0"/>
                <a:cs typeface="B Nazanin" panose="00000400000000000000" pitchFamily="2" charset="-78"/>
              </a:rPr>
              <a:t>اورژانس‌های شیمیایی که دارای قابلیت </a:t>
            </a:r>
            <a:r>
              <a:rPr lang="fa-IR" sz="3200" b="1" dirty="0">
                <a:latin typeface="Arial" charset="0"/>
                <a:cs typeface="B Nazanin" panose="00000400000000000000" pitchFamily="2" charset="-78"/>
              </a:rPr>
              <a:t>گسترش ملی و بین </a:t>
            </a:r>
            <a:r>
              <a:rPr lang="fa-IR" sz="3200" b="1" dirty="0" smtClean="0">
                <a:latin typeface="Arial" charset="0"/>
                <a:cs typeface="B Nazanin" panose="00000400000000000000" pitchFamily="2" charset="-78"/>
              </a:rPr>
              <a:t>المللی باشند.</a:t>
            </a:r>
          </a:p>
          <a:p>
            <a:pPr algn="just">
              <a:lnSpc>
                <a:spcPct val="150000"/>
              </a:lnSpc>
            </a:pPr>
            <a:endParaRPr lang="fa-IR" sz="2800" b="1" dirty="0">
              <a:latin typeface="Arial" charset="0"/>
              <a:cs typeface="B Nazanin" panose="00000400000000000000" pitchFamily="2" charset="-78"/>
            </a:endParaRPr>
          </a:p>
          <a:p>
            <a:pPr lvl="1" algn="just">
              <a:lnSpc>
                <a:spcPct val="150000"/>
              </a:lnSpc>
              <a:buClr>
                <a:srgbClr val="56C5FF"/>
              </a:buClr>
              <a:buNone/>
            </a:pPr>
            <a:r>
              <a:rPr lang="fa-IR" sz="3200" b="1" dirty="0">
                <a:solidFill>
                  <a:srgbClr val="FFFF00"/>
                </a:solidFill>
                <a:latin typeface="Arial" charset="0"/>
                <a:cs typeface="B Nazanin" panose="00000400000000000000" pitchFamily="2" charset="-78"/>
              </a:rPr>
              <a:t>ظرفیت سیزدهم</a:t>
            </a:r>
            <a:r>
              <a:rPr lang="fa-IR" sz="4000" b="1" dirty="0">
                <a:solidFill>
                  <a:srgbClr val="FFFF00"/>
                </a:solidFill>
                <a:latin typeface="Arial" charset="0"/>
                <a:cs typeface="B Nazanin" panose="00000400000000000000" pitchFamily="2" charset="-78"/>
              </a:rPr>
              <a:t>: </a:t>
            </a:r>
            <a:r>
              <a:rPr lang="fa-IR" sz="3200" b="1" dirty="0">
                <a:latin typeface="Arial" charset="0"/>
                <a:cs typeface="B Nazanin" panose="00000400000000000000" pitchFamily="2" charset="-78"/>
              </a:rPr>
              <a:t>وجود مکانیسم مؤثر برای شناسایی ، اعلام هشدار و پاسخدهی کشور به اورژانس های تشعشعی و هسته </a:t>
            </a:r>
            <a:r>
              <a:rPr lang="fa-IR" sz="3200" b="1" dirty="0" smtClean="0">
                <a:latin typeface="Arial" charset="0"/>
                <a:cs typeface="B Nazanin" panose="00000400000000000000" pitchFamily="2" charset="-78"/>
              </a:rPr>
              <a:t>ای که دارای قابلیت </a:t>
            </a:r>
            <a:r>
              <a:rPr lang="fa-IR" sz="3200" b="1" dirty="0">
                <a:latin typeface="Arial" charset="0"/>
                <a:cs typeface="B Nazanin" panose="00000400000000000000" pitchFamily="2" charset="-78"/>
              </a:rPr>
              <a:t>گسترش ملی و بین </a:t>
            </a:r>
            <a:r>
              <a:rPr lang="fa-IR" sz="3200" b="1" dirty="0" smtClean="0">
                <a:latin typeface="Arial" charset="0"/>
                <a:cs typeface="B Nazanin" panose="00000400000000000000" pitchFamily="2" charset="-78"/>
              </a:rPr>
              <a:t>المللی باشند.</a:t>
            </a:r>
            <a:endParaRPr lang="fa-IR" sz="3200" b="1" dirty="0">
              <a:latin typeface="Arial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buFont typeface="Arial" charset="0"/>
              <a:buNone/>
            </a:pPr>
            <a:endParaRPr lang="fa-IR" sz="3200" b="1" dirty="0"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31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2" y="9000"/>
            <a:ext cx="90864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8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31776"/>
          </a:xfrm>
        </p:spPr>
        <p:txBody>
          <a:bodyPr/>
          <a:lstStyle/>
          <a:p>
            <a:pPr algn="ctr" rtl="0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External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fa-IR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1556792"/>
            <a:ext cx="10657184" cy="432048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JEE</a:t>
            </a:r>
            <a:r>
              <a:rPr lang="fa-IR" sz="2800" dirty="0" smtClean="0">
                <a:cs typeface="B Nazanin" panose="00000400000000000000" pitchFamily="2" charset="-78"/>
              </a:rPr>
              <a:t> روشی برای </a:t>
            </a:r>
            <a:r>
              <a:rPr lang="fa-IR" sz="2800" dirty="0">
                <a:cs typeface="B Nazanin" panose="00000400000000000000" pitchFamily="2" charset="-78"/>
              </a:rPr>
              <a:t>ارزیابی </a:t>
            </a:r>
            <a:r>
              <a:rPr lang="fa-IR" sz="2800" dirty="0" smtClean="0">
                <a:cs typeface="B Nazanin" panose="00000400000000000000" pitchFamily="2" charset="-78"/>
              </a:rPr>
              <a:t>ظرفیت‌های کشور در خصوص پیشگیری، تشخیص و پاسخ سریع به تهدیدات سلامت عمومی (اعم از تهدیدات طبیعی، عمدی و تصادفی) است.</a:t>
            </a:r>
          </a:p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ابزار این ارزیابی چک لیستی است که آیتم‌های ظرفیت‌های پیشگیری، تشخیص و پاسخ را مورد برسی قرار می‌دهد.</a:t>
            </a:r>
          </a:p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اولین مرحله ارزیابی، خود ارزیابی واحد‌های مرتبط با </a:t>
            </a:r>
            <a:r>
              <a:rPr lang="en-US" sz="2800" dirty="0" smtClean="0">
                <a:cs typeface="B Nazanin" panose="00000400000000000000" pitchFamily="2" charset="-78"/>
              </a:rPr>
              <a:t>IHR</a:t>
            </a:r>
            <a:r>
              <a:rPr lang="fa-IR" sz="2800" dirty="0" smtClean="0">
                <a:cs typeface="B Nazanin" panose="00000400000000000000" pitchFamily="2" charset="-78"/>
              </a:rPr>
              <a:t> است که با ابزار چک لیست ارائه شده، شاخص‌های مختلف ظرفیت‌های خود را مورد ارزیابی قرار می‌دهند.</a:t>
            </a:r>
          </a:p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در مرحله بعدی تیم کارشناسان برجسته </a:t>
            </a:r>
            <a:r>
              <a:rPr lang="en-US" sz="2800" dirty="0" smtClean="0">
                <a:cs typeface="B Nazanin" panose="00000400000000000000" pitchFamily="2" charset="-78"/>
              </a:rPr>
              <a:t>WHO</a:t>
            </a:r>
            <a:r>
              <a:rPr lang="fa-IR" sz="2800" dirty="0" smtClean="0">
                <a:cs typeface="B Nazanin" panose="00000400000000000000" pitchFamily="2" charset="-78"/>
              </a:rPr>
              <a:t> و بین‌المللی به کشور وارد می‌شوند و ظرفیت‌های </a:t>
            </a:r>
            <a:r>
              <a:rPr lang="en-US" sz="2800" dirty="0" smtClean="0">
                <a:cs typeface="B Nazanin" panose="00000400000000000000" pitchFamily="2" charset="-78"/>
              </a:rPr>
              <a:t>IHR</a:t>
            </a:r>
            <a:r>
              <a:rPr lang="fa-IR" sz="2800" dirty="0" smtClean="0">
                <a:cs typeface="B Nazanin" panose="00000400000000000000" pitchFamily="2" charset="-78"/>
              </a:rPr>
              <a:t> کشور را از وزارتخانه تا محیطی‌ترین واحد بطور راندم با استفاده از چک لیست، مصاحبه، مشاهد فرایندها و روئیت مستندات مورد ارزیابی قرار می‌دهند. </a:t>
            </a:r>
          </a:p>
        </p:txBody>
      </p:sp>
    </p:spTree>
    <p:extLst>
      <p:ext uri="{BB962C8B-B14F-4D97-AF65-F5344CB8AC3E}">
        <p14:creationId xmlns:p14="http://schemas.microsoft.com/office/powerpoint/2010/main" xmlns="" val="103612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7174916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18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996" y="116632"/>
            <a:ext cx="9144001" cy="648072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مقدمه:</a:t>
            </a:r>
            <a:endParaRPr lang="fa-IR" sz="4000" b="1" dirty="0">
              <a:solidFill>
                <a:schemeClr val="accent3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764704"/>
            <a:ext cx="11809312" cy="597666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B Nazanin" panose="00000400000000000000" pitchFamily="2" charset="-78"/>
              </a:rPr>
              <a:t>قطعنامه </a:t>
            </a:r>
            <a:r>
              <a:rPr lang="fa-IR" sz="3200" dirty="0">
                <a:cs typeface="B Nazanin" panose="00000400000000000000" pitchFamily="2" charset="-78"/>
              </a:rPr>
              <a:t>58/3 مجمع عمومی سازمان ملل متحد در مورد افزایش ظرفیت سازی در بهداشت عمومی جهانی، 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اهمیت مقررات بین المللی بهداشت را برجسته </a:t>
            </a:r>
            <a:r>
              <a:rPr lang="fa-IR" sz="3200" dirty="0" smtClean="0">
                <a:cs typeface="B Nazanin" panose="00000400000000000000" pitchFamily="2" charset="-78"/>
              </a:rPr>
              <a:t>می‌کند،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B Nazanin" panose="00000400000000000000" pitchFamily="2" charset="-78"/>
              </a:rPr>
              <a:t>براي </a:t>
            </a:r>
            <a:r>
              <a:rPr lang="fa-IR" sz="3200" dirty="0">
                <a:cs typeface="B Nazanin" panose="00000400000000000000" pitchFamily="2" charset="-78"/>
              </a:rPr>
              <a:t>محافظت در برابر گسترش بين المللي </a:t>
            </a:r>
            <a:r>
              <a:rPr lang="fa-IR" sz="3200" dirty="0" smtClean="0">
                <a:cs typeface="B Nazanin" panose="00000400000000000000" pitchFamily="2" charset="-78"/>
              </a:rPr>
              <a:t>بيماري‌ها، یکی </a:t>
            </a:r>
            <a:r>
              <a:rPr lang="fa-IR" sz="3200" dirty="0">
                <a:cs typeface="B Nazanin" panose="00000400000000000000" pitchFamily="2" charset="-78"/>
              </a:rPr>
              <a:t>از </a:t>
            </a:r>
            <a:r>
              <a:rPr lang="fa-IR" sz="3200" dirty="0" smtClean="0">
                <a:cs typeface="B Nazanin" panose="00000400000000000000" pitchFamily="2" charset="-78"/>
              </a:rPr>
              <a:t>مسئولیت‌های اساسی </a:t>
            </a:r>
            <a:r>
              <a:rPr lang="fa-IR" sz="3200" dirty="0">
                <a:cs typeface="B Nazanin" panose="00000400000000000000" pitchFamily="2" charset="-78"/>
              </a:rPr>
              <a:t>سازمان جهانی بهداشت، مدیریت یک نظام جهانی برای </a:t>
            </a:r>
            <a:r>
              <a:rPr lang="fa-IR" sz="3200" dirty="0" smtClean="0">
                <a:cs typeface="B Nazanin" panose="00000400000000000000" pitchFamily="2" charset="-78"/>
              </a:rPr>
              <a:t>کنترل انتشار بیماری‌ها </a:t>
            </a:r>
            <a:r>
              <a:rPr lang="fa-IR" sz="3200" dirty="0">
                <a:cs typeface="B Nazanin" panose="00000400000000000000" pitchFamily="2" charset="-78"/>
              </a:rPr>
              <a:t>در سطح جهان </a:t>
            </a:r>
            <a:r>
              <a:rPr lang="fa-IR" sz="3200" dirty="0" smtClean="0">
                <a:cs typeface="B Nazanin" panose="00000400000000000000" pitchFamily="2" charset="-78"/>
              </a:rPr>
              <a:t>می‌باشد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B Nazanin" panose="00000400000000000000" pitchFamily="2" charset="-78"/>
              </a:rPr>
              <a:t>مواد </a:t>
            </a:r>
            <a:r>
              <a:rPr lang="fa-IR" sz="3200" dirty="0">
                <a:cs typeface="B Nazanin" panose="00000400000000000000" pitchFamily="2" charset="-78"/>
              </a:rPr>
              <a:t>21 </a:t>
            </a:r>
            <a:r>
              <a:rPr lang="fa-IR" sz="3200" dirty="0" smtClean="0">
                <a:cs typeface="B Nazanin" panose="00000400000000000000" pitchFamily="2" charset="-78"/>
              </a:rPr>
              <a:t>- </a:t>
            </a:r>
            <a:r>
              <a:rPr lang="fa-IR" sz="3200" dirty="0">
                <a:cs typeface="B Nazanin" panose="00000400000000000000" pitchFamily="2" charset="-78"/>
              </a:rPr>
              <a:t>الف و 22 </a:t>
            </a:r>
            <a:r>
              <a:rPr lang="fa-IR" sz="3200" dirty="0" smtClean="0">
                <a:cs typeface="B Nazanin" panose="00000400000000000000" pitchFamily="2" charset="-78"/>
              </a:rPr>
              <a:t>اساسنامه </a:t>
            </a:r>
            <a:r>
              <a:rPr lang="fa-IR" sz="3200" dirty="0">
                <a:cs typeface="B Nazanin" panose="00000400000000000000" pitchFamily="2" charset="-78"/>
              </a:rPr>
              <a:t>سازمان جهانی بهداشت </a:t>
            </a:r>
            <a:r>
              <a:rPr lang="fa-IR" sz="3200" dirty="0" smtClean="0">
                <a:cs typeface="B Nazanin" panose="00000400000000000000" pitchFamily="2" charset="-78"/>
              </a:rPr>
              <a:t>اختیارات لازم </a:t>
            </a:r>
            <a:r>
              <a:rPr lang="fa-IR" sz="3200" dirty="0">
                <a:cs typeface="B Nazanin" panose="00000400000000000000" pitchFamily="2" charset="-78"/>
              </a:rPr>
              <a:t>را به مجمع عمومی این سازمان اعطا نموده است تا مقررات طراحی شده برای </a:t>
            </a:r>
            <a:r>
              <a:rPr lang="fa-IR" sz="3200" dirty="0" smtClean="0">
                <a:cs typeface="B Nazanin" panose="00000400000000000000" pitchFamily="2" charset="-78"/>
              </a:rPr>
              <a:t>پیشگیری </a:t>
            </a:r>
            <a:r>
              <a:rPr lang="fa-IR" sz="3200" dirty="0">
                <a:cs typeface="B Nazanin" panose="00000400000000000000" pitchFamily="2" charset="-78"/>
              </a:rPr>
              <a:t>از </a:t>
            </a:r>
            <a:r>
              <a:rPr lang="fa-IR" sz="3200" dirty="0" smtClean="0">
                <a:cs typeface="B Nazanin" panose="00000400000000000000" pitchFamily="2" charset="-78"/>
              </a:rPr>
              <a:t>انتشار بین‌المللی بیماری‌ها </a:t>
            </a:r>
            <a:r>
              <a:rPr lang="fa-IR" sz="3200" dirty="0">
                <a:cs typeface="B Nazanin" panose="00000400000000000000" pitchFamily="2" charset="-78"/>
              </a:rPr>
              <a:t>را تصویب نماید.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B Nazanin" panose="00000400000000000000" pitchFamily="2" charset="-78"/>
              </a:rPr>
              <a:t>پس </a:t>
            </a:r>
            <a:r>
              <a:rPr lang="fa-IR" sz="3200" dirty="0">
                <a:cs typeface="B Nazanin" panose="00000400000000000000" pitchFamily="2" charset="-78"/>
              </a:rPr>
              <a:t>از تصویب توسط مجمع عمومی سازمان جهانی </a:t>
            </a:r>
            <a:r>
              <a:rPr lang="fa-IR" sz="3200" dirty="0" smtClean="0">
                <a:cs typeface="B Nazanin" panose="00000400000000000000" pitchFamily="2" charset="-78"/>
              </a:rPr>
              <a:t>بهداشت اجرای </a:t>
            </a:r>
            <a:r>
              <a:rPr lang="fa-IR" sz="3200" dirty="0">
                <a:cs typeface="B Nazanin" panose="00000400000000000000" pitchFamily="2" charset="-78"/>
              </a:rPr>
              <a:t>این مقررات برای کلیه کشورهای عضو که در دوره زمانی اعلام شده از آن انصراف نداده </a:t>
            </a:r>
            <a:r>
              <a:rPr lang="fa-IR" sz="3200" dirty="0" smtClean="0">
                <a:cs typeface="B Nazanin" panose="00000400000000000000" pitchFamily="2" charset="-78"/>
              </a:rPr>
              <a:t>اند، الزامی است.</a:t>
            </a:r>
            <a:endParaRPr lang="fa-IR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06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113928"/>
            <a:ext cx="10729192" cy="15148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a-IR" b="1" dirty="0">
                <a:solidFill>
                  <a:srgbClr val="FFFF00"/>
                </a:solidFill>
              </a:rPr>
              <a:t>مقررات بهداشتی بین‌المللی</a:t>
            </a:r>
            <a:r>
              <a:rPr lang="en-US" b="1" dirty="0">
                <a:solidFill>
                  <a:srgbClr val="FFFF00"/>
                </a:solidFill>
              </a:rPr>
              <a:t>(IHR) </a:t>
            </a:r>
            <a:r>
              <a:rPr lang="fa-IR" b="1" dirty="0">
                <a:solidFill>
                  <a:srgbClr val="FFFF00"/>
                </a:solidFill>
              </a:rPr>
              <a:t> چیست؟</a:t>
            </a:r>
            <a:br>
              <a:rPr lang="fa-IR" b="1" dirty="0">
                <a:solidFill>
                  <a:srgbClr val="FFFF00"/>
                </a:solidFill>
              </a:rPr>
            </a:br>
            <a:r>
              <a:rPr lang="fa-IR" sz="2800" b="1" dirty="0">
                <a:solidFill>
                  <a:srgbClr val="FFC000"/>
                </a:solidFill>
              </a:rPr>
              <a:t>(مقررات بین‌المللی سلامت</a:t>
            </a:r>
            <a:r>
              <a:rPr lang="fa-IR" sz="2800" b="1" dirty="0" smtClean="0">
                <a:solidFill>
                  <a:srgbClr val="FFC000"/>
                </a:solidFill>
              </a:rPr>
              <a:t>؟)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1772816"/>
            <a:ext cx="11665296" cy="48245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2600" dirty="0"/>
              <a:t>مقررات بین‌المللی بهداشتی یا </a:t>
            </a:r>
            <a:r>
              <a:rPr lang="en-US" sz="2600" dirty="0"/>
              <a:t>International Health </a:t>
            </a:r>
            <a:r>
              <a:rPr lang="en-US" sz="2600" dirty="0" smtClean="0"/>
              <a:t>Regulations</a:t>
            </a:r>
            <a:r>
              <a:rPr lang="fa-IR" sz="2600" dirty="0" smtClean="0"/>
              <a:t> که </a:t>
            </a:r>
            <a:r>
              <a:rPr lang="fa-IR" sz="2600" dirty="0"/>
              <a:t>به اختصار </a:t>
            </a:r>
            <a:r>
              <a:rPr lang="en-US" sz="2600" dirty="0" smtClean="0"/>
              <a:t>IHR</a:t>
            </a:r>
            <a:r>
              <a:rPr lang="fa-IR" sz="2600" dirty="0" smtClean="0"/>
              <a:t> نامیده </a:t>
            </a:r>
            <a:r>
              <a:rPr lang="fa-IR" sz="2600" dirty="0"/>
              <a:t>می‌شود یک ابزار حقوقی بین‌المللی جهت تامین امنیت سلامت جهان است که شامل مجموعه مقرراتی جهت پیشگیری، محافظت، کنترل و مقابله با انتشار بین‌المللی بیماری‌های واگیر و یا هر گونه تهدید زیستی (اعم از بیولوژیک، شیمیایی و پرتوزا) که بالقوه یا بالفعل بتواند به سلامت انسان‌ها آسیب وارد نماید می‌باشد.  </a:t>
            </a:r>
            <a:r>
              <a:rPr lang="en-US" sz="2600" dirty="0" smtClean="0"/>
              <a:t>IHR</a:t>
            </a:r>
            <a:r>
              <a:rPr lang="fa-IR" sz="2600" dirty="0" smtClean="0"/>
              <a:t> از </a:t>
            </a:r>
            <a:r>
              <a:rPr lang="fa-IR" sz="2600" dirty="0"/>
              <a:t>سوی سازمان جهانی بهداشت تهیه و تصویب گردیده است و کلیه کشورهای عضو سازمان ملل متحد </a:t>
            </a:r>
            <a:r>
              <a:rPr lang="fa-IR" sz="2600" dirty="0" smtClean="0"/>
              <a:t>(196 کشور) و </a:t>
            </a:r>
            <a:r>
              <a:rPr lang="fa-IR" sz="2600" dirty="0"/>
              <a:t>از جمله جمهوری اسلامی ایران با امضاء آن متعهد به اجرای این مقررات گردیده‌اند. آخرین ویرایش </a:t>
            </a:r>
            <a:r>
              <a:rPr lang="en-US" sz="2600" dirty="0"/>
              <a:t>IHR </a:t>
            </a:r>
            <a:r>
              <a:rPr lang="fa-IR" sz="2600" dirty="0" smtClean="0"/>
              <a:t> در </a:t>
            </a:r>
            <a:r>
              <a:rPr lang="fa-IR" sz="2600" dirty="0"/>
              <a:t>سال 2005 میلادی در سازمان جهانی بهداشت تصویب و در سال 2007 به کلیه کشورهای عضو برای اجرا ابلاغ گردید.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405480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19" y="188640"/>
            <a:ext cx="9144001" cy="743744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FFFF00"/>
                </a:solidFill>
              </a:rPr>
              <a:t>مبانی </a:t>
            </a:r>
            <a:r>
              <a:rPr lang="en-US" sz="4000" b="1" dirty="0">
                <a:solidFill>
                  <a:srgbClr val="FFFF00"/>
                </a:solidFill>
              </a:rPr>
              <a:t>IHR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052736"/>
            <a:ext cx="11521280" cy="55446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IHR </a:t>
            </a:r>
            <a:r>
              <a:rPr lang="fa-IR" sz="2800" dirty="0" smtClean="0"/>
              <a:t> چارچوبی </a:t>
            </a:r>
            <a:r>
              <a:rPr lang="fa-IR" sz="2800" dirty="0"/>
              <a:t>است که به کشورها کمک </a:t>
            </a:r>
            <a:r>
              <a:rPr lang="fa-IR" sz="2800" dirty="0" smtClean="0"/>
              <a:t>می‌کند </a:t>
            </a:r>
            <a:r>
              <a:rPr lang="fa-IR" sz="2800" dirty="0"/>
              <a:t>تا تاثیر و گسترش تهدیدات سلامت عمومی را به حداقل برسانند. </a:t>
            </a:r>
            <a:endParaRPr lang="fa-IR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IHR </a:t>
            </a:r>
            <a:r>
              <a:rPr lang="fa-IR" sz="2800" dirty="0" smtClean="0"/>
              <a:t> </a:t>
            </a:r>
            <a:r>
              <a:rPr lang="fa-IR" sz="2800" dirty="0"/>
              <a:t>یک معاهده بین </a:t>
            </a:r>
            <a:r>
              <a:rPr lang="fa-IR" sz="2800" dirty="0" smtClean="0"/>
              <a:t>المللی </a:t>
            </a:r>
            <a:r>
              <a:rPr lang="fa-IR" sz="2800" dirty="0"/>
              <a:t>قانونی الزام </a:t>
            </a:r>
            <a:r>
              <a:rPr lang="fa-IR" sz="2800" dirty="0" smtClean="0"/>
              <a:t>آور </a:t>
            </a:r>
            <a:r>
              <a:rPr lang="en-US" sz="2800" dirty="0" smtClean="0"/>
              <a:t> (legally binding)</a:t>
            </a:r>
            <a:r>
              <a:rPr lang="fa-IR" sz="2800" dirty="0" smtClean="0"/>
              <a:t>است.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 smtClean="0"/>
              <a:t> کشورها با استفاده از چارچوب </a:t>
            </a:r>
            <a:r>
              <a:rPr lang="en-US" sz="2800" dirty="0" smtClean="0"/>
              <a:t>IHR </a:t>
            </a:r>
            <a:r>
              <a:rPr lang="fa-IR" sz="2800" dirty="0" smtClean="0"/>
              <a:t> </a:t>
            </a:r>
            <a:r>
              <a:rPr lang="fa-IR" sz="2800" dirty="0" smtClean="0">
                <a:solidFill>
                  <a:prstClr val="white"/>
                </a:solidFill>
              </a:rPr>
              <a:t>تهدیدات بهداشت جهانی را </a:t>
            </a:r>
            <a:r>
              <a:rPr lang="fa-IR" sz="2800" dirty="0" smtClean="0"/>
              <a:t>پیشگیری و کنترل می‌نمایند و به نحوی که </a:t>
            </a:r>
            <a:r>
              <a:rPr lang="fa-IR" sz="2600" dirty="0" smtClean="0">
                <a:solidFill>
                  <a:prstClr val="white"/>
                </a:solidFill>
              </a:rPr>
              <a:t>خلل و یا ممانعتی در مسافرت‌های بین المللی و تجارت جهانی به وجود نیاید.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 smtClean="0"/>
              <a:t>همه </a:t>
            </a:r>
            <a:r>
              <a:rPr lang="fa-IR" sz="2800" dirty="0"/>
              <a:t>کشورها باید </a:t>
            </a:r>
            <a:r>
              <a:rPr lang="fa-IR" sz="2800" dirty="0" smtClean="0"/>
              <a:t>حوادث با </a:t>
            </a:r>
            <a:r>
              <a:rPr lang="fa-IR" sz="2800" dirty="0"/>
              <a:t>اهمیت بهداشت عمومی بین المللی را گزارش کنند</a:t>
            </a:r>
            <a:r>
              <a:rPr lang="fa-IR" sz="2800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white"/>
                </a:solidFill>
              </a:rPr>
              <a:t>IHR </a:t>
            </a:r>
            <a:r>
              <a:rPr lang="fa-IR" sz="2800" dirty="0" smtClean="0">
                <a:solidFill>
                  <a:prstClr val="white"/>
                </a:solidFill>
              </a:rPr>
              <a:t> ابزاری قانونی برای </a:t>
            </a:r>
            <a:r>
              <a:rPr lang="fa-IR" dirty="0" smtClean="0">
                <a:solidFill>
                  <a:prstClr val="white"/>
                </a:solidFill>
              </a:rPr>
              <a:t>همكاري‌هاي </a:t>
            </a:r>
            <a:r>
              <a:rPr lang="fa-IR" dirty="0">
                <a:solidFill>
                  <a:prstClr val="white"/>
                </a:solidFill>
              </a:rPr>
              <a:t>بين المللي و كشوري در جهت كشف زودرس، كاهش يا حذف فوري منابع بيماري و جلوگيري از انتشار </a:t>
            </a:r>
            <a:r>
              <a:rPr lang="fa-IR" dirty="0" smtClean="0">
                <a:solidFill>
                  <a:prstClr val="white"/>
                </a:solidFill>
              </a:rPr>
              <a:t>آنها می‌باشد.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xmlns="" val="196363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772816"/>
            <a:ext cx="11017224" cy="3993308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  <a:defRPr/>
            </a:pPr>
            <a:r>
              <a:rPr lang="fa-IR" sz="4000" b="1" dirty="0" smtClean="0">
                <a:cs typeface="B Nazanin" panose="00000400000000000000" pitchFamily="2" charset="-78"/>
              </a:rPr>
              <a:t>پيشگيري</a:t>
            </a:r>
            <a:r>
              <a:rPr lang="fa-IR" sz="4000" b="1" dirty="0">
                <a:cs typeface="B Nazanin" panose="00000400000000000000" pitchFamily="2" charset="-78"/>
              </a:rPr>
              <a:t>، كنترل </a:t>
            </a:r>
            <a:r>
              <a:rPr lang="fa-IR" sz="4000" b="1" dirty="0" smtClean="0">
                <a:cs typeface="B Nazanin" panose="00000400000000000000" pitchFamily="2" charset="-78"/>
              </a:rPr>
              <a:t>و مقابله با گسترش و انتشار </a:t>
            </a:r>
            <a:r>
              <a:rPr lang="fa-IR" sz="4000" b="1" dirty="0">
                <a:cs typeface="B Nazanin" panose="00000400000000000000" pitchFamily="2" charset="-78"/>
              </a:rPr>
              <a:t>بين‌المللي بيماري‌ها </a:t>
            </a:r>
            <a:r>
              <a:rPr lang="fa-IR" sz="4000" b="1" dirty="0" smtClean="0">
                <a:cs typeface="B Nazanin" panose="00000400000000000000" pitchFamily="2" charset="-78"/>
              </a:rPr>
              <a:t>و </a:t>
            </a:r>
            <a:r>
              <a:rPr lang="fa-IR" sz="4000" b="1" dirty="0">
                <a:cs typeface="B Nazanin" panose="00000400000000000000" pitchFamily="2" charset="-78"/>
              </a:rPr>
              <a:t>تدارك </a:t>
            </a:r>
            <a:r>
              <a:rPr lang="fa-IR" sz="4000" b="1" dirty="0" smtClean="0">
                <a:cs typeface="B Nazanin" panose="00000400000000000000" pitchFamily="2" charset="-78"/>
              </a:rPr>
              <a:t>پاسخ نظام سلامت کشورها، متناسب </a:t>
            </a:r>
            <a:r>
              <a:rPr lang="fa-IR" sz="4000" b="1" dirty="0">
                <a:cs typeface="B Nazanin" panose="00000400000000000000" pitchFamily="2" charset="-78"/>
              </a:rPr>
              <a:t>و </a:t>
            </a:r>
            <a:r>
              <a:rPr lang="fa-IR" sz="4000" b="1" dirty="0" smtClean="0">
                <a:cs typeface="B Nazanin" panose="00000400000000000000" pitchFamily="2" charset="-78"/>
              </a:rPr>
              <a:t>محدود به مخاطرات سلامت </a:t>
            </a:r>
            <a:r>
              <a:rPr lang="fa-IR" sz="4000" b="1" dirty="0">
                <a:cs typeface="B Nazanin" panose="00000400000000000000" pitchFamily="2" charset="-78"/>
              </a:rPr>
              <a:t>عمومي </a:t>
            </a:r>
            <a:r>
              <a:rPr lang="fa-IR" sz="4000" b="1" dirty="0" smtClean="0">
                <a:cs typeface="B Nazanin" panose="00000400000000000000" pitchFamily="2" charset="-78"/>
              </a:rPr>
              <a:t>به نحوی که از </a:t>
            </a:r>
            <a:r>
              <a:rPr lang="fa-IR" sz="4000" b="1" dirty="0">
                <a:cs typeface="B Nazanin" panose="00000400000000000000" pitchFamily="2" charset="-78"/>
              </a:rPr>
              <a:t>اختلال </a:t>
            </a:r>
            <a:r>
              <a:rPr lang="fa-IR" sz="4000" b="1" dirty="0" smtClean="0">
                <a:cs typeface="B Nazanin" panose="00000400000000000000" pitchFamily="2" charset="-78"/>
              </a:rPr>
              <a:t>بي‌مورد </a:t>
            </a:r>
            <a:r>
              <a:rPr lang="fa-IR" sz="4000" b="1" dirty="0">
                <a:cs typeface="B Nazanin" panose="00000400000000000000" pitchFamily="2" charset="-78"/>
              </a:rPr>
              <a:t>در تردد و تجارت بين الملل پرهيز گردد.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9956" y="548680"/>
            <a:ext cx="8208912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  <a:defRPr/>
            </a:pPr>
            <a:r>
              <a:rPr lang="fa-IR" sz="44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هدف و دامنه مقررات </a:t>
            </a:r>
            <a:r>
              <a:rPr lang="fa-IR" sz="4400" b="1" dirty="0">
                <a:solidFill>
                  <a:srgbClr val="FFFF00"/>
                </a:solidFill>
                <a:cs typeface="B Nazanin" panose="00000400000000000000" pitchFamily="2" charset="-78"/>
              </a:rPr>
              <a:t>بهداشتی بین المللی</a:t>
            </a:r>
          </a:p>
        </p:txBody>
      </p:sp>
    </p:spTree>
    <p:extLst>
      <p:ext uri="{BB962C8B-B14F-4D97-AF65-F5344CB8AC3E}">
        <p14:creationId xmlns:p14="http://schemas.microsoft.com/office/powerpoint/2010/main" xmlns="" val="417243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49796" y="1844824"/>
            <a:ext cx="11161240" cy="4608512"/>
          </a:xfrm>
        </p:spPr>
        <p:txBody>
          <a:bodyPr>
            <a:noAutofit/>
          </a:bodyPr>
          <a:lstStyle/>
          <a:p>
            <a:pPr marL="0" indent="0" algn="just" rtl="1" eaLnBrk="1" hangingPunct="1">
              <a:buNone/>
            </a:pPr>
            <a:endParaRPr lang="fa-IR" sz="3600" b="1" dirty="0">
              <a:cs typeface="B Nazanin" panose="00000400000000000000" pitchFamily="2" charset="-78"/>
            </a:endParaRP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sz="3600" b="1" dirty="0">
                <a:cs typeface="B Nazanin" panose="00000400000000000000" pitchFamily="2" charset="-78"/>
              </a:rPr>
              <a:t>جلوگیری از صدور و ورود بیماریهای خطرناک (مشمول مراقبت) از طریق مرزها با حداقل مزاحمت برای مسافران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endParaRPr lang="fa-IR" sz="3600" b="1" dirty="0">
              <a:cs typeface="B Nazanin" panose="00000400000000000000" pitchFamily="2" charset="-78"/>
            </a:endParaRP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r>
              <a:rPr lang="fa-IR" sz="3600" b="1" dirty="0">
                <a:cs typeface="B Nazanin" panose="00000400000000000000" pitchFamily="2" charset="-78"/>
              </a:rPr>
              <a:t>مقابله بالاخص با رویدادهای بیولوژیک بمنظور جلوگیری از گسترش آنها در داخل کشور در صورت عبور از مرزهای کشور</a:t>
            </a:r>
          </a:p>
          <a:p>
            <a:pPr lvl="1" algn="just" rtl="1" eaLnBrk="1" hangingPunct="1">
              <a:buFont typeface="Wingdings" panose="05000000000000000000" pitchFamily="2" charset="2"/>
              <a:buChar char="Ø"/>
            </a:pP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796" y="524579"/>
            <a:ext cx="11305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SzPct val="100000"/>
            </a:pPr>
            <a:r>
              <a:rPr lang="fa-IR" sz="4000" b="1" dirty="0">
                <a:solidFill>
                  <a:srgbClr val="F8B004">
                    <a:lumMod val="60000"/>
                    <a:lumOff val="40000"/>
                  </a:srgbClr>
                </a:solidFill>
                <a:cs typeface="B Nazanin" panose="00000400000000000000" pitchFamily="2" charset="-78"/>
              </a:rPr>
              <a:t>برای نیل به این هدف اصلی دو هدف میانی (پیش نیاز) لازم است:</a:t>
            </a:r>
          </a:p>
        </p:txBody>
      </p:sp>
    </p:spTree>
    <p:extLst>
      <p:ext uri="{BB962C8B-B14F-4D97-AF65-F5344CB8AC3E}">
        <p14:creationId xmlns:p14="http://schemas.microsoft.com/office/powerpoint/2010/main" xmlns="" val="286851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69876" y="1532985"/>
            <a:ext cx="10414992" cy="4696544"/>
          </a:xfrm>
        </p:spPr>
        <p:txBody>
          <a:bodyPr>
            <a:noAutofit/>
          </a:bodyPr>
          <a:lstStyle/>
          <a:p>
            <a:pPr algn="just" rtl="1" eaLnBrk="1" hangingPunct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a-IR" sz="3200" b="1" dirty="0">
                <a:cs typeface="B Nazanin" panose="00000400000000000000" pitchFamily="2" charset="-78"/>
              </a:rPr>
              <a:t>مقررات بهداشتی بین المللی اولین بار در سال 1969 </a:t>
            </a:r>
            <a:r>
              <a:rPr lang="fa-IR" sz="3200" b="1" dirty="0" smtClean="0">
                <a:cs typeface="B Nazanin" panose="00000400000000000000" pitchFamily="2" charset="-78"/>
              </a:rPr>
              <a:t>در </a:t>
            </a:r>
            <a:r>
              <a:rPr lang="fa-IR" sz="3200" b="1" dirty="0">
                <a:cs typeface="B Nazanin" panose="00000400000000000000" pitchFamily="2" charset="-78"/>
              </a:rPr>
              <a:t>بیست و دومین </a:t>
            </a:r>
            <a:r>
              <a:rPr lang="fa-IR" sz="3200" b="1" dirty="0" smtClean="0">
                <a:cs typeface="B Nazanin" panose="00000400000000000000" pitchFamily="2" charset="-78"/>
              </a:rPr>
              <a:t>اجلاس مجمع عمومی </a:t>
            </a:r>
            <a:r>
              <a:rPr lang="fa-IR" sz="3200" b="1" dirty="0">
                <a:cs typeface="B Nazanin" panose="00000400000000000000" pitchFamily="2" charset="-78"/>
              </a:rPr>
              <a:t>سازمان جهانی بهداشت به تصویب رسید که فقط </a:t>
            </a:r>
            <a:r>
              <a:rPr lang="fa-IR" sz="3200" b="1" dirty="0" smtClean="0">
                <a:cs typeface="B Nazanin" panose="00000400000000000000" pitchFamily="2" charset="-78"/>
              </a:rPr>
              <a:t>6 </a:t>
            </a:r>
            <a:r>
              <a:rPr lang="fa-IR" sz="3200" b="1" dirty="0">
                <a:cs typeface="B Nazanin" panose="00000400000000000000" pitchFamily="2" charset="-78"/>
              </a:rPr>
              <a:t>بیماری وبا ، طاعون و تب </a:t>
            </a:r>
            <a:r>
              <a:rPr lang="fa-IR" sz="3200" b="1" dirty="0" smtClean="0">
                <a:cs typeface="B Nazanin" panose="00000400000000000000" pitchFamily="2" charset="-78"/>
              </a:rPr>
              <a:t>زرد، تیفوس، تب راجعه و آبله </a:t>
            </a:r>
            <a:r>
              <a:rPr lang="fa-IR" sz="3200" b="1" dirty="0">
                <a:cs typeface="B Nazanin" panose="00000400000000000000" pitchFamily="2" charset="-78"/>
              </a:rPr>
              <a:t>را شامل </a:t>
            </a:r>
            <a:r>
              <a:rPr lang="fa-IR" sz="3200" b="1" dirty="0" smtClean="0">
                <a:cs typeface="B Nazanin" panose="00000400000000000000" pitchFamily="2" charset="-78"/>
              </a:rPr>
              <a:t>میشد</a:t>
            </a:r>
            <a:endParaRPr lang="fa-IR" sz="3200" b="1" dirty="0"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a-IR" sz="3200" b="1" dirty="0">
                <a:cs typeface="B Nazanin" panose="00000400000000000000" pitchFamily="2" charset="-78"/>
              </a:rPr>
              <a:t>پس از تصویب مقررات 1969، تا اوائل دهه 90 بیش از 40 بیماری نوپدید و بازپدید (بحران بهداشتی) بجز سه مورد فوق رخ داد بعنوان مثال:  بحران حادثه شیمیایی بوپال هند ، چرنوبیل اوکراین و </a:t>
            </a:r>
            <a:r>
              <a:rPr lang="en-US" sz="3200" b="1" dirty="0">
                <a:cs typeface="B Nazanin" panose="00000400000000000000" pitchFamily="2" charset="-78"/>
              </a:rPr>
              <a:t>SARS </a:t>
            </a:r>
            <a:r>
              <a:rPr lang="fa-IR" sz="3200" b="1" dirty="0">
                <a:cs typeface="B Nazanin" panose="00000400000000000000" pitchFamily="2" charset="-78"/>
              </a:rPr>
              <a:t> در طی دهه اخیر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972" y="332656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spc="100" dirty="0">
                <a:solidFill>
                  <a:srgbClr val="FFFF00"/>
                </a:solidFill>
                <a:ea typeface="+mj-ea"/>
                <a:cs typeface="B Nazanin" panose="00000400000000000000" pitchFamily="2" charset="-78"/>
              </a:rPr>
              <a:t>تاریخچه مختصر مقررات بهداشتی بین‌المللی  </a:t>
            </a:r>
            <a:r>
              <a:rPr lang="en-GB" sz="3600" b="1" spc="100" dirty="0">
                <a:solidFill>
                  <a:srgbClr val="FFFF00"/>
                </a:solidFill>
                <a:ea typeface="+mj-ea"/>
                <a:cs typeface="B Nazanin" panose="00000400000000000000" pitchFamily="2" charset="-78"/>
              </a:rPr>
              <a:t>(</a:t>
            </a:r>
            <a:r>
              <a:rPr lang="en-GB" sz="3600" b="1" spc="100" dirty="0">
                <a:solidFill>
                  <a:srgbClr val="FFFF00"/>
                </a:solidFill>
                <a:ea typeface="+mj-ea"/>
              </a:rPr>
              <a:t>IHR</a:t>
            </a:r>
            <a:r>
              <a:rPr lang="en-GB" sz="3600" b="1" spc="100" dirty="0" smtClean="0">
                <a:solidFill>
                  <a:srgbClr val="FFFF00"/>
                </a:solidFill>
                <a:ea typeface="+mj-ea"/>
              </a:rPr>
              <a:t>)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xmlns="" val="396985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1630229"/>
              </p:ext>
            </p:extLst>
          </p:nvPr>
        </p:nvGraphicFramePr>
        <p:xfrm>
          <a:off x="0" y="0"/>
          <a:ext cx="12188824" cy="6258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7206">
                  <a:extLst>
                    <a:ext uri="{9D8B030D-6E8A-4147-A177-3AD203B41FA5}">
                      <a16:colId xmlns:a16="http://schemas.microsoft.com/office/drawing/2014/main" xmlns="" val="2300170437"/>
                    </a:ext>
                  </a:extLst>
                </a:gridCol>
                <a:gridCol w="3047206">
                  <a:extLst>
                    <a:ext uri="{9D8B030D-6E8A-4147-A177-3AD203B41FA5}">
                      <a16:colId xmlns:a16="http://schemas.microsoft.com/office/drawing/2014/main" xmlns="" val="3911274673"/>
                    </a:ext>
                  </a:extLst>
                </a:gridCol>
                <a:gridCol w="2784840">
                  <a:extLst>
                    <a:ext uri="{9D8B030D-6E8A-4147-A177-3AD203B41FA5}">
                      <a16:colId xmlns:a16="http://schemas.microsoft.com/office/drawing/2014/main" xmlns="" val="2443150870"/>
                    </a:ext>
                  </a:extLst>
                </a:gridCol>
                <a:gridCol w="3309572">
                  <a:extLst>
                    <a:ext uri="{9D8B030D-6E8A-4147-A177-3AD203B41FA5}">
                      <a16:colId xmlns:a16="http://schemas.microsoft.com/office/drawing/2014/main" xmlns="" val="3889663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سال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موضوع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مرجع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</a:rPr>
                        <a:t> تصویب کننده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توضیحات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6101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1951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تدوین مقررات بين‌المللي بهداشت محيط</a:t>
                      </a:r>
                    </a:p>
                    <a:p>
                      <a:pPr algn="ctr" rtl="1"/>
                      <a:r>
                        <a:rPr lang="en-US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International Sanitary Regulations (ISR)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چهارمين اجلاس مجمع عمومي سازمان جهاني بهداشت،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9231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1969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تغییر نام به مقررات بهداشتي بين‌المللي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(IHR)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بیست و دومین اجلاس مجمع عمومی سازمان جهانی بهداشت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شامل شش بيماري قابل</a:t>
                      </a: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قرنطينه (وبا، تب زرد، طاعون، تيفوس، تب راجعه، آبله )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1625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1981 و 1973 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اصلاحیه مقررات بهداشتي بين‌المللي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(IHR)</a:t>
                      </a:r>
                      <a:endParaRPr lang="fa-IR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مجمع عمومی سازمان جهانی بهداشت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كاهش تعداد بيماري‌هاي تحت پوشش اين مقررات از</a:t>
                      </a: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شش بيماري به سه بيماري (تب زرد، طاعون، وبا ) با توجه به ريشه كني جهاني آبله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98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1995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درخواست بازنگري اساسي مقررات بهداشتي بين المللي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(IHR)</a:t>
                      </a:r>
                      <a:endParaRPr lang="fa-IR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  <a:p>
                      <a:pPr algn="ctr" rtl="1"/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چهل و هشتمين اجلاس مجمع عمومي سازمان جهاني بهداشت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با توجه به افزايش ترددهاي بين المللي و نوپديدي يا بازپديدي بيماري ها و ساير عوامل</a:t>
                      </a: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خطر داراي توان انتشار بين المللي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985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2003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تشکیل کارگروه بین‌المللی مقررات بهداشتي بين المللي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(IHR)</a:t>
                      </a:r>
                      <a:endParaRPr lang="fa-IR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مجمع عمومی سازمان جهانی بهداشت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تهیه پیش‌نویس و ارائه توصیه‌ها به مجمع عمومی سازمان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485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25 مي 2005</a:t>
                      </a: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(5 خرداد 1384)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تصویب اصلاحیه مقررات بهداشتي بين المللي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(IHR)</a:t>
                      </a:r>
                      <a:endParaRPr lang="fa-IR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پنجاه و هشتمين مجمع عمومي سازمان جهاني بهداشت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773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15 ژوئن 2007 (مقارن با 25 خرداد 1386 )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مقررات بهداشتي بين المللي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(IHR)</a:t>
                      </a:r>
                      <a:endParaRPr lang="fa-IR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به كليه كشورهاي عضو براي اجرا ابلاغ گردید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7741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15 جولاي 2007 (مقارن با 25</a:t>
                      </a: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تيرماه 1386 )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ويرايش دوم كتاب مقررات بهداشتي بين المللي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بازنگري بخش بهداشتي اظهارنامه عمومي هواپيما، </a:t>
                      </a:r>
                      <a:r>
                        <a:rPr lang="fa-I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قيد تحديد تعهد بعضي كشورها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950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2014</a:t>
                      </a:r>
                      <a:r>
                        <a:rPr lang="fa-IR" sz="14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– </a:t>
                      </a: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مقررات اين</a:t>
                      </a:r>
                      <a:r>
                        <a:rPr lang="fa-IR" sz="14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اصلاحيه براي كليه كشورهاي عضو از 11 جولاي 2016</a:t>
                      </a:r>
                      <a:r>
                        <a:rPr lang="fa-IR" sz="14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(21 تيرماه 1395 ) شكل اجرايي به خود گرفت .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ويرايش سوم كتاب مقررات بهداشتي بين المللي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شصت و هفتمين مجمع عمومي سازمان جهاني بهداشت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اصلاحيه پيوست 7</a:t>
                      </a: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دوره ايمني واكسيناسيون تب زرد با</a:t>
                      </a:r>
                    </a:p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يك واكسن پذيرفته شده ، مادام العمر مي باشد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95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2016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بازنگری مقررات بهداشتي بين المللي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سه هيئت بازنگري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گزارش توصيه‌ها و</a:t>
                      </a:r>
                      <a:r>
                        <a:rPr lang="fa-IR" sz="14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نتيجه گيري‌ها</a:t>
                      </a:r>
                      <a:r>
                        <a:rPr lang="fa-IR" sz="14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fa-IR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در مورد جنبه‌هاي كليدي عملكرد و نحوه اجرا به مجمع ساليانه</a:t>
                      </a:r>
                      <a:endParaRPr lang="fa-IR" sz="1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7313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8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ustom 3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3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25000"/>
          </a:spcAft>
          <a:buClr>
            <a:schemeClr val="hlink"/>
          </a:buClr>
          <a:buSzPct val="95000"/>
          <a:buFont typeface="Wingdings" panose="05000000000000000000" pitchFamily="2" charset="2"/>
          <a:buNone/>
          <a:tabLst/>
          <a:defRPr kumimoji="0" lang="en-US" alt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25000"/>
          </a:spcAft>
          <a:buClr>
            <a:schemeClr val="hlink"/>
          </a:buClr>
          <a:buSzPct val="95000"/>
          <a:buFont typeface="Wingdings" panose="05000000000000000000" pitchFamily="2" charset="2"/>
          <a:buNone/>
          <a:tabLst/>
          <a:defRPr kumimoji="0" lang="en-US" alt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1004</TotalTime>
  <Words>1797</Words>
  <Application>Microsoft Office PowerPoint</Application>
  <PresentationFormat>Custom</PresentationFormat>
  <Paragraphs>137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Digital Blue Tunnel 16x9</vt:lpstr>
      <vt:lpstr>Pixel</vt:lpstr>
      <vt:lpstr>Slide 1</vt:lpstr>
      <vt:lpstr>مقررات بهداشتی بین‌المللی  International Health Regulations (IHR) </vt:lpstr>
      <vt:lpstr>مقدمه:</vt:lpstr>
      <vt:lpstr>مقررات بهداشتی بین‌المللی(IHR)  چیست؟ (مقررات بین‌المللی سلامت؟)</vt:lpstr>
      <vt:lpstr>مبانی IHR</vt:lpstr>
      <vt:lpstr>Slide 6</vt:lpstr>
      <vt:lpstr>Slide 7</vt:lpstr>
      <vt:lpstr>Slide 8</vt:lpstr>
      <vt:lpstr>Slide 9</vt:lpstr>
      <vt:lpstr>Slide 10</vt:lpstr>
      <vt:lpstr>IHR 1969 VERSUS IHR 2005 </vt:lpstr>
      <vt:lpstr>Slide 12</vt:lpstr>
      <vt:lpstr>ترجمه مقررات بهداشتی بین‌المللی  (IHR)</vt:lpstr>
      <vt:lpstr>ویژگی‌های IHR(2005)</vt:lpstr>
      <vt:lpstr>چه توانمندیهایی برای اجرای این مقررات لازمست؟</vt:lpstr>
      <vt:lpstr>8 ظرفيت كليدي محوری:</vt:lpstr>
      <vt:lpstr>Slide 17</vt:lpstr>
      <vt:lpstr>Slide 18</vt:lpstr>
      <vt:lpstr>ظرفيت های تکمیلی:</vt:lpstr>
      <vt:lpstr>Slide 20</vt:lpstr>
      <vt:lpstr>Slide 21</vt:lpstr>
      <vt:lpstr>Joint External Evaluation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Behzad Amiri</dc:creator>
  <cp:lastModifiedBy>yavar</cp:lastModifiedBy>
  <cp:revision>86</cp:revision>
  <dcterms:created xsi:type="dcterms:W3CDTF">2017-05-01T21:11:07Z</dcterms:created>
  <dcterms:modified xsi:type="dcterms:W3CDTF">2023-04-26T07:02:44Z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