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70" r:id="rId2"/>
    <p:sldId id="256" r:id="rId3"/>
    <p:sldId id="257" r:id="rId4"/>
    <p:sldId id="258" r:id="rId5"/>
    <p:sldId id="273" r:id="rId6"/>
    <p:sldId id="274" r:id="rId7"/>
    <p:sldId id="275" r:id="rId8"/>
    <p:sldId id="276" r:id="rId9"/>
    <p:sldId id="262" r:id="rId10"/>
    <p:sldId id="286" r:id="rId11"/>
    <p:sldId id="277" r:id="rId12"/>
    <p:sldId id="278" r:id="rId13"/>
    <p:sldId id="282" r:id="rId14"/>
    <p:sldId id="281" r:id="rId15"/>
    <p:sldId id="280" r:id="rId16"/>
    <p:sldId id="285" r:id="rId17"/>
    <p:sldId id="263" r:id="rId18"/>
  </p:sldIdLst>
  <p:sldSz cx="12192000" cy="6858000"/>
  <p:notesSz cx="6858000" cy="9144000"/>
  <p:defaultTextStyle>
    <a:defPPr>
      <a:defRPr lang="fa-I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CB2E9"/>
    <a:srgbClr val="FBB1F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694" autoAdjust="0"/>
    <p:restoredTop sz="94660"/>
  </p:normalViewPr>
  <p:slideViewPr>
    <p:cSldViewPr snapToGrid="0">
      <p:cViewPr varScale="1">
        <p:scale>
          <a:sx n="88" d="100"/>
          <a:sy n="88" d="100"/>
        </p:scale>
        <p:origin x="69" y="21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r">
              <a:defRPr sz="1200"/>
            </a:lvl1pPr>
          </a:lstStyle>
          <a:p>
            <a:endParaRPr lang="fa-I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l">
              <a:defRPr sz="1200"/>
            </a:lvl1pPr>
          </a:lstStyle>
          <a:p>
            <a:fld id="{4E70A5BF-4BCE-4D27-A7BA-CF31DEA8DF80}" type="datetimeFigureOut">
              <a:rPr lang="fa-IR" smtClean="0"/>
              <a:t>18/11/1439</a:t>
            </a:fld>
            <a:endParaRPr lang="fa-I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a-I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r">
              <a:defRPr sz="1200"/>
            </a:lvl1pPr>
          </a:lstStyle>
          <a:p>
            <a:endParaRPr lang="fa-I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l">
              <a:defRPr sz="1200"/>
            </a:lvl1pPr>
          </a:lstStyle>
          <a:p>
            <a:fld id="{982151CD-E932-44C5-B972-19683D76BFB8}" type="slidenum">
              <a:rPr lang="fa-IR" smtClean="0"/>
              <a:t>‹#›</a:t>
            </a:fld>
            <a:endParaRPr lang="fa-IR"/>
          </a:p>
        </p:txBody>
      </p:sp>
    </p:spTree>
    <p:extLst>
      <p:ext uri="{BB962C8B-B14F-4D97-AF65-F5344CB8AC3E}">
        <p14:creationId xmlns:p14="http://schemas.microsoft.com/office/powerpoint/2010/main" val="11144011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fa-I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fa-IR"/>
          </a:p>
        </p:txBody>
      </p:sp>
      <p:sp>
        <p:nvSpPr>
          <p:cNvPr id="4" name="Date Placeholder 3"/>
          <p:cNvSpPr>
            <a:spLocks noGrp="1"/>
          </p:cNvSpPr>
          <p:nvPr>
            <p:ph type="dt" sz="half" idx="10"/>
          </p:nvPr>
        </p:nvSpPr>
        <p:spPr/>
        <p:txBody>
          <a:bodyPr/>
          <a:lstStyle/>
          <a:p>
            <a:fld id="{E4B5566F-71D4-49AA-A386-E4BB5CF1C075}" type="datetime8">
              <a:rPr lang="fa-IR" smtClean="0"/>
              <a:t>30 ژوئيه 18</a:t>
            </a:fld>
            <a:endParaRPr lang="fa-IR"/>
          </a:p>
        </p:txBody>
      </p:sp>
      <p:sp>
        <p:nvSpPr>
          <p:cNvPr id="5" name="Footer Placeholder 4"/>
          <p:cNvSpPr>
            <a:spLocks noGrp="1"/>
          </p:cNvSpPr>
          <p:nvPr>
            <p:ph type="ftr" sz="quarter" idx="11"/>
          </p:nvPr>
        </p:nvSpPr>
        <p:spPr/>
        <p:txBody>
          <a:bodyPr/>
          <a:lstStyle/>
          <a:p>
            <a:r>
              <a:rPr lang="fa-IR" smtClean="0"/>
              <a:t>همایش کشوری مقررات بهداشتی بین المللی</a:t>
            </a:r>
            <a:endParaRPr lang="fa-IR"/>
          </a:p>
        </p:txBody>
      </p:sp>
      <p:sp>
        <p:nvSpPr>
          <p:cNvPr id="6" name="Slide Number Placeholder 5"/>
          <p:cNvSpPr>
            <a:spLocks noGrp="1"/>
          </p:cNvSpPr>
          <p:nvPr>
            <p:ph type="sldNum" sz="quarter" idx="12"/>
          </p:nvPr>
        </p:nvSpPr>
        <p:spPr/>
        <p:txBody>
          <a:bodyPr/>
          <a:lstStyle/>
          <a:p>
            <a:fld id="{D4982D07-23A4-4A0A-A51A-71DA80CB5235}" type="slidenum">
              <a:rPr lang="fa-IR" smtClean="0"/>
              <a:t>‹#›</a:t>
            </a:fld>
            <a:endParaRPr lang="fa-IR"/>
          </a:p>
        </p:txBody>
      </p:sp>
    </p:spTree>
    <p:extLst>
      <p:ext uri="{BB962C8B-B14F-4D97-AF65-F5344CB8AC3E}">
        <p14:creationId xmlns:p14="http://schemas.microsoft.com/office/powerpoint/2010/main" val="16883949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6E5A7C01-02E3-48DB-A64B-F470975B7722}" type="datetime8">
              <a:rPr lang="fa-IR" smtClean="0"/>
              <a:t>30 ژوئيه 18</a:t>
            </a:fld>
            <a:endParaRPr lang="fa-IR"/>
          </a:p>
        </p:txBody>
      </p:sp>
      <p:sp>
        <p:nvSpPr>
          <p:cNvPr id="5" name="Footer Placeholder 4"/>
          <p:cNvSpPr>
            <a:spLocks noGrp="1"/>
          </p:cNvSpPr>
          <p:nvPr>
            <p:ph type="ftr" sz="quarter" idx="11"/>
          </p:nvPr>
        </p:nvSpPr>
        <p:spPr/>
        <p:txBody>
          <a:bodyPr/>
          <a:lstStyle/>
          <a:p>
            <a:r>
              <a:rPr lang="fa-IR" smtClean="0"/>
              <a:t>همایش کشوری مقررات بهداشتی بین المللی</a:t>
            </a:r>
            <a:endParaRPr lang="fa-IR"/>
          </a:p>
        </p:txBody>
      </p:sp>
      <p:sp>
        <p:nvSpPr>
          <p:cNvPr id="6" name="Slide Number Placeholder 5"/>
          <p:cNvSpPr>
            <a:spLocks noGrp="1"/>
          </p:cNvSpPr>
          <p:nvPr>
            <p:ph type="sldNum" sz="quarter" idx="12"/>
          </p:nvPr>
        </p:nvSpPr>
        <p:spPr/>
        <p:txBody>
          <a:bodyPr/>
          <a:lstStyle/>
          <a:p>
            <a:fld id="{D4982D07-23A4-4A0A-A51A-71DA80CB5235}" type="slidenum">
              <a:rPr lang="fa-IR" smtClean="0"/>
              <a:t>‹#›</a:t>
            </a:fld>
            <a:endParaRPr lang="fa-IR"/>
          </a:p>
        </p:txBody>
      </p:sp>
    </p:spTree>
    <p:extLst>
      <p:ext uri="{BB962C8B-B14F-4D97-AF65-F5344CB8AC3E}">
        <p14:creationId xmlns:p14="http://schemas.microsoft.com/office/powerpoint/2010/main" val="36836335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29E9F848-8629-4573-A134-CAFDF9F0714A}" type="datetime8">
              <a:rPr lang="fa-IR" smtClean="0"/>
              <a:t>30 ژوئيه 18</a:t>
            </a:fld>
            <a:endParaRPr lang="fa-IR"/>
          </a:p>
        </p:txBody>
      </p:sp>
      <p:sp>
        <p:nvSpPr>
          <p:cNvPr id="5" name="Footer Placeholder 4"/>
          <p:cNvSpPr>
            <a:spLocks noGrp="1"/>
          </p:cNvSpPr>
          <p:nvPr>
            <p:ph type="ftr" sz="quarter" idx="11"/>
          </p:nvPr>
        </p:nvSpPr>
        <p:spPr/>
        <p:txBody>
          <a:bodyPr/>
          <a:lstStyle/>
          <a:p>
            <a:r>
              <a:rPr lang="fa-IR" smtClean="0"/>
              <a:t>همایش کشوری مقررات بهداشتی بین المللی</a:t>
            </a:r>
            <a:endParaRPr lang="fa-IR"/>
          </a:p>
        </p:txBody>
      </p:sp>
      <p:sp>
        <p:nvSpPr>
          <p:cNvPr id="6" name="Slide Number Placeholder 5"/>
          <p:cNvSpPr>
            <a:spLocks noGrp="1"/>
          </p:cNvSpPr>
          <p:nvPr>
            <p:ph type="sldNum" sz="quarter" idx="12"/>
          </p:nvPr>
        </p:nvSpPr>
        <p:spPr/>
        <p:txBody>
          <a:bodyPr/>
          <a:lstStyle/>
          <a:p>
            <a:fld id="{D4982D07-23A4-4A0A-A51A-71DA80CB5235}" type="slidenum">
              <a:rPr lang="fa-IR" smtClean="0"/>
              <a:t>‹#›</a:t>
            </a:fld>
            <a:endParaRPr lang="fa-IR"/>
          </a:p>
        </p:txBody>
      </p:sp>
    </p:spTree>
    <p:extLst>
      <p:ext uri="{BB962C8B-B14F-4D97-AF65-F5344CB8AC3E}">
        <p14:creationId xmlns:p14="http://schemas.microsoft.com/office/powerpoint/2010/main" val="14774804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96E279FB-08D1-493D-B35F-B1AC09ED8B6A}" type="datetime8">
              <a:rPr lang="fa-IR" smtClean="0"/>
              <a:t>30 ژوئيه 18</a:t>
            </a:fld>
            <a:endParaRPr lang="fa-IR"/>
          </a:p>
        </p:txBody>
      </p:sp>
      <p:sp>
        <p:nvSpPr>
          <p:cNvPr id="5" name="Footer Placeholder 4"/>
          <p:cNvSpPr>
            <a:spLocks noGrp="1"/>
          </p:cNvSpPr>
          <p:nvPr>
            <p:ph type="ftr" sz="quarter" idx="11"/>
          </p:nvPr>
        </p:nvSpPr>
        <p:spPr/>
        <p:txBody>
          <a:bodyPr/>
          <a:lstStyle/>
          <a:p>
            <a:r>
              <a:rPr lang="fa-IR" smtClean="0"/>
              <a:t>همایش کشوری مقررات بهداشتی بین المللی</a:t>
            </a:r>
            <a:endParaRPr lang="fa-IR"/>
          </a:p>
        </p:txBody>
      </p:sp>
      <p:sp>
        <p:nvSpPr>
          <p:cNvPr id="6" name="Slide Number Placeholder 5"/>
          <p:cNvSpPr>
            <a:spLocks noGrp="1"/>
          </p:cNvSpPr>
          <p:nvPr>
            <p:ph type="sldNum" sz="quarter" idx="12"/>
          </p:nvPr>
        </p:nvSpPr>
        <p:spPr/>
        <p:txBody>
          <a:bodyPr/>
          <a:lstStyle/>
          <a:p>
            <a:fld id="{D4982D07-23A4-4A0A-A51A-71DA80CB5235}" type="slidenum">
              <a:rPr lang="fa-IR" smtClean="0"/>
              <a:t>‹#›</a:t>
            </a:fld>
            <a:endParaRPr lang="fa-IR"/>
          </a:p>
        </p:txBody>
      </p:sp>
    </p:spTree>
    <p:extLst>
      <p:ext uri="{BB962C8B-B14F-4D97-AF65-F5344CB8AC3E}">
        <p14:creationId xmlns:p14="http://schemas.microsoft.com/office/powerpoint/2010/main" val="14826941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fa-I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BFBDE4C-D28D-45FB-8DDA-A7F44C812AC6}" type="datetime8">
              <a:rPr lang="fa-IR" smtClean="0"/>
              <a:t>30 ژوئيه 18</a:t>
            </a:fld>
            <a:endParaRPr lang="fa-IR"/>
          </a:p>
        </p:txBody>
      </p:sp>
      <p:sp>
        <p:nvSpPr>
          <p:cNvPr id="5" name="Footer Placeholder 4"/>
          <p:cNvSpPr>
            <a:spLocks noGrp="1"/>
          </p:cNvSpPr>
          <p:nvPr>
            <p:ph type="ftr" sz="quarter" idx="11"/>
          </p:nvPr>
        </p:nvSpPr>
        <p:spPr/>
        <p:txBody>
          <a:bodyPr/>
          <a:lstStyle/>
          <a:p>
            <a:r>
              <a:rPr lang="fa-IR" smtClean="0"/>
              <a:t>همایش کشوری مقررات بهداشتی بین المللی</a:t>
            </a:r>
            <a:endParaRPr lang="fa-IR"/>
          </a:p>
        </p:txBody>
      </p:sp>
      <p:sp>
        <p:nvSpPr>
          <p:cNvPr id="6" name="Slide Number Placeholder 5"/>
          <p:cNvSpPr>
            <a:spLocks noGrp="1"/>
          </p:cNvSpPr>
          <p:nvPr>
            <p:ph type="sldNum" sz="quarter" idx="12"/>
          </p:nvPr>
        </p:nvSpPr>
        <p:spPr/>
        <p:txBody>
          <a:bodyPr/>
          <a:lstStyle/>
          <a:p>
            <a:fld id="{D4982D07-23A4-4A0A-A51A-71DA80CB5235}" type="slidenum">
              <a:rPr lang="fa-IR" smtClean="0"/>
              <a:t>‹#›</a:t>
            </a:fld>
            <a:endParaRPr lang="fa-IR"/>
          </a:p>
        </p:txBody>
      </p:sp>
    </p:spTree>
    <p:extLst>
      <p:ext uri="{BB962C8B-B14F-4D97-AF65-F5344CB8AC3E}">
        <p14:creationId xmlns:p14="http://schemas.microsoft.com/office/powerpoint/2010/main" val="30798369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Date Placeholder 4"/>
          <p:cNvSpPr>
            <a:spLocks noGrp="1"/>
          </p:cNvSpPr>
          <p:nvPr>
            <p:ph type="dt" sz="half" idx="10"/>
          </p:nvPr>
        </p:nvSpPr>
        <p:spPr/>
        <p:txBody>
          <a:bodyPr/>
          <a:lstStyle/>
          <a:p>
            <a:fld id="{E2833D35-4D25-466A-BD16-EDB9336C291B}" type="datetime8">
              <a:rPr lang="fa-IR" smtClean="0"/>
              <a:t>30 ژوئيه 18</a:t>
            </a:fld>
            <a:endParaRPr lang="fa-IR"/>
          </a:p>
        </p:txBody>
      </p:sp>
      <p:sp>
        <p:nvSpPr>
          <p:cNvPr id="6" name="Footer Placeholder 5"/>
          <p:cNvSpPr>
            <a:spLocks noGrp="1"/>
          </p:cNvSpPr>
          <p:nvPr>
            <p:ph type="ftr" sz="quarter" idx="11"/>
          </p:nvPr>
        </p:nvSpPr>
        <p:spPr/>
        <p:txBody>
          <a:bodyPr/>
          <a:lstStyle/>
          <a:p>
            <a:r>
              <a:rPr lang="fa-IR" smtClean="0"/>
              <a:t>همایش کشوری مقررات بهداشتی بین المللی</a:t>
            </a:r>
            <a:endParaRPr lang="fa-IR"/>
          </a:p>
        </p:txBody>
      </p:sp>
      <p:sp>
        <p:nvSpPr>
          <p:cNvPr id="7" name="Slide Number Placeholder 6"/>
          <p:cNvSpPr>
            <a:spLocks noGrp="1"/>
          </p:cNvSpPr>
          <p:nvPr>
            <p:ph type="sldNum" sz="quarter" idx="12"/>
          </p:nvPr>
        </p:nvSpPr>
        <p:spPr/>
        <p:txBody>
          <a:bodyPr/>
          <a:lstStyle/>
          <a:p>
            <a:fld id="{D4982D07-23A4-4A0A-A51A-71DA80CB5235}" type="slidenum">
              <a:rPr lang="fa-IR" smtClean="0"/>
              <a:t>‹#›</a:t>
            </a:fld>
            <a:endParaRPr lang="fa-IR"/>
          </a:p>
        </p:txBody>
      </p:sp>
    </p:spTree>
    <p:extLst>
      <p:ext uri="{BB962C8B-B14F-4D97-AF65-F5344CB8AC3E}">
        <p14:creationId xmlns:p14="http://schemas.microsoft.com/office/powerpoint/2010/main" val="41909040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fa-I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7" name="Date Placeholder 6"/>
          <p:cNvSpPr>
            <a:spLocks noGrp="1"/>
          </p:cNvSpPr>
          <p:nvPr>
            <p:ph type="dt" sz="half" idx="10"/>
          </p:nvPr>
        </p:nvSpPr>
        <p:spPr/>
        <p:txBody>
          <a:bodyPr/>
          <a:lstStyle/>
          <a:p>
            <a:fld id="{B72AF007-8A7A-49A6-BA69-55B4186B9D6C}" type="datetime8">
              <a:rPr lang="fa-IR" smtClean="0"/>
              <a:t>30 ژوئيه 18</a:t>
            </a:fld>
            <a:endParaRPr lang="fa-IR"/>
          </a:p>
        </p:txBody>
      </p:sp>
      <p:sp>
        <p:nvSpPr>
          <p:cNvPr id="8" name="Footer Placeholder 7"/>
          <p:cNvSpPr>
            <a:spLocks noGrp="1"/>
          </p:cNvSpPr>
          <p:nvPr>
            <p:ph type="ftr" sz="quarter" idx="11"/>
          </p:nvPr>
        </p:nvSpPr>
        <p:spPr/>
        <p:txBody>
          <a:bodyPr/>
          <a:lstStyle/>
          <a:p>
            <a:r>
              <a:rPr lang="fa-IR" smtClean="0"/>
              <a:t>همایش کشوری مقررات بهداشتی بین المللی</a:t>
            </a:r>
            <a:endParaRPr lang="fa-IR"/>
          </a:p>
        </p:txBody>
      </p:sp>
      <p:sp>
        <p:nvSpPr>
          <p:cNvPr id="9" name="Slide Number Placeholder 8"/>
          <p:cNvSpPr>
            <a:spLocks noGrp="1"/>
          </p:cNvSpPr>
          <p:nvPr>
            <p:ph type="sldNum" sz="quarter" idx="12"/>
          </p:nvPr>
        </p:nvSpPr>
        <p:spPr/>
        <p:txBody>
          <a:bodyPr/>
          <a:lstStyle/>
          <a:p>
            <a:fld id="{D4982D07-23A4-4A0A-A51A-71DA80CB5235}" type="slidenum">
              <a:rPr lang="fa-IR" smtClean="0"/>
              <a:t>‹#›</a:t>
            </a:fld>
            <a:endParaRPr lang="fa-IR"/>
          </a:p>
        </p:txBody>
      </p:sp>
    </p:spTree>
    <p:extLst>
      <p:ext uri="{BB962C8B-B14F-4D97-AF65-F5344CB8AC3E}">
        <p14:creationId xmlns:p14="http://schemas.microsoft.com/office/powerpoint/2010/main" val="27588825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Date Placeholder 2"/>
          <p:cNvSpPr>
            <a:spLocks noGrp="1"/>
          </p:cNvSpPr>
          <p:nvPr>
            <p:ph type="dt" sz="half" idx="10"/>
          </p:nvPr>
        </p:nvSpPr>
        <p:spPr/>
        <p:txBody>
          <a:bodyPr/>
          <a:lstStyle/>
          <a:p>
            <a:fld id="{97037996-327D-4F52-96D0-9A57FF9BBFE9}" type="datetime8">
              <a:rPr lang="fa-IR" smtClean="0"/>
              <a:t>30 ژوئيه 18</a:t>
            </a:fld>
            <a:endParaRPr lang="fa-IR"/>
          </a:p>
        </p:txBody>
      </p:sp>
      <p:sp>
        <p:nvSpPr>
          <p:cNvPr id="4" name="Footer Placeholder 3"/>
          <p:cNvSpPr>
            <a:spLocks noGrp="1"/>
          </p:cNvSpPr>
          <p:nvPr>
            <p:ph type="ftr" sz="quarter" idx="11"/>
          </p:nvPr>
        </p:nvSpPr>
        <p:spPr/>
        <p:txBody>
          <a:bodyPr/>
          <a:lstStyle/>
          <a:p>
            <a:r>
              <a:rPr lang="fa-IR" smtClean="0"/>
              <a:t>همایش کشوری مقررات بهداشتی بین المللی</a:t>
            </a:r>
            <a:endParaRPr lang="fa-IR"/>
          </a:p>
        </p:txBody>
      </p:sp>
      <p:sp>
        <p:nvSpPr>
          <p:cNvPr id="5" name="Slide Number Placeholder 4"/>
          <p:cNvSpPr>
            <a:spLocks noGrp="1"/>
          </p:cNvSpPr>
          <p:nvPr>
            <p:ph type="sldNum" sz="quarter" idx="12"/>
          </p:nvPr>
        </p:nvSpPr>
        <p:spPr/>
        <p:txBody>
          <a:bodyPr/>
          <a:lstStyle/>
          <a:p>
            <a:fld id="{D4982D07-23A4-4A0A-A51A-71DA80CB5235}" type="slidenum">
              <a:rPr lang="fa-IR" smtClean="0"/>
              <a:t>‹#›</a:t>
            </a:fld>
            <a:endParaRPr lang="fa-IR"/>
          </a:p>
        </p:txBody>
      </p:sp>
    </p:spTree>
    <p:extLst>
      <p:ext uri="{BB962C8B-B14F-4D97-AF65-F5344CB8AC3E}">
        <p14:creationId xmlns:p14="http://schemas.microsoft.com/office/powerpoint/2010/main" val="9261536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9CD9D6-F43A-4897-981C-7779EBA7CB3E}" type="datetime8">
              <a:rPr lang="fa-IR" smtClean="0"/>
              <a:t>30 ژوئيه 18</a:t>
            </a:fld>
            <a:endParaRPr lang="fa-IR"/>
          </a:p>
        </p:txBody>
      </p:sp>
      <p:sp>
        <p:nvSpPr>
          <p:cNvPr id="3" name="Footer Placeholder 2"/>
          <p:cNvSpPr>
            <a:spLocks noGrp="1"/>
          </p:cNvSpPr>
          <p:nvPr>
            <p:ph type="ftr" sz="quarter" idx="11"/>
          </p:nvPr>
        </p:nvSpPr>
        <p:spPr/>
        <p:txBody>
          <a:bodyPr/>
          <a:lstStyle/>
          <a:p>
            <a:r>
              <a:rPr lang="fa-IR" smtClean="0"/>
              <a:t>همایش کشوری مقررات بهداشتی بین المللی</a:t>
            </a:r>
            <a:endParaRPr lang="fa-IR"/>
          </a:p>
        </p:txBody>
      </p:sp>
      <p:sp>
        <p:nvSpPr>
          <p:cNvPr id="4" name="Slide Number Placeholder 3"/>
          <p:cNvSpPr>
            <a:spLocks noGrp="1"/>
          </p:cNvSpPr>
          <p:nvPr>
            <p:ph type="sldNum" sz="quarter" idx="12"/>
          </p:nvPr>
        </p:nvSpPr>
        <p:spPr/>
        <p:txBody>
          <a:bodyPr/>
          <a:lstStyle/>
          <a:p>
            <a:fld id="{D4982D07-23A4-4A0A-A51A-71DA80CB5235}" type="slidenum">
              <a:rPr lang="fa-IR" smtClean="0"/>
              <a:t>‹#›</a:t>
            </a:fld>
            <a:endParaRPr lang="fa-IR"/>
          </a:p>
        </p:txBody>
      </p:sp>
    </p:spTree>
    <p:extLst>
      <p:ext uri="{BB962C8B-B14F-4D97-AF65-F5344CB8AC3E}">
        <p14:creationId xmlns:p14="http://schemas.microsoft.com/office/powerpoint/2010/main" val="41428517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C8432F9-3E51-4747-8FF3-6E8037ABBBF6}" type="datetime8">
              <a:rPr lang="fa-IR" smtClean="0"/>
              <a:t>30 ژوئيه 18</a:t>
            </a:fld>
            <a:endParaRPr lang="fa-IR"/>
          </a:p>
        </p:txBody>
      </p:sp>
      <p:sp>
        <p:nvSpPr>
          <p:cNvPr id="6" name="Footer Placeholder 5"/>
          <p:cNvSpPr>
            <a:spLocks noGrp="1"/>
          </p:cNvSpPr>
          <p:nvPr>
            <p:ph type="ftr" sz="quarter" idx="11"/>
          </p:nvPr>
        </p:nvSpPr>
        <p:spPr/>
        <p:txBody>
          <a:bodyPr/>
          <a:lstStyle/>
          <a:p>
            <a:r>
              <a:rPr lang="fa-IR" smtClean="0"/>
              <a:t>همایش کشوری مقررات بهداشتی بین المللی</a:t>
            </a:r>
            <a:endParaRPr lang="fa-IR"/>
          </a:p>
        </p:txBody>
      </p:sp>
      <p:sp>
        <p:nvSpPr>
          <p:cNvPr id="7" name="Slide Number Placeholder 6"/>
          <p:cNvSpPr>
            <a:spLocks noGrp="1"/>
          </p:cNvSpPr>
          <p:nvPr>
            <p:ph type="sldNum" sz="quarter" idx="12"/>
          </p:nvPr>
        </p:nvSpPr>
        <p:spPr/>
        <p:txBody>
          <a:bodyPr/>
          <a:lstStyle/>
          <a:p>
            <a:fld id="{D4982D07-23A4-4A0A-A51A-71DA80CB5235}" type="slidenum">
              <a:rPr lang="fa-IR" smtClean="0"/>
              <a:t>‹#›</a:t>
            </a:fld>
            <a:endParaRPr lang="fa-IR"/>
          </a:p>
        </p:txBody>
      </p:sp>
    </p:spTree>
    <p:extLst>
      <p:ext uri="{BB962C8B-B14F-4D97-AF65-F5344CB8AC3E}">
        <p14:creationId xmlns:p14="http://schemas.microsoft.com/office/powerpoint/2010/main" val="18110648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7B552E7-F79D-425B-8854-83F58BC8A1B1}" type="datetime8">
              <a:rPr lang="fa-IR" smtClean="0"/>
              <a:t>30 ژوئيه 18</a:t>
            </a:fld>
            <a:endParaRPr lang="fa-IR"/>
          </a:p>
        </p:txBody>
      </p:sp>
      <p:sp>
        <p:nvSpPr>
          <p:cNvPr id="6" name="Footer Placeholder 5"/>
          <p:cNvSpPr>
            <a:spLocks noGrp="1"/>
          </p:cNvSpPr>
          <p:nvPr>
            <p:ph type="ftr" sz="quarter" idx="11"/>
          </p:nvPr>
        </p:nvSpPr>
        <p:spPr/>
        <p:txBody>
          <a:bodyPr/>
          <a:lstStyle/>
          <a:p>
            <a:r>
              <a:rPr lang="fa-IR" smtClean="0"/>
              <a:t>همایش کشوری مقررات بهداشتی بین المللی</a:t>
            </a:r>
            <a:endParaRPr lang="fa-IR"/>
          </a:p>
        </p:txBody>
      </p:sp>
      <p:sp>
        <p:nvSpPr>
          <p:cNvPr id="7" name="Slide Number Placeholder 6"/>
          <p:cNvSpPr>
            <a:spLocks noGrp="1"/>
          </p:cNvSpPr>
          <p:nvPr>
            <p:ph type="sldNum" sz="quarter" idx="12"/>
          </p:nvPr>
        </p:nvSpPr>
        <p:spPr/>
        <p:txBody>
          <a:bodyPr/>
          <a:lstStyle/>
          <a:p>
            <a:fld id="{D4982D07-23A4-4A0A-A51A-71DA80CB5235}" type="slidenum">
              <a:rPr lang="fa-IR" smtClean="0"/>
              <a:t>‹#›</a:t>
            </a:fld>
            <a:endParaRPr lang="fa-IR"/>
          </a:p>
        </p:txBody>
      </p:sp>
    </p:spTree>
    <p:extLst>
      <p:ext uri="{BB962C8B-B14F-4D97-AF65-F5344CB8AC3E}">
        <p14:creationId xmlns:p14="http://schemas.microsoft.com/office/powerpoint/2010/main" val="41449417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4">
            <a:lumMod val="40000"/>
            <a:lumOff val="60000"/>
            <a:alpha val="38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fa-I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1CF148-03AD-441B-84F4-A8DC463482B2}" type="datetime8">
              <a:rPr lang="fa-IR" smtClean="0"/>
              <a:t>30 ژوئيه 18</a:t>
            </a:fld>
            <a:endParaRPr lang="fa-I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a-IR" smtClean="0"/>
              <a:t>همایش کشوری مقررات بهداشتی بین المللی</a:t>
            </a:r>
            <a:endParaRPr lang="fa-I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4982D07-23A4-4A0A-A51A-71DA80CB5235}" type="slidenum">
              <a:rPr lang="fa-IR" smtClean="0"/>
              <a:t>‹#›</a:t>
            </a:fld>
            <a:endParaRPr lang="fa-IR"/>
          </a:p>
        </p:txBody>
      </p:sp>
    </p:spTree>
    <p:extLst>
      <p:ext uri="{BB962C8B-B14F-4D97-AF65-F5344CB8AC3E}">
        <p14:creationId xmlns:p14="http://schemas.microsoft.com/office/powerpoint/2010/main" val="23914578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a-I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NUL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alpha val="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 y="96820"/>
            <a:ext cx="12118489" cy="729464"/>
          </a:xfrm>
        </p:spPr>
        <p:txBody>
          <a:bodyPr>
            <a:normAutofit fontScale="90000"/>
          </a:bodyPr>
          <a:lstStyle/>
          <a:p>
            <a:r>
              <a:rPr lang="fa-IR" dirty="0" smtClean="0">
                <a:cs typeface="B Titr" panose="00000700000000000000" pitchFamily="2" charset="-78"/>
              </a:rPr>
              <a:t>فهرست متخصصان و کمیته وضعیت اضطرار </a:t>
            </a:r>
            <a:endParaRPr lang="fa-IR" dirty="0">
              <a:cs typeface="B Titr" panose="00000700000000000000" pitchFamily="2" charset="-78"/>
            </a:endParaRPr>
          </a:p>
        </p:txBody>
      </p:sp>
      <p:sp>
        <p:nvSpPr>
          <p:cNvPr id="3" name="Subtitle 2"/>
          <p:cNvSpPr>
            <a:spLocks noGrp="1"/>
          </p:cNvSpPr>
          <p:nvPr>
            <p:ph type="subTitle" idx="1"/>
          </p:nvPr>
        </p:nvSpPr>
        <p:spPr>
          <a:xfrm>
            <a:off x="-220532" y="962809"/>
            <a:ext cx="12412532" cy="5895191"/>
          </a:xfrm>
        </p:spPr>
        <p:txBody>
          <a:bodyPr>
            <a:normAutofit/>
          </a:bodyPr>
          <a:lstStyle/>
          <a:p>
            <a:pPr algn="justLow" rtl="1"/>
            <a:r>
              <a:rPr lang="fa-IR" sz="3200" b="1" dirty="0" smtClean="0">
                <a:cs typeface="B Nazanin" panose="00000400000000000000" pitchFamily="2" charset="-78"/>
              </a:rPr>
              <a:t>از شرکت </a:t>
            </a:r>
            <a:r>
              <a:rPr lang="fa-IR" sz="3200" b="1" dirty="0" err="1" smtClean="0">
                <a:cs typeface="B Nazanin" panose="00000400000000000000" pitchFamily="2" charset="-78"/>
              </a:rPr>
              <a:t>کنندگان</a:t>
            </a:r>
            <a:r>
              <a:rPr lang="fa-IR" sz="3200" b="1" dirty="0" smtClean="0">
                <a:cs typeface="B Nazanin" panose="00000400000000000000" pitchFamily="2" charset="-78"/>
              </a:rPr>
              <a:t> محترم انتظار می رود :</a:t>
            </a:r>
          </a:p>
          <a:p>
            <a:pPr algn="justLow" rtl="1"/>
            <a:r>
              <a:rPr lang="fa-IR" sz="3200" b="1" dirty="0" smtClean="0">
                <a:cs typeface="B Nazanin" panose="00000400000000000000" pitchFamily="2" charset="-78"/>
              </a:rPr>
              <a:t>با 7 مورد ماده قانون وضعیت اضطرار</a:t>
            </a:r>
          </a:p>
          <a:p>
            <a:pPr algn="justLow" rtl="1"/>
            <a:r>
              <a:rPr lang="en-US" sz="3200" b="1" dirty="0" smtClean="0">
                <a:cs typeface="B Nazanin" panose="00000400000000000000" pitchFamily="2" charset="-78"/>
              </a:rPr>
              <a:t>IHR</a:t>
            </a:r>
            <a:r>
              <a:rPr lang="fa-IR" sz="3200" b="1" dirty="0" smtClean="0">
                <a:cs typeface="B Nazanin" panose="00000400000000000000" pitchFamily="2" charset="-78"/>
              </a:rPr>
              <a:t>آشنا شوند</a:t>
            </a:r>
          </a:p>
          <a:p>
            <a:pPr algn="justLow" rtl="1"/>
            <a:r>
              <a:rPr lang="fa-IR" sz="3200" b="1" dirty="0" smtClean="0">
                <a:cs typeface="B Nazanin" panose="00000400000000000000" pitchFamily="2" charset="-78"/>
              </a:rPr>
              <a:t>در تمرین </a:t>
            </a:r>
            <a:r>
              <a:rPr lang="fa-IR" sz="3200" b="1" dirty="0" err="1" smtClean="0">
                <a:cs typeface="B Nazanin" panose="00000400000000000000" pitchFamily="2" charset="-78"/>
              </a:rPr>
              <a:t>دورمیزی</a:t>
            </a:r>
            <a:r>
              <a:rPr lang="fa-IR" sz="3200" b="1" dirty="0" smtClean="0">
                <a:cs typeface="B Nazanin" panose="00000400000000000000" pitchFamily="2" charset="-78"/>
              </a:rPr>
              <a:t> قادر به بازنمایی استفاده </a:t>
            </a:r>
          </a:p>
          <a:p>
            <a:pPr algn="justLow" rtl="1"/>
            <a:r>
              <a:rPr lang="fa-IR" sz="3200" b="1" dirty="0" smtClean="0">
                <a:cs typeface="B Nazanin" panose="00000400000000000000" pitchFamily="2" charset="-78"/>
              </a:rPr>
              <a:t> </a:t>
            </a:r>
            <a:r>
              <a:rPr lang="en-US" sz="3200" b="1" dirty="0" smtClean="0">
                <a:cs typeface="B Nazanin" panose="00000400000000000000" pitchFamily="2" charset="-78"/>
              </a:rPr>
              <a:t>Simulation </a:t>
            </a:r>
            <a:r>
              <a:rPr lang="fa-IR" sz="3200" b="1" dirty="0" smtClean="0">
                <a:cs typeface="B Nazanin" panose="00000400000000000000" pitchFamily="2" charset="-78"/>
              </a:rPr>
              <a:t>موقعیت مدیرکل سازمان</a:t>
            </a:r>
          </a:p>
          <a:p>
            <a:pPr algn="justLow" rtl="1"/>
            <a:r>
              <a:rPr lang="fa-IR" sz="3200" b="1" dirty="0" smtClean="0">
                <a:cs typeface="B Nazanin" panose="00000400000000000000" pitchFamily="2" charset="-78"/>
              </a:rPr>
              <a:t>جهانی بهداشت برای انتخاب هیات </a:t>
            </a:r>
          </a:p>
          <a:p>
            <a:pPr algn="justLow" rtl="1"/>
            <a:r>
              <a:rPr lang="fa-IR" sz="3200" b="1" dirty="0" smtClean="0">
                <a:cs typeface="B Nazanin" panose="00000400000000000000" pitchFamily="2" charset="-78"/>
              </a:rPr>
              <a:t>وضعیت </a:t>
            </a:r>
            <a:r>
              <a:rPr lang="fa-IR" sz="3200" b="1" dirty="0" err="1" smtClean="0">
                <a:cs typeface="B Nazanin" panose="00000400000000000000" pitchFamily="2" charset="-78"/>
              </a:rPr>
              <a:t>اضطراروهیات</a:t>
            </a:r>
            <a:r>
              <a:rPr lang="fa-IR" sz="3200" b="1" dirty="0" smtClean="0">
                <a:cs typeface="B Nazanin" panose="00000400000000000000" pitchFamily="2" charset="-78"/>
              </a:rPr>
              <a:t> بازنگری باشند.</a:t>
            </a:r>
          </a:p>
          <a:p>
            <a:pPr algn="justLow" rtl="1"/>
            <a:endParaRPr lang="fa-IR" sz="3200" b="1" dirty="0" smtClean="0">
              <a:cs typeface="B Nazanin" panose="00000400000000000000" pitchFamily="2" charset="-78"/>
            </a:endParaRPr>
          </a:p>
          <a:p>
            <a:pPr algn="justLow" rtl="1"/>
            <a:endParaRPr lang="fa-IR" sz="3200" b="1" dirty="0" smtClean="0">
              <a:cs typeface="B Nazanin" panose="00000400000000000000" pitchFamily="2" charset="-78"/>
            </a:endParaRPr>
          </a:p>
          <a:p>
            <a:pPr algn="justLow" rtl="1"/>
            <a:endParaRPr lang="fa-IR" sz="3200" b="1" dirty="0">
              <a:cs typeface="B Nazanin" panose="00000400000000000000" pitchFamily="2" charset="-78"/>
            </a:endParaRPr>
          </a:p>
        </p:txBody>
      </p:sp>
      <p:sp>
        <p:nvSpPr>
          <p:cNvPr id="4" name="Footer Placeholder 3"/>
          <p:cNvSpPr>
            <a:spLocks noGrp="1"/>
          </p:cNvSpPr>
          <p:nvPr>
            <p:ph type="ftr" sz="quarter" idx="11"/>
          </p:nvPr>
        </p:nvSpPr>
        <p:spPr/>
        <p:txBody>
          <a:bodyPr/>
          <a:lstStyle/>
          <a:p>
            <a:r>
              <a:rPr lang="fa-IR" dirty="0" smtClean="0"/>
              <a:t>همایش کشوری مقررات بهداشتی بین </a:t>
            </a:r>
            <a:r>
              <a:rPr lang="fa-IR" dirty="0" err="1" smtClean="0"/>
              <a:t>المللی</a:t>
            </a:r>
            <a:endParaRPr lang="fa-IR" dirty="0"/>
          </a:p>
        </p:txBody>
      </p:sp>
      <p:sp>
        <p:nvSpPr>
          <p:cNvPr id="5" name="Slide Number Placeholder 4"/>
          <p:cNvSpPr>
            <a:spLocks noGrp="1"/>
          </p:cNvSpPr>
          <p:nvPr>
            <p:ph type="sldNum" sz="quarter" idx="12"/>
          </p:nvPr>
        </p:nvSpPr>
        <p:spPr/>
        <p:txBody>
          <a:bodyPr/>
          <a:lstStyle/>
          <a:p>
            <a:fld id="{D4982D07-23A4-4A0A-A51A-71DA80CB5235}" type="slidenum">
              <a:rPr lang="fa-IR" smtClean="0"/>
              <a:t>1</a:t>
            </a:fld>
            <a:endParaRPr lang="fa-I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962809"/>
            <a:ext cx="6011839" cy="5178684"/>
          </a:xfrm>
          <a:prstGeom prst="rect">
            <a:avLst/>
          </a:prstGeom>
        </p:spPr>
      </p:pic>
    </p:spTree>
    <p:extLst>
      <p:ext uri="{BB962C8B-B14F-4D97-AF65-F5344CB8AC3E}">
        <p14:creationId xmlns:p14="http://schemas.microsoft.com/office/powerpoint/2010/main" val="38832573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 calcmode="lin" valueType="num">
                                      <p:cBhvr additive="base">
                                        <p:cTn id="2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 calcmode="lin" valueType="num">
                                      <p:cBhvr additive="base">
                                        <p:cTn id="2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 calcmode="lin" valueType="num">
                                      <p:cBhvr additive="base">
                                        <p:cTn id="3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3" end="3"/>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3">
                                            <p:txEl>
                                              <p:pRg st="5" end="5"/>
                                            </p:txEl>
                                          </p:spTgt>
                                        </p:tgtEl>
                                        <p:attrNameLst>
                                          <p:attrName>style.visibility</p:attrName>
                                        </p:attrNameLst>
                                      </p:cBhvr>
                                      <p:to>
                                        <p:strVal val="visible"/>
                                      </p:to>
                                    </p:set>
                                    <p:anim calcmode="lin" valueType="num">
                                      <p:cBhvr additive="base">
                                        <p:cTn id="4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5" end="5"/>
                                            </p:txEl>
                                          </p:spTgt>
                                        </p:tgtEl>
                                        <p:attrNameLst>
                                          <p:attrName>ppt_y</p:attrName>
                                        </p:attrNameLst>
                                      </p:cBhvr>
                                      <p:tavLst>
                                        <p:tav tm="0">
                                          <p:val>
                                            <p:strVal val="1+#ppt_h/2"/>
                                          </p:val>
                                        </p:tav>
                                        <p:tav tm="100000">
                                          <p:val>
                                            <p:strVal val="#ppt_y"/>
                                          </p:val>
                                        </p:tav>
                                      </p:tavLst>
                                    </p:anim>
                                  </p:childTnLst>
                                </p:cTn>
                              </p:par>
                              <p:par>
                                <p:cTn id="43" presetID="2" presetClass="entr" presetSubtype="4" fill="hold" nodeType="withEffect">
                                  <p:stCondLst>
                                    <p:cond delay="0"/>
                                  </p:stCondLst>
                                  <p:childTnLst>
                                    <p:set>
                                      <p:cBhvr>
                                        <p:cTn id="44" dur="1" fill="hold">
                                          <p:stCondLst>
                                            <p:cond delay="0"/>
                                          </p:stCondLst>
                                        </p:cTn>
                                        <p:tgtEl>
                                          <p:spTgt spid="3">
                                            <p:txEl>
                                              <p:pRg st="6" end="6"/>
                                            </p:txEl>
                                          </p:spTgt>
                                        </p:tgtEl>
                                        <p:attrNameLst>
                                          <p:attrName>style.visibility</p:attrName>
                                        </p:attrNameLst>
                                      </p:cBhvr>
                                      <p:to>
                                        <p:strVal val="visible"/>
                                      </p:to>
                                    </p:set>
                                    <p:anim calcmode="lin" valueType="num">
                                      <p:cBhvr additive="base">
                                        <p:cTn id="4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 y="96820"/>
            <a:ext cx="12118489" cy="1328568"/>
          </a:xfrm>
        </p:spPr>
        <p:txBody>
          <a:bodyPr>
            <a:normAutofit/>
          </a:bodyPr>
          <a:lstStyle/>
          <a:p>
            <a:r>
              <a:rPr lang="fa-IR" dirty="0" smtClean="0">
                <a:cs typeface="B Titr" panose="00000700000000000000" pitchFamily="2" charset="-78"/>
              </a:rPr>
              <a:t>یک سوال به ظاهر کم ارتباط </a:t>
            </a:r>
            <a:r>
              <a:rPr lang="fa-IR" sz="4400" dirty="0" smtClean="0">
                <a:cs typeface="B Titr" panose="00000700000000000000" pitchFamily="2" charset="-78"/>
              </a:rPr>
              <a:t> </a:t>
            </a:r>
            <a:endParaRPr lang="fa-IR" sz="4400" dirty="0">
              <a:cs typeface="B Titr" panose="00000700000000000000" pitchFamily="2" charset="-78"/>
            </a:endParaRPr>
          </a:p>
        </p:txBody>
      </p:sp>
      <p:sp>
        <p:nvSpPr>
          <p:cNvPr id="3" name="Subtitle 2"/>
          <p:cNvSpPr>
            <a:spLocks noGrp="1"/>
          </p:cNvSpPr>
          <p:nvPr>
            <p:ph type="subTitle" idx="1"/>
          </p:nvPr>
        </p:nvSpPr>
        <p:spPr>
          <a:xfrm>
            <a:off x="0" y="1608267"/>
            <a:ext cx="12192000" cy="5249733"/>
          </a:xfrm>
        </p:spPr>
        <p:txBody>
          <a:bodyPr>
            <a:normAutofit/>
          </a:bodyPr>
          <a:lstStyle/>
          <a:p>
            <a:pPr algn="justLow" rtl="1"/>
            <a:endParaRPr lang="fa-IR" sz="3200" b="1" dirty="0" smtClean="0">
              <a:cs typeface="B Nazanin" panose="00000400000000000000" pitchFamily="2" charset="-78"/>
            </a:endParaRPr>
          </a:p>
          <a:p>
            <a:pPr algn="justLow" rtl="1"/>
            <a:endParaRPr lang="fa-IR" sz="3200" b="1" dirty="0">
              <a:cs typeface="B Nazanin" panose="00000400000000000000" pitchFamily="2" charset="-78"/>
            </a:endParaRPr>
          </a:p>
          <a:p>
            <a:pPr algn="justLow" rtl="1"/>
            <a:endParaRPr lang="fa-IR" sz="3200" b="1" dirty="0" smtClean="0">
              <a:cs typeface="B Nazanin" panose="00000400000000000000" pitchFamily="2" charset="-78"/>
            </a:endParaRPr>
          </a:p>
          <a:p>
            <a:pPr algn="justLow" rtl="1"/>
            <a:endParaRPr lang="fa-IR" sz="3200" b="1" dirty="0" smtClean="0">
              <a:cs typeface="B Nazanin" panose="00000400000000000000" pitchFamily="2" charset="-78"/>
            </a:endParaRPr>
          </a:p>
        </p:txBody>
      </p:sp>
      <p:sp>
        <p:nvSpPr>
          <p:cNvPr id="4" name="Footer Placeholder 3"/>
          <p:cNvSpPr>
            <a:spLocks noGrp="1"/>
          </p:cNvSpPr>
          <p:nvPr>
            <p:ph type="ftr" sz="quarter" idx="11"/>
          </p:nvPr>
        </p:nvSpPr>
        <p:spPr/>
        <p:txBody>
          <a:bodyPr/>
          <a:lstStyle/>
          <a:p>
            <a:r>
              <a:rPr lang="fa-IR" sz="1400" b="1" dirty="0" smtClean="0">
                <a:solidFill>
                  <a:srgbClr val="002060"/>
                </a:solidFill>
                <a:cs typeface="B Nazanin" panose="00000400000000000000" pitchFamily="2" charset="-78"/>
              </a:rPr>
              <a:t>همایش کشوری مقررات بهداشتی بین </a:t>
            </a:r>
            <a:r>
              <a:rPr lang="fa-IR" sz="1400" b="1" dirty="0" err="1" smtClean="0">
                <a:solidFill>
                  <a:srgbClr val="002060"/>
                </a:solidFill>
                <a:cs typeface="B Nazanin" panose="00000400000000000000" pitchFamily="2" charset="-78"/>
              </a:rPr>
              <a:t>المللی</a:t>
            </a:r>
            <a:endParaRPr lang="fa-IR" sz="1400" b="1" dirty="0">
              <a:solidFill>
                <a:srgbClr val="002060"/>
              </a:solidFill>
              <a:cs typeface="B Nazanin" panose="00000400000000000000" pitchFamily="2" charset="-78"/>
            </a:endParaRPr>
          </a:p>
        </p:txBody>
      </p:sp>
      <p:sp>
        <p:nvSpPr>
          <p:cNvPr id="5" name="Slide Number Placeholder 4"/>
          <p:cNvSpPr>
            <a:spLocks noGrp="1"/>
          </p:cNvSpPr>
          <p:nvPr>
            <p:ph type="sldNum" sz="quarter" idx="12"/>
          </p:nvPr>
        </p:nvSpPr>
        <p:spPr/>
        <p:txBody>
          <a:bodyPr/>
          <a:lstStyle/>
          <a:p>
            <a:fld id="{D4982D07-23A4-4A0A-A51A-71DA80CB5235}" type="slidenum">
              <a:rPr lang="fa-IR" smtClean="0"/>
              <a:t>10</a:t>
            </a:fld>
            <a:endParaRPr lang="fa-I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8439" y="1865993"/>
            <a:ext cx="6096000" cy="4164692"/>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95516" y="1915886"/>
            <a:ext cx="3143240" cy="4114799"/>
          </a:xfrm>
          <a:prstGeom prst="rect">
            <a:avLst/>
          </a:prstGeom>
        </p:spPr>
      </p:pic>
    </p:spTree>
    <p:extLst>
      <p:ext uri="{BB962C8B-B14F-4D97-AF65-F5344CB8AC3E}">
        <p14:creationId xmlns:p14="http://schemas.microsoft.com/office/powerpoint/2010/main" val="37140206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nodePh="1">
                                  <p:stCondLst>
                                    <p:cond delay="0"/>
                                  </p:stCondLst>
                                  <p:endCondLst>
                                    <p:cond evt="begin" delay="0">
                                      <p:tn val="12"/>
                                    </p:cond>
                                  </p:end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additive="base">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nodeType="click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fade">
                                      <p:cBhvr>
                                        <p:cTn id="20" dur="1000"/>
                                        <p:tgtEl>
                                          <p:spTgt spid="6"/>
                                        </p:tgtEl>
                                      </p:cBhvr>
                                    </p:animEffect>
                                    <p:anim calcmode="lin" valueType="num">
                                      <p:cBhvr>
                                        <p:cTn id="21" dur="1000" fill="hold"/>
                                        <p:tgtEl>
                                          <p:spTgt spid="6"/>
                                        </p:tgtEl>
                                        <p:attrNameLst>
                                          <p:attrName>ppt_x</p:attrName>
                                        </p:attrNameLst>
                                      </p:cBhvr>
                                      <p:tavLst>
                                        <p:tav tm="0">
                                          <p:val>
                                            <p:strVal val="#ppt_x"/>
                                          </p:val>
                                        </p:tav>
                                        <p:tav tm="100000">
                                          <p:val>
                                            <p:strVal val="#ppt_x"/>
                                          </p:val>
                                        </p:tav>
                                      </p:tavLst>
                                    </p:anim>
                                    <p:anim calcmode="lin" valueType="num">
                                      <p:cBhvr>
                                        <p:cTn id="22"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fade">
                                      <p:cBhvr>
                                        <p:cTn id="27" dur="1000"/>
                                        <p:tgtEl>
                                          <p:spTgt spid="7"/>
                                        </p:tgtEl>
                                      </p:cBhvr>
                                    </p:animEffect>
                                    <p:anim calcmode="lin" valueType="num">
                                      <p:cBhvr>
                                        <p:cTn id="28" dur="1000" fill="hold"/>
                                        <p:tgtEl>
                                          <p:spTgt spid="7"/>
                                        </p:tgtEl>
                                        <p:attrNameLst>
                                          <p:attrName>ppt_x</p:attrName>
                                        </p:attrNameLst>
                                      </p:cBhvr>
                                      <p:tavLst>
                                        <p:tav tm="0">
                                          <p:val>
                                            <p:strVal val="#ppt_x"/>
                                          </p:val>
                                        </p:tav>
                                        <p:tav tm="100000">
                                          <p:val>
                                            <p:strVal val="#ppt_x"/>
                                          </p:val>
                                        </p:tav>
                                      </p:tavLst>
                                    </p:anim>
                                    <p:anim calcmode="lin" valueType="num">
                                      <p:cBhvr>
                                        <p:cTn id="2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 y="96820"/>
            <a:ext cx="12118489" cy="556323"/>
          </a:xfrm>
        </p:spPr>
        <p:txBody>
          <a:bodyPr>
            <a:normAutofit fontScale="90000"/>
          </a:bodyPr>
          <a:lstStyle/>
          <a:p>
            <a:r>
              <a:rPr lang="fa-IR" sz="3600" dirty="0" smtClean="0">
                <a:cs typeface="B Titr" panose="00000700000000000000" pitchFamily="2" charset="-78"/>
              </a:rPr>
              <a:t>یک نوع فکر کردن با صدای بلند(1)</a:t>
            </a:r>
            <a:endParaRPr lang="fa-IR" sz="3600" dirty="0">
              <a:cs typeface="B Titr" panose="00000700000000000000" pitchFamily="2" charset="-78"/>
            </a:endParaRPr>
          </a:p>
        </p:txBody>
      </p:sp>
      <p:sp>
        <p:nvSpPr>
          <p:cNvPr id="3" name="Subtitle 2"/>
          <p:cNvSpPr>
            <a:spLocks noGrp="1"/>
          </p:cNvSpPr>
          <p:nvPr>
            <p:ph type="subTitle" idx="1"/>
          </p:nvPr>
        </p:nvSpPr>
        <p:spPr>
          <a:xfrm>
            <a:off x="0" y="756557"/>
            <a:ext cx="12192000" cy="6101443"/>
          </a:xfrm>
        </p:spPr>
        <p:txBody>
          <a:bodyPr>
            <a:normAutofit/>
          </a:bodyPr>
          <a:lstStyle/>
          <a:p>
            <a:pPr algn="justLow" rtl="1"/>
            <a:r>
              <a:rPr lang="fa-IR" sz="3200" b="1" dirty="0">
                <a:cs typeface="B Nazanin" panose="00000400000000000000" pitchFamily="2" charset="-78"/>
              </a:rPr>
              <a:t>زمانی در آمریکا یک راه آهن سری وجود داشت. در گذشته برده داری در آمریکا رایج بود، زن سیاهپوستی بنام </a:t>
            </a:r>
            <a:r>
              <a:rPr lang="fa-IR" sz="3200" b="1" i="1" dirty="0" err="1">
                <a:solidFill>
                  <a:srgbClr val="FF0000"/>
                </a:solidFill>
                <a:cs typeface="B Nazanin" panose="00000400000000000000" pitchFamily="2" charset="-78"/>
              </a:rPr>
              <a:t>هاریت</a:t>
            </a:r>
            <a:r>
              <a:rPr lang="fa-IR" sz="3200" b="1" i="1" dirty="0">
                <a:solidFill>
                  <a:srgbClr val="FF0000"/>
                </a:solidFill>
                <a:cs typeface="B Nazanin" panose="00000400000000000000" pitchFamily="2" charset="-78"/>
              </a:rPr>
              <a:t> </a:t>
            </a:r>
            <a:r>
              <a:rPr lang="fa-IR" sz="3200" b="1" i="1" dirty="0" err="1">
                <a:solidFill>
                  <a:srgbClr val="FF0000"/>
                </a:solidFill>
                <a:cs typeface="B Nazanin" panose="00000400000000000000" pitchFamily="2" charset="-78"/>
              </a:rPr>
              <a:t>توبمن</a:t>
            </a:r>
            <a:r>
              <a:rPr lang="fa-IR" sz="3200" b="1" i="1" dirty="0">
                <a:solidFill>
                  <a:srgbClr val="FF0000"/>
                </a:solidFill>
                <a:cs typeface="B Nazanin" panose="00000400000000000000" pitchFamily="2" charset="-78"/>
              </a:rPr>
              <a:t> </a:t>
            </a:r>
            <a:r>
              <a:rPr lang="fa-IR" sz="3200" b="1" dirty="0">
                <a:cs typeface="B Nazanin" panose="00000400000000000000" pitchFamily="2" charset="-78"/>
              </a:rPr>
              <a:t>که خودش یک برده فراری بود به همراه چند سیاه پوست و </a:t>
            </a:r>
            <a:r>
              <a:rPr lang="fa-IR" sz="3200" b="1" dirty="0" smtClean="0">
                <a:cs typeface="B Nazanin" panose="00000400000000000000" pitchFamily="2" charset="-78"/>
              </a:rPr>
              <a:t>سفید پوست!! </a:t>
            </a:r>
            <a:r>
              <a:rPr lang="fa-IR" sz="3200" b="1" dirty="0">
                <a:cs typeface="B Nazanin" panose="00000400000000000000" pitchFamily="2" charset="-78"/>
              </a:rPr>
              <a:t>که می خواستند جهان بهتری را رقم بزنند، گروهی مخفی راه </a:t>
            </a:r>
            <a:r>
              <a:rPr lang="fa-IR" sz="3200" b="1" dirty="0" smtClean="0">
                <a:cs typeface="B Nazanin" panose="00000400000000000000" pitchFamily="2" charset="-78"/>
              </a:rPr>
              <a:t>انداختند </a:t>
            </a:r>
            <a:r>
              <a:rPr lang="fa-IR" sz="3200" b="1" dirty="0">
                <a:cs typeface="B Nazanin" panose="00000400000000000000" pitchFamily="2" charset="-78"/>
              </a:rPr>
              <a:t>بنام خط نجات یا راه آهن سری. خط نجات بردگان </a:t>
            </a:r>
            <a:r>
              <a:rPr lang="fa-IR" sz="3200" b="1" dirty="0" smtClean="0">
                <a:cs typeface="B Nazanin" panose="00000400000000000000" pitchFamily="2" charset="-78"/>
              </a:rPr>
              <a:t>سیاه پوست </a:t>
            </a:r>
            <a:r>
              <a:rPr lang="fa-IR" sz="3200" b="1" dirty="0">
                <a:cs typeface="B Nazanin" panose="00000400000000000000" pitchFamily="2" charset="-78"/>
              </a:rPr>
              <a:t>را فراری میداد و مخفیانه بسوی ایالات شمالی میبرد که در آنجا برده داری نبود</a:t>
            </a:r>
            <a:r>
              <a:rPr lang="fa-IR" sz="3200" b="1" dirty="0" smtClean="0">
                <a:cs typeface="B Nazanin" panose="00000400000000000000" pitchFamily="2" charset="-78"/>
              </a:rPr>
              <a:t>.</a:t>
            </a:r>
          </a:p>
          <a:p>
            <a:pPr algn="justLow" rtl="1"/>
            <a:r>
              <a:rPr lang="fa-IR" sz="3200" b="1" dirty="0" smtClean="0">
                <a:cs typeface="B Nazanin" panose="00000400000000000000" pitchFamily="2" charset="-78"/>
              </a:rPr>
              <a:t> </a:t>
            </a:r>
            <a:r>
              <a:rPr lang="fa-IR" sz="3200" b="1" dirty="0">
                <a:cs typeface="B Nazanin" panose="00000400000000000000" pitchFamily="2" charset="-78"/>
              </a:rPr>
              <a:t>عملیات نجات بردگان بسیار سخت بود و اگر لو می رفت، تمامی افراد دستگیر و </a:t>
            </a:r>
            <a:r>
              <a:rPr lang="fa-IR" sz="3200" b="1" dirty="0" err="1">
                <a:cs typeface="B Nazanin" panose="00000400000000000000" pitchFamily="2" charset="-78"/>
              </a:rPr>
              <a:t>تیرباران</a:t>
            </a:r>
            <a:r>
              <a:rPr lang="fa-IR" sz="3200" b="1" dirty="0">
                <a:cs typeface="B Nazanin" panose="00000400000000000000" pitchFamily="2" charset="-78"/>
              </a:rPr>
              <a:t> می شدند. سالها بعد از </a:t>
            </a:r>
            <a:r>
              <a:rPr lang="fa-IR" sz="3200" b="1" dirty="0" err="1">
                <a:cs typeface="B Nazanin" panose="00000400000000000000" pitchFamily="2" charset="-78"/>
              </a:rPr>
              <a:t>هاریت</a:t>
            </a:r>
            <a:r>
              <a:rPr lang="fa-IR" sz="3200" b="1" dirty="0">
                <a:cs typeface="B Nazanin" panose="00000400000000000000" pitchFamily="2" charset="-78"/>
              </a:rPr>
              <a:t> پرسیدند سخت ترین بخش عملیات نجات بردگان چه بود</a:t>
            </a:r>
            <a:r>
              <a:rPr lang="fa-IR" sz="3200" b="1" dirty="0" smtClean="0">
                <a:cs typeface="B Nazanin" panose="00000400000000000000" pitchFamily="2" charset="-78"/>
              </a:rPr>
              <a:t>؟</a:t>
            </a:r>
          </a:p>
          <a:p>
            <a:pPr algn="justLow" rtl="1"/>
            <a:r>
              <a:rPr lang="fa-IR" sz="3200" b="1" dirty="0" smtClean="0">
                <a:cs typeface="B Nazanin" panose="00000400000000000000" pitchFamily="2" charset="-78"/>
              </a:rPr>
              <a:t> </a:t>
            </a:r>
            <a:r>
              <a:rPr lang="fa-IR" sz="3200" b="1" i="1" dirty="0" err="1">
                <a:solidFill>
                  <a:srgbClr val="FF0000"/>
                </a:solidFill>
                <a:cs typeface="B Nazanin" panose="00000400000000000000" pitchFamily="2" charset="-78"/>
              </a:rPr>
              <a:t>هاریت</a:t>
            </a:r>
            <a:r>
              <a:rPr lang="fa-IR" sz="3200" b="1" i="1" dirty="0">
                <a:solidFill>
                  <a:srgbClr val="FF0000"/>
                </a:solidFill>
                <a:cs typeface="B Nazanin" panose="00000400000000000000" pitchFamily="2" charset="-78"/>
              </a:rPr>
              <a:t> </a:t>
            </a:r>
            <a:r>
              <a:rPr lang="fa-IR" sz="3200" b="1" i="1" dirty="0" err="1">
                <a:solidFill>
                  <a:srgbClr val="FF0000"/>
                </a:solidFill>
                <a:cs typeface="B Nazanin" panose="00000400000000000000" pitchFamily="2" charset="-78"/>
              </a:rPr>
              <a:t>توبمن</a:t>
            </a:r>
            <a:r>
              <a:rPr lang="fa-IR" sz="3200" b="1" i="1" dirty="0">
                <a:solidFill>
                  <a:srgbClr val="FF0000"/>
                </a:solidFill>
                <a:cs typeface="B Nazanin" panose="00000400000000000000" pitchFamily="2" charset="-78"/>
              </a:rPr>
              <a:t> </a:t>
            </a:r>
            <a:r>
              <a:rPr lang="fa-IR" sz="3200" b="1" dirty="0">
                <a:cs typeface="B Nazanin" panose="00000400000000000000" pitchFamily="2" charset="-78"/>
              </a:rPr>
              <a:t>عمیقاً به فکر فرو رفت و جوابی داد که بسیار تکان دهنده بود. سخت بودن انتقال </a:t>
            </a:r>
            <a:r>
              <a:rPr lang="fa-IR" sz="3200" b="1" dirty="0" err="1">
                <a:cs typeface="B Nazanin" panose="00000400000000000000" pitchFamily="2" charset="-78"/>
              </a:rPr>
              <a:t>فراریان</a:t>
            </a:r>
            <a:r>
              <a:rPr lang="fa-IR" sz="3200" b="1" dirty="0">
                <a:cs typeface="B Nazanin" panose="00000400000000000000" pitchFamily="2" charset="-78"/>
              </a:rPr>
              <a:t>، ترس از لو رفتن عملیات به خاطر جاسوسی، دشواری یافتن مخفیگاه و حتی منابع مالی هیچ کدام از </a:t>
            </a:r>
            <a:r>
              <a:rPr lang="fa-IR" sz="3200" b="1" dirty="0" err="1">
                <a:cs typeface="B Nazanin" panose="00000400000000000000" pitchFamily="2" charset="-78"/>
              </a:rPr>
              <a:t>مواردی</a:t>
            </a:r>
            <a:r>
              <a:rPr lang="fa-IR" sz="3200" b="1" dirty="0">
                <a:cs typeface="B Nazanin" panose="00000400000000000000" pitchFamily="2" charset="-78"/>
              </a:rPr>
              <a:t> نبودند که او به آن ها اشاره کرده. پاسخ او چیز دیگری بود: </a:t>
            </a:r>
            <a:r>
              <a:rPr lang="fa-IR" sz="3200" b="1" i="1" dirty="0">
                <a:solidFill>
                  <a:srgbClr val="FF0000"/>
                </a:solidFill>
                <a:cs typeface="B Nazanin" panose="00000400000000000000" pitchFamily="2" charset="-78"/>
              </a:rPr>
              <a:t>«قانع کردن یک برده به اینکه تو برده نیستی و باید آزاد باشی» سخت ترین قسمت ماجرا بود</a:t>
            </a:r>
            <a:endParaRPr lang="fa-IR" sz="3200" b="1" i="1" dirty="0" smtClean="0">
              <a:solidFill>
                <a:srgbClr val="FF0000"/>
              </a:solidFill>
              <a:cs typeface="B Nazanin" panose="00000400000000000000" pitchFamily="2" charset="-78"/>
            </a:endParaRPr>
          </a:p>
        </p:txBody>
      </p:sp>
      <p:sp>
        <p:nvSpPr>
          <p:cNvPr id="4" name="Footer Placeholder 3"/>
          <p:cNvSpPr>
            <a:spLocks noGrp="1"/>
          </p:cNvSpPr>
          <p:nvPr>
            <p:ph type="ftr" sz="quarter" idx="11"/>
          </p:nvPr>
        </p:nvSpPr>
        <p:spPr/>
        <p:txBody>
          <a:bodyPr/>
          <a:lstStyle/>
          <a:p>
            <a:r>
              <a:rPr lang="fa-IR" sz="1400" b="1" dirty="0" smtClean="0">
                <a:solidFill>
                  <a:srgbClr val="002060"/>
                </a:solidFill>
                <a:cs typeface="B Nazanin" panose="00000400000000000000" pitchFamily="2" charset="-78"/>
              </a:rPr>
              <a:t>همایش کشوری مقررات بهداشتی بین </a:t>
            </a:r>
            <a:r>
              <a:rPr lang="fa-IR" sz="1400" b="1" dirty="0" err="1" smtClean="0">
                <a:solidFill>
                  <a:srgbClr val="002060"/>
                </a:solidFill>
                <a:cs typeface="B Nazanin" panose="00000400000000000000" pitchFamily="2" charset="-78"/>
              </a:rPr>
              <a:t>المللی</a:t>
            </a:r>
            <a:endParaRPr lang="fa-IR" sz="1400" b="1" dirty="0">
              <a:solidFill>
                <a:srgbClr val="002060"/>
              </a:solidFill>
              <a:cs typeface="B Nazanin" panose="00000400000000000000" pitchFamily="2" charset="-78"/>
            </a:endParaRPr>
          </a:p>
        </p:txBody>
      </p:sp>
      <p:sp>
        <p:nvSpPr>
          <p:cNvPr id="5" name="Slide Number Placeholder 4"/>
          <p:cNvSpPr>
            <a:spLocks noGrp="1"/>
          </p:cNvSpPr>
          <p:nvPr>
            <p:ph type="sldNum" sz="quarter" idx="12"/>
          </p:nvPr>
        </p:nvSpPr>
        <p:spPr/>
        <p:txBody>
          <a:bodyPr/>
          <a:lstStyle/>
          <a:p>
            <a:fld id="{D4982D07-23A4-4A0A-A51A-71DA80CB5235}" type="slidenum">
              <a:rPr lang="fa-IR" smtClean="0"/>
              <a:t>11</a:t>
            </a:fld>
            <a:endParaRPr lang="fa-IR"/>
          </a:p>
        </p:txBody>
      </p:sp>
    </p:spTree>
    <p:extLst>
      <p:ext uri="{BB962C8B-B14F-4D97-AF65-F5344CB8AC3E}">
        <p14:creationId xmlns:p14="http://schemas.microsoft.com/office/powerpoint/2010/main" val="6870041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 y="96820"/>
            <a:ext cx="12118489" cy="556323"/>
          </a:xfrm>
        </p:spPr>
        <p:txBody>
          <a:bodyPr>
            <a:normAutofit fontScale="90000"/>
          </a:bodyPr>
          <a:lstStyle/>
          <a:p>
            <a:r>
              <a:rPr lang="fa-IR" sz="3600" dirty="0" smtClean="0">
                <a:cs typeface="B Titr" panose="00000700000000000000" pitchFamily="2" charset="-78"/>
              </a:rPr>
              <a:t>یک نوع فکر کردن با صدای بلند(2)</a:t>
            </a:r>
            <a:endParaRPr lang="fa-IR" sz="3600" dirty="0">
              <a:cs typeface="B Titr" panose="00000700000000000000" pitchFamily="2" charset="-78"/>
            </a:endParaRPr>
          </a:p>
        </p:txBody>
      </p:sp>
      <p:sp>
        <p:nvSpPr>
          <p:cNvPr id="3" name="Subtitle 2"/>
          <p:cNvSpPr>
            <a:spLocks noGrp="1"/>
          </p:cNvSpPr>
          <p:nvPr>
            <p:ph type="subTitle" idx="1"/>
          </p:nvPr>
        </p:nvSpPr>
        <p:spPr>
          <a:xfrm>
            <a:off x="0" y="756557"/>
            <a:ext cx="12192000" cy="6101443"/>
          </a:xfrm>
        </p:spPr>
        <p:txBody>
          <a:bodyPr>
            <a:normAutofit/>
          </a:bodyPr>
          <a:lstStyle/>
          <a:p>
            <a:pPr algn="justLow" rtl="1"/>
            <a:r>
              <a:rPr lang="fa-IR" sz="3200" b="1" dirty="0">
                <a:cs typeface="B Nazanin" panose="00000400000000000000" pitchFamily="2" charset="-78"/>
              </a:rPr>
              <a:t>من فکر می کنم ما هم مشکل مشترکی با آن بردگان داریم. بیشتر توضیح می دهم. زندان های ذهنی بسیار بدتر از زندان های عینی هستند. چه چیزی باعث می شود که ما باور کنیم</a:t>
            </a:r>
            <a:r>
              <a:rPr lang="fa-IR" sz="3200" b="1" i="1" dirty="0">
                <a:solidFill>
                  <a:srgbClr val="FF0000"/>
                </a:solidFill>
                <a:cs typeface="B Nazanin" panose="00000400000000000000" pitchFamily="2" charset="-78"/>
              </a:rPr>
              <a:t> که برده </a:t>
            </a:r>
            <a:r>
              <a:rPr lang="fa-IR" sz="3200" b="1" i="1" dirty="0" err="1">
                <a:solidFill>
                  <a:srgbClr val="FF0000"/>
                </a:solidFill>
                <a:cs typeface="B Nazanin" panose="00000400000000000000" pitchFamily="2" charset="-78"/>
              </a:rPr>
              <a:t>هستیم،برده</a:t>
            </a:r>
            <a:r>
              <a:rPr lang="fa-IR" sz="3200" b="1" i="1" dirty="0">
                <a:solidFill>
                  <a:srgbClr val="FF0000"/>
                </a:solidFill>
                <a:cs typeface="B Nazanin" panose="00000400000000000000" pitchFamily="2" charset="-78"/>
              </a:rPr>
              <a:t> به دنیا می </a:t>
            </a:r>
            <a:r>
              <a:rPr lang="fa-IR" sz="3200" b="1" i="1" dirty="0" err="1">
                <a:solidFill>
                  <a:srgbClr val="FF0000"/>
                </a:solidFill>
                <a:cs typeface="B Nazanin" panose="00000400000000000000" pitchFamily="2" charset="-78"/>
              </a:rPr>
              <a:t>آییم</a:t>
            </a:r>
            <a:r>
              <a:rPr lang="fa-IR" sz="3200" b="1" i="1" dirty="0">
                <a:solidFill>
                  <a:srgbClr val="FF0000"/>
                </a:solidFill>
                <a:cs typeface="B Nazanin" panose="00000400000000000000" pitchFamily="2" charset="-78"/>
              </a:rPr>
              <a:t> برده </a:t>
            </a:r>
            <a:r>
              <a:rPr lang="fa-IR" sz="3200" b="1" i="1" dirty="0" err="1">
                <a:solidFill>
                  <a:srgbClr val="FF0000"/>
                </a:solidFill>
                <a:cs typeface="B Nazanin" panose="00000400000000000000" pitchFamily="2" charset="-78"/>
              </a:rPr>
              <a:t>وار</a:t>
            </a:r>
            <a:r>
              <a:rPr lang="fa-IR" sz="3200" b="1" i="1" dirty="0">
                <a:solidFill>
                  <a:srgbClr val="FF0000"/>
                </a:solidFill>
                <a:cs typeface="B Nazanin" panose="00000400000000000000" pitchFamily="2" charset="-78"/>
              </a:rPr>
              <a:t> زندگی میکنیم و برده از دنیا میرویم</a:t>
            </a:r>
            <a:r>
              <a:rPr lang="fa-IR" sz="3200" b="1" dirty="0">
                <a:cs typeface="B Nazanin" panose="00000400000000000000" pitchFamily="2" charset="-78"/>
              </a:rPr>
              <a:t>. دلایل متعددی وجود دارد اما یک نکته در این میان مهم است و در جامعه امروز ایرانیان بسیار مهم تر: زندان زبان!</a:t>
            </a:r>
          </a:p>
          <a:p>
            <a:pPr algn="justLow" rtl="1"/>
            <a:r>
              <a:rPr lang="fa-IR" sz="3200" b="1" dirty="0">
                <a:cs typeface="B Nazanin" panose="00000400000000000000" pitchFamily="2" charset="-78"/>
              </a:rPr>
              <a:t>چهارچوب زبانی باعث می شود که ما در گفتگوهای درونی که با خودمان داریم یا گفتگوهای بیرونی که با دیگران داریم به جای اتکا به سه بنیان عقلانیت</a:t>
            </a:r>
            <a:r>
              <a:rPr lang="fa-IR" sz="3200" b="1" dirty="0" smtClean="0">
                <a:cs typeface="B Nazanin" panose="00000400000000000000" pitchFamily="2" charset="-78"/>
              </a:rPr>
              <a:t>:</a:t>
            </a:r>
          </a:p>
          <a:p>
            <a:pPr algn="justLow" rtl="1"/>
            <a:r>
              <a:rPr lang="fa-IR" sz="3200" b="1" dirty="0" smtClean="0">
                <a:cs typeface="B Nazanin" panose="00000400000000000000" pitchFamily="2" charset="-78"/>
              </a:rPr>
              <a:t> </a:t>
            </a:r>
            <a:r>
              <a:rPr lang="fa-IR" sz="3200" b="1" dirty="0">
                <a:cs typeface="B Nazanin" panose="00000400000000000000" pitchFamily="2" charset="-78"/>
              </a:rPr>
              <a:t>یعنی توجه به شواهد و آمار، مقایسه افکار و استدلال </a:t>
            </a:r>
            <a:r>
              <a:rPr lang="fa-IR" sz="3200" b="1" dirty="0" smtClean="0">
                <a:cs typeface="B Nazanin" panose="00000400000000000000" pitchFamily="2" charset="-78"/>
              </a:rPr>
              <a:t>منطقی</a:t>
            </a:r>
          </a:p>
          <a:p>
            <a:pPr algn="justLow" rtl="1"/>
            <a:r>
              <a:rPr lang="fa-IR" sz="3200" b="1" dirty="0">
                <a:cs typeface="B Nazanin" panose="00000400000000000000" pitchFamily="2" charset="-78"/>
              </a:rPr>
              <a:t>اسیر چهارچوب های زبانی بشویم و به جای آن سه، سه چیز دیگر جایگزین شود: ضرب </a:t>
            </a:r>
            <a:r>
              <a:rPr lang="fa-IR" sz="3200" b="1" dirty="0" err="1">
                <a:cs typeface="B Nazanin" panose="00000400000000000000" pitchFamily="2" charset="-78"/>
              </a:rPr>
              <a:t>المثل</a:t>
            </a:r>
            <a:r>
              <a:rPr lang="fa-IR" sz="3200" b="1" dirty="0">
                <a:cs typeface="B Nazanin" panose="00000400000000000000" pitchFamily="2" charset="-78"/>
              </a:rPr>
              <a:t> ها، تکیه </a:t>
            </a:r>
            <a:r>
              <a:rPr lang="fa-IR" sz="3200" b="1" dirty="0" err="1">
                <a:cs typeface="B Nazanin" panose="00000400000000000000" pitchFamily="2" charset="-78"/>
              </a:rPr>
              <a:t>کلام‌ها</a:t>
            </a:r>
            <a:r>
              <a:rPr lang="fa-IR" sz="3200" b="1" dirty="0">
                <a:cs typeface="B Nazanin" panose="00000400000000000000" pitchFamily="2" charset="-78"/>
              </a:rPr>
              <a:t> و اصطلاحات. یعنی به جای استدلال منطقی با چند جمله کوتاه پرونده همه چیز را در چند ثانیه می </a:t>
            </a:r>
            <a:r>
              <a:rPr lang="fa-IR" sz="3200" b="1" dirty="0" err="1">
                <a:cs typeface="B Nazanin" panose="00000400000000000000" pitchFamily="2" charset="-78"/>
              </a:rPr>
              <a:t>بندیم</a:t>
            </a:r>
            <a:r>
              <a:rPr lang="fa-IR" sz="3200" b="1" dirty="0">
                <a:cs typeface="B Nazanin" panose="00000400000000000000" pitchFamily="2" charset="-78"/>
              </a:rPr>
              <a:t>. ممکن است باورش سخت باشد چندین مثال را با هم مرور کنیم. </a:t>
            </a:r>
            <a:endParaRPr lang="fa-IR" sz="3200" b="1" dirty="0" smtClean="0">
              <a:cs typeface="B Nazanin" panose="00000400000000000000" pitchFamily="2" charset="-78"/>
            </a:endParaRPr>
          </a:p>
        </p:txBody>
      </p:sp>
      <p:sp>
        <p:nvSpPr>
          <p:cNvPr id="4" name="Footer Placeholder 3"/>
          <p:cNvSpPr>
            <a:spLocks noGrp="1"/>
          </p:cNvSpPr>
          <p:nvPr>
            <p:ph type="ftr" sz="quarter" idx="11"/>
          </p:nvPr>
        </p:nvSpPr>
        <p:spPr/>
        <p:txBody>
          <a:bodyPr/>
          <a:lstStyle/>
          <a:p>
            <a:r>
              <a:rPr lang="fa-IR" sz="1400" b="1" dirty="0" smtClean="0">
                <a:solidFill>
                  <a:srgbClr val="002060"/>
                </a:solidFill>
                <a:cs typeface="B Nazanin" panose="00000400000000000000" pitchFamily="2" charset="-78"/>
              </a:rPr>
              <a:t>همایش کشوری مقررات بهداشتی بین </a:t>
            </a:r>
            <a:r>
              <a:rPr lang="fa-IR" sz="1400" b="1" dirty="0" err="1" smtClean="0">
                <a:solidFill>
                  <a:srgbClr val="002060"/>
                </a:solidFill>
                <a:cs typeface="B Nazanin" panose="00000400000000000000" pitchFamily="2" charset="-78"/>
              </a:rPr>
              <a:t>المللی</a:t>
            </a:r>
            <a:endParaRPr lang="fa-IR" sz="1400" b="1" dirty="0">
              <a:solidFill>
                <a:srgbClr val="002060"/>
              </a:solidFill>
              <a:cs typeface="B Nazanin" panose="00000400000000000000" pitchFamily="2" charset="-78"/>
            </a:endParaRPr>
          </a:p>
        </p:txBody>
      </p:sp>
      <p:sp>
        <p:nvSpPr>
          <p:cNvPr id="5" name="Slide Number Placeholder 4"/>
          <p:cNvSpPr>
            <a:spLocks noGrp="1"/>
          </p:cNvSpPr>
          <p:nvPr>
            <p:ph type="sldNum" sz="quarter" idx="12"/>
          </p:nvPr>
        </p:nvSpPr>
        <p:spPr/>
        <p:txBody>
          <a:bodyPr/>
          <a:lstStyle/>
          <a:p>
            <a:fld id="{D4982D07-23A4-4A0A-A51A-71DA80CB5235}" type="slidenum">
              <a:rPr lang="fa-IR" smtClean="0"/>
              <a:t>12</a:t>
            </a:fld>
            <a:endParaRPr lang="fa-IR"/>
          </a:p>
        </p:txBody>
      </p:sp>
    </p:spTree>
    <p:extLst>
      <p:ext uri="{BB962C8B-B14F-4D97-AF65-F5344CB8AC3E}">
        <p14:creationId xmlns:p14="http://schemas.microsoft.com/office/powerpoint/2010/main" val="5525232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1000"/>
                                        <p:tgtEl>
                                          <p:spTgt spid="3">
                                            <p:txEl>
                                              <p:pRg st="0" end="0"/>
                                            </p:txEl>
                                          </p:spTgt>
                                        </p:tgtEl>
                                      </p:cBhvr>
                                    </p:animEffect>
                                    <p:anim calcmode="lin" valueType="num">
                                      <p:cBhvr>
                                        <p:cTn id="14"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Effect transition="in" filter="fade">
                                      <p:cBhvr>
                                        <p:cTn id="20" dur="1000"/>
                                        <p:tgtEl>
                                          <p:spTgt spid="3">
                                            <p:txEl>
                                              <p:pRg st="1" end="1"/>
                                            </p:txEl>
                                          </p:spTgt>
                                        </p:tgtEl>
                                      </p:cBhvr>
                                    </p:animEffect>
                                    <p:anim calcmode="lin" valueType="num">
                                      <p:cBhvr>
                                        <p:cTn id="21"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2"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fade">
                                      <p:cBhvr>
                                        <p:cTn id="27" dur="1000"/>
                                        <p:tgtEl>
                                          <p:spTgt spid="3">
                                            <p:txEl>
                                              <p:pRg st="2" end="2"/>
                                            </p:txEl>
                                          </p:spTgt>
                                        </p:tgtEl>
                                      </p:cBhvr>
                                    </p:animEffect>
                                    <p:anim calcmode="lin" valueType="num">
                                      <p:cBhvr>
                                        <p:cTn id="2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nodeType="clickEffect">
                                  <p:stCondLst>
                                    <p:cond delay="0"/>
                                  </p:stCondLst>
                                  <p:childTnLst>
                                    <p:set>
                                      <p:cBhvr>
                                        <p:cTn id="33" dur="1" fill="hold">
                                          <p:stCondLst>
                                            <p:cond delay="0"/>
                                          </p:stCondLst>
                                        </p:cTn>
                                        <p:tgtEl>
                                          <p:spTgt spid="3">
                                            <p:txEl>
                                              <p:pRg st="3" end="3"/>
                                            </p:txEl>
                                          </p:spTgt>
                                        </p:tgtEl>
                                        <p:attrNameLst>
                                          <p:attrName>style.visibility</p:attrName>
                                        </p:attrNameLst>
                                      </p:cBhvr>
                                      <p:to>
                                        <p:strVal val="visible"/>
                                      </p:to>
                                    </p:set>
                                    <p:animEffect transition="in" filter="fade">
                                      <p:cBhvr>
                                        <p:cTn id="34" dur="1000"/>
                                        <p:tgtEl>
                                          <p:spTgt spid="3">
                                            <p:txEl>
                                              <p:pRg st="3" end="3"/>
                                            </p:txEl>
                                          </p:spTgt>
                                        </p:tgtEl>
                                      </p:cBhvr>
                                    </p:animEffect>
                                    <p:anim calcmode="lin" valueType="num">
                                      <p:cBhvr>
                                        <p:cTn id="3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 y="96820"/>
            <a:ext cx="12118489" cy="556323"/>
          </a:xfrm>
        </p:spPr>
        <p:txBody>
          <a:bodyPr>
            <a:normAutofit fontScale="90000"/>
          </a:bodyPr>
          <a:lstStyle/>
          <a:p>
            <a:r>
              <a:rPr lang="fa-IR" sz="3600" dirty="0" smtClean="0">
                <a:cs typeface="B Titr" panose="00000700000000000000" pitchFamily="2" charset="-78"/>
              </a:rPr>
              <a:t>یک نوع فکر کردن با صدای بلند(3)</a:t>
            </a:r>
            <a:endParaRPr lang="fa-IR" sz="3600" dirty="0">
              <a:cs typeface="B Titr" panose="00000700000000000000" pitchFamily="2" charset="-78"/>
            </a:endParaRPr>
          </a:p>
        </p:txBody>
      </p:sp>
      <p:sp>
        <p:nvSpPr>
          <p:cNvPr id="3" name="Subtitle 2"/>
          <p:cNvSpPr>
            <a:spLocks noGrp="1"/>
          </p:cNvSpPr>
          <p:nvPr>
            <p:ph type="subTitle" idx="1"/>
          </p:nvPr>
        </p:nvSpPr>
        <p:spPr>
          <a:xfrm>
            <a:off x="0" y="756557"/>
            <a:ext cx="12192000" cy="6101443"/>
          </a:xfrm>
        </p:spPr>
        <p:txBody>
          <a:bodyPr>
            <a:normAutofit/>
          </a:bodyPr>
          <a:lstStyle/>
          <a:p>
            <a:pPr algn="justLow" rtl="1"/>
            <a:r>
              <a:rPr lang="fa-IR" sz="3200" b="1" dirty="0">
                <a:cs typeface="B Nazanin" panose="00000400000000000000" pitchFamily="2" charset="-78"/>
              </a:rPr>
              <a:t>تا می </a:t>
            </a:r>
            <a:r>
              <a:rPr lang="fa-IR" sz="3200" b="1" dirty="0" err="1">
                <a:cs typeface="B Nazanin" panose="00000400000000000000" pitchFamily="2" charset="-78"/>
              </a:rPr>
              <a:t>آییم</a:t>
            </a:r>
            <a:r>
              <a:rPr lang="fa-IR" sz="3200" b="1" dirty="0">
                <a:cs typeface="B Nazanin" panose="00000400000000000000" pitchFamily="2" charset="-78"/>
              </a:rPr>
              <a:t> بگوییم که باید این سیستم را درست کرد. یک نفر در جمع پیدا می شود و فقط با این یک جمله که </a:t>
            </a:r>
            <a:r>
              <a:rPr lang="fa-IR" sz="3200" b="1" dirty="0">
                <a:solidFill>
                  <a:srgbClr val="FF0000"/>
                </a:solidFill>
                <a:cs typeface="B Nazanin" panose="00000400000000000000" pitchFamily="2" charset="-78"/>
              </a:rPr>
              <a:t>«خانه از </a:t>
            </a:r>
            <a:r>
              <a:rPr lang="fa-IR" sz="3200" b="1" dirty="0" err="1">
                <a:solidFill>
                  <a:srgbClr val="FF0000"/>
                </a:solidFill>
                <a:cs typeface="B Nazanin" panose="00000400000000000000" pitchFamily="2" charset="-78"/>
              </a:rPr>
              <a:t>پاي</a:t>
            </a:r>
            <a:r>
              <a:rPr lang="fa-IR" sz="3200" b="1" dirty="0">
                <a:solidFill>
                  <a:srgbClr val="FF0000"/>
                </a:solidFill>
                <a:cs typeface="B Nazanin" panose="00000400000000000000" pitchFamily="2" charset="-78"/>
              </a:rPr>
              <a:t> بست </a:t>
            </a:r>
            <a:r>
              <a:rPr lang="fa-IR" sz="3200" b="1" dirty="0" smtClean="0">
                <a:solidFill>
                  <a:srgbClr val="FF0000"/>
                </a:solidFill>
                <a:cs typeface="B Nazanin" panose="00000400000000000000" pitchFamily="2" charset="-78"/>
              </a:rPr>
              <a:t>ویران </a:t>
            </a:r>
            <a:r>
              <a:rPr lang="fa-IR" sz="3200" b="1" dirty="0">
                <a:solidFill>
                  <a:srgbClr val="FF0000"/>
                </a:solidFill>
                <a:cs typeface="B Nazanin" panose="00000400000000000000" pitchFamily="2" charset="-78"/>
              </a:rPr>
              <a:t>است» </a:t>
            </a:r>
            <a:r>
              <a:rPr lang="fa-IR" sz="3200" b="1" dirty="0">
                <a:cs typeface="B Nazanin" panose="00000400000000000000" pitchFamily="2" charset="-78"/>
              </a:rPr>
              <a:t>پرونده مساله را در کسری از ثانیه می بندد. </a:t>
            </a:r>
            <a:endParaRPr lang="fa-IR" sz="3200" b="1" dirty="0" smtClean="0">
              <a:cs typeface="B Nazanin" panose="00000400000000000000" pitchFamily="2" charset="-78"/>
            </a:endParaRPr>
          </a:p>
          <a:p>
            <a:pPr algn="justLow" rtl="1"/>
            <a:r>
              <a:rPr lang="fa-IR" sz="3200" b="1" dirty="0" smtClean="0">
                <a:cs typeface="B Nazanin" panose="00000400000000000000" pitchFamily="2" charset="-78"/>
              </a:rPr>
              <a:t>آیا </a:t>
            </a:r>
            <a:r>
              <a:rPr lang="fa-IR" sz="3200" b="1" dirty="0">
                <a:cs typeface="B Nazanin" panose="00000400000000000000" pitchFamily="2" charset="-78"/>
              </a:rPr>
              <a:t>شواهد، مدارک، مقایسه، استدلالی در این جمله می بینید؟ نه! </a:t>
            </a:r>
            <a:endParaRPr lang="fa-IR" sz="3200" b="1" dirty="0" smtClean="0">
              <a:cs typeface="B Nazanin" panose="00000400000000000000" pitchFamily="2" charset="-78"/>
            </a:endParaRPr>
          </a:p>
          <a:p>
            <a:pPr algn="justLow" rtl="1"/>
            <a:r>
              <a:rPr lang="fa-IR" sz="3200" b="1" dirty="0" smtClean="0">
                <a:cs typeface="B Nazanin" panose="00000400000000000000" pitchFamily="2" charset="-78"/>
              </a:rPr>
              <a:t>ولی </a:t>
            </a:r>
            <a:r>
              <a:rPr lang="fa-IR" sz="3200" b="1" dirty="0">
                <a:cs typeface="B Nazanin" panose="00000400000000000000" pitchFamily="2" charset="-78"/>
              </a:rPr>
              <a:t>همین ضرب </a:t>
            </a:r>
            <a:r>
              <a:rPr lang="fa-IR" sz="3200" b="1" dirty="0" err="1">
                <a:cs typeface="B Nazanin" panose="00000400000000000000" pitchFamily="2" charset="-78"/>
              </a:rPr>
              <a:t>المثل</a:t>
            </a:r>
            <a:r>
              <a:rPr lang="fa-IR" sz="3200" b="1" dirty="0">
                <a:cs typeface="B Nazanin" panose="00000400000000000000" pitchFamily="2" charset="-78"/>
              </a:rPr>
              <a:t> ساده کل فضا را به نفع بردگی (ماندن در وضعیت موجود) مسموم می کند. </a:t>
            </a:r>
          </a:p>
          <a:p>
            <a:pPr algn="justLow" rtl="1"/>
            <a:r>
              <a:rPr lang="fa-IR" sz="3200" b="1" dirty="0">
                <a:cs typeface="B Nazanin" panose="00000400000000000000" pitchFamily="2" charset="-78"/>
              </a:rPr>
              <a:t>حالا اگر شما بیایید و بگویید که برای آن پای بستی که ویران است نیز برنامه جامع دارید و می توانید نظام کلان را نیز بهبود بدهید</a:t>
            </a:r>
            <a:endParaRPr lang="fa-IR" sz="3200" b="1" dirty="0" smtClean="0">
              <a:cs typeface="B Nazanin" panose="00000400000000000000" pitchFamily="2" charset="-78"/>
            </a:endParaRPr>
          </a:p>
        </p:txBody>
      </p:sp>
      <p:sp>
        <p:nvSpPr>
          <p:cNvPr id="4" name="Footer Placeholder 3"/>
          <p:cNvSpPr>
            <a:spLocks noGrp="1"/>
          </p:cNvSpPr>
          <p:nvPr>
            <p:ph type="ftr" sz="quarter" idx="11"/>
          </p:nvPr>
        </p:nvSpPr>
        <p:spPr/>
        <p:txBody>
          <a:bodyPr/>
          <a:lstStyle/>
          <a:p>
            <a:r>
              <a:rPr lang="fa-IR" sz="1400" b="1" dirty="0" smtClean="0">
                <a:solidFill>
                  <a:srgbClr val="002060"/>
                </a:solidFill>
                <a:cs typeface="B Nazanin" panose="00000400000000000000" pitchFamily="2" charset="-78"/>
              </a:rPr>
              <a:t>همایش کشوری مقررات بهداشتی بین </a:t>
            </a:r>
            <a:r>
              <a:rPr lang="fa-IR" sz="1400" b="1" dirty="0" err="1" smtClean="0">
                <a:solidFill>
                  <a:srgbClr val="002060"/>
                </a:solidFill>
                <a:cs typeface="B Nazanin" panose="00000400000000000000" pitchFamily="2" charset="-78"/>
              </a:rPr>
              <a:t>المللی</a:t>
            </a:r>
            <a:endParaRPr lang="fa-IR" sz="1400" b="1" dirty="0">
              <a:solidFill>
                <a:srgbClr val="002060"/>
              </a:solidFill>
              <a:cs typeface="B Nazanin" panose="00000400000000000000" pitchFamily="2" charset="-78"/>
            </a:endParaRPr>
          </a:p>
        </p:txBody>
      </p:sp>
      <p:sp>
        <p:nvSpPr>
          <p:cNvPr id="5" name="Slide Number Placeholder 4"/>
          <p:cNvSpPr>
            <a:spLocks noGrp="1"/>
          </p:cNvSpPr>
          <p:nvPr>
            <p:ph type="sldNum" sz="quarter" idx="12"/>
          </p:nvPr>
        </p:nvSpPr>
        <p:spPr/>
        <p:txBody>
          <a:bodyPr/>
          <a:lstStyle/>
          <a:p>
            <a:fld id="{D4982D07-23A4-4A0A-A51A-71DA80CB5235}" type="slidenum">
              <a:rPr lang="fa-IR" smtClean="0"/>
              <a:t>13</a:t>
            </a:fld>
            <a:endParaRPr lang="fa-IR"/>
          </a:p>
        </p:txBody>
      </p:sp>
    </p:spTree>
    <p:extLst>
      <p:ext uri="{BB962C8B-B14F-4D97-AF65-F5344CB8AC3E}">
        <p14:creationId xmlns:p14="http://schemas.microsoft.com/office/powerpoint/2010/main" val="24966111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1000"/>
                                        <p:tgtEl>
                                          <p:spTgt spid="3">
                                            <p:txEl>
                                              <p:pRg st="0" end="0"/>
                                            </p:txEl>
                                          </p:spTgt>
                                        </p:tgtEl>
                                      </p:cBhvr>
                                    </p:animEffect>
                                    <p:anim calcmode="lin" valueType="num">
                                      <p:cBhvr>
                                        <p:cTn id="14"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additive="base">
                                        <p:cTn id="2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 calcmode="lin" valueType="num">
                                      <p:cBhvr additive="base">
                                        <p:cTn id="2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nodeType="click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Effect transition="in" filter="fade">
                                      <p:cBhvr>
                                        <p:cTn id="32" dur="1000"/>
                                        <p:tgtEl>
                                          <p:spTgt spid="3">
                                            <p:txEl>
                                              <p:pRg st="3" end="3"/>
                                            </p:txEl>
                                          </p:spTgt>
                                        </p:tgtEl>
                                      </p:cBhvr>
                                    </p:animEffect>
                                    <p:anim calcmode="lin" valueType="num">
                                      <p:cBhvr>
                                        <p:cTn id="3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 y="96820"/>
            <a:ext cx="12118489" cy="556323"/>
          </a:xfrm>
        </p:spPr>
        <p:txBody>
          <a:bodyPr>
            <a:normAutofit fontScale="90000"/>
          </a:bodyPr>
          <a:lstStyle/>
          <a:p>
            <a:r>
              <a:rPr lang="fa-IR" sz="3600" dirty="0" smtClean="0">
                <a:cs typeface="B Titr" panose="00000700000000000000" pitchFamily="2" charset="-78"/>
              </a:rPr>
              <a:t>یک نوع فکر کردن با صدای بلند(4)</a:t>
            </a:r>
            <a:endParaRPr lang="fa-IR" sz="3600" dirty="0">
              <a:cs typeface="B Titr" panose="00000700000000000000" pitchFamily="2" charset="-78"/>
            </a:endParaRPr>
          </a:p>
        </p:txBody>
      </p:sp>
      <p:sp>
        <p:nvSpPr>
          <p:cNvPr id="3" name="Subtitle 2"/>
          <p:cNvSpPr>
            <a:spLocks noGrp="1"/>
          </p:cNvSpPr>
          <p:nvPr>
            <p:ph type="subTitle" idx="1"/>
          </p:nvPr>
        </p:nvSpPr>
        <p:spPr>
          <a:xfrm>
            <a:off x="0" y="756557"/>
            <a:ext cx="12192000" cy="6101443"/>
          </a:xfrm>
        </p:spPr>
        <p:txBody>
          <a:bodyPr>
            <a:normAutofit/>
          </a:bodyPr>
          <a:lstStyle/>
          <a:p>
            <a:pPr algn="justLow" rtl="1"/>
            <a:r>
              <a:rPr lang="fa-IR" sz="3200" b="1" dirty="0" smtClean="0">
                <a:cs typeface="B Nazanin" panose="00000400000000000000" pitchFamily="2" charset="-78"/>
              </a:rPr>
              <a:t>دوباره </a:t>
            </a:r>
            <a:r>
              <a:rPr lang="fa-IR" sz="3200" b="1" dirty="0">
                <a:cs typeface="B Nazanin" panose="00000400000000000000" pitchFamily="2" charset="-78"/>
              </a:rPr>
              <a:t>یکی از جمع </a:t>
            </a:r>
            <a:r>
              <a:rPr lang="fa-IR" sz="3200" b="1" dirty="0" smtClean="0">
                <a:cs typeface="B Nazanin" panose="00000400000000000000" pitchFamily="2" charset="-78"/>
              </a:rPr>
              <a:t>نا پخته </a:t>
            </a:r>
            <a:r>
              <a:rPr lang="fa-IR" sz="3200" b="1" dirty="0">
                <a:cs typeface="B Nazanin" panose="00000400000000000000" pitchFamily="2" charset="-78"/>
              </a:rPr>
              <a:t>فقط با یک جمله رشته شما را پنبه می کند: </a:t>
            </a:r>
            <a:r>
              <a:rPr lang="fa-IR" sz="3200" b="1" i="1" dirty="0">
                <a:solidFill>
                  <a:srgbClr val="FF0000"/>
                </a:solidFill>
                <a:cs typeface="B Nazanin" panose="00000400000000000000" pitchFamily="2" charset="-78"/>
              </a:rPr>
              <a:t>« سنگ بزرگ علامت نزدن است». </a:t>
            </a:r>
          </a:p>
          <a:p>
            <a:pPr algn="justLow" rtl="1"/>
            <a:r>
              <a:rPr lang="fa-IR" sz="3200" b="1" dirty="0">
                <a:cs typeface="B Nazanin" panose="00000400000000000000" pitchFamily="2" charset="-78"/>
              </a:rPr>
              <a:t>وقتی صحبت از استفاده از فرصت </a:t>
            </a:r>
            <a:r>
              <a:rPr lang="fa-IR" sz="3200" b="1" dirty="0" err="1">
                <a:cs typeface="B Nazanin" panose="00000400000000000000" pitchFamily="2" charset="-78"/>
              </a:rPr>
              <a:t>هایی</a:t>
            </a:r>
            <a:r>
              <a:rPr lang="fa-IR" sz="3200" b="1" dirty="0">
                <a:cs typeface="B Nazanin" panose="00000400000000000000" pitchFamily="2" charset="-78"/>
              </a:rPr>
              <a:t> است که ممکن است هر ده سال </a:t>
            </a:r>
            <a:r>
              <a:rPr lang="fa-IR" sz="3200" b="1" dirty="0" smtClean="0">
                <a:cs typeface="B Nazanin" panose="00000400000000000000" pitchFamily="2" charset="-78"/>
              </a:rPr>
              <a:t>یک بار </a:t>
            </a:r>
            <a:r>
              <a:rPr lang="fa-IR" sz="3200" b="1" dirty="0">
                <a:cs typeface="B Nazanin" panose="00000400000000000000" pitchFamily="2" charset="-78"/>
              </a:rPr>
              <a:t>رخ </a:t>
            </a:r>
            <a:r>
              <a:rPr lang="fa-IR" sz="3200" b="1" dirty="0" smtClean="0">
                <a:cs typeface="B Nazanin" panose="00000400000000000000" pitchFamily="2" charset="-78"/>
              </a:rPr>
              <a:t>      می </a:t>
            </a:r>
            <a:r>
              <a:rPr lang="fa-IR" sz="3200" b="1" dirty="0">
                <a:cs typeface="B Nazanin" panose="00000400000000000000" pitchFamily="2" charset="-78"/>
              </a:rPr>
              <a:t>دهند و می گویید که سریع باید به این فرصت پرداخت، فقط کافیست یک نفر بگوید: </a:t>
            </a:r>
            <a:r>
              <a:rPr lang="fa-IR" sz="3200" b="1" i="1" dirty="0" err="1">
                <a:solidFill>
                  <a:srgbClr val="FF0000"/>
                </a:solidFill>
                <a:cs typeface="B Nazanin" panose="00000400000000000000" pitchFamily="2" charset="-78"/>
              </a:rPr>
              <a:t>نبايد</a:t>
            </a:r>
            <a:r>
              <a:rPr lang="fa-IR" sz="3200" b="1" i="1" dirty="0">
                <a:solidFill>
                  <a:srgbClr val="FF0000"/>
                </a:solidFill>
                <a:cs typeface="B Nazanin" panose="00000400000000000000" pitchFamily="2" charset="-78"/>
              </a:rPr>
              <a:t> </a:t>
            </a:r>
            <a:r>
              <a:rPr lang="fa-IR" sz="3200" b="1" i="1" dirty="0" err="1">
                <a:solidFill>
                  <a:srgbClr val="FF0000"/>
                </a:solidFill>
                <a:cs typeface="B Nazanin" panose="00000400000000000000" pitchFamily="2" charset="-78"/>
              </a:rPr>
              <a:t>بي</a:t>
            </a:r>
            <a:r>
              <a:rPr lang="fa-IR" sz="3200" b="1" i="1" dirty="0">
                <a:solidFill>
                  <a:srgbClr val="FF0000"/>
                </a:solidFill>
                <a:cs typeface="B Nazanin" panose="00000400000000000000" pitchFamily="2" charset="-78"/>
              </a:rPr>
              <a:t> گدار به آب زد.</a:t>
            </a:r>
          </a:p>
          <a:p>
            <a:pPr algn="justLow" rtl="1"/>
            <a:r>
              <a:rPr lang="fa-IR" sz="3200" b="1" dirty="0">
                <a:cs typeface="B Nazanin" panose="00000400000000000000" pitchFamily="2" charset="-78"/>
              </a:rPr>
              <a:t>زمانی که صحبت از روندهای خطرناک می کنید که آینده همه ما را به خطر می اندازد و از دیگران می خواهید که امروز کاری کنند تا فردا این چیزی که امروز مساله است تبدیل به بحران نشود بدون حتی یک کلام استدلال، فقط می </a:t>
            </a:r>
            <a:r>
              <a:rPr lang="fa-IR" sz="3200" b="1" dirty="0" smtClean="0">
                <a:cs typeface="B Nazanin" panose="00000400000000000000" pitchFamily="2" charset="-78"/>
              </a:rPr>
              <a:t>گویند که:</a:t>
            </a:r>
          </a:p>
          <a:p>
            <a:pPr algn="justLow" rtl="1"/>
            <a:r>
              <a:rPr lang="fa-IR" sz="3200" b="1" dirty="0" smtClean="0">
                <a:cs typeface="B Nazanin" panose="00000400000000000000" pitchFamily="2" charset="-78"/>
              </a:rPr>
              <a:t> </a:t>
            </a:r>
            <a:r>
              <a:rPr lang="fa-IR" sz="3200" b="1" dirty="0">
                <a:solidFill>
                  <a:srgbClr val="FF0000"/>
                </a:solidFill>
                <a:cs typeface="B Nazanin" panose="00000400000000000000" pitchFamily="2" charset="-78"/>
              </a:rPr>
              <a:t>چو فردا شود فکر فردا کنیم</a:t>
            </a:r>
            <a:endParaRPr lang="fa-IR" sz="3200" b="1" dirty="0" smtClean="0">
              <a:solidFill>
                <a:srgbClr val="FF0000"/>
              </a:solidFill>
              <a:cs typeface="B Nazanin" panose="00000400000000000000" pitchFamily="2" charset="-78"/>
            </a:endParaRPr>
          </a:p>
        </p:txBody>
      </p:sp>
      <p:sp>
        <p:nvSpPr>
          <p:cNvPr id="4" name="Footer Placeholder 3"/>
          <p:cNvSpPr>
            <a:spLocks noGrp="1"/>
          </p:cNvSpPr>
          <p:nvPr>
            <p:ph type="ftr" sz="quarter" idx="11"/>
          </p:nvPr>
        </p:nvSpPr>
        <p:spPr/>
        <p:txBody>
          <a:bodyPr/>
          <a:lstStyle/>
          <a:p>
            <a:r>
              <a:rPr lang="fa-IR" sz="1400" b="1" dirty="0" smtClean="0">
                <a:solidFill>
                  <a:srgbClr val="002060"/>
                </a:solidFill>
                <a:cs typeface="B Nazanin" panose="00000400000000000000" pitchFamily="2" charset="-78"/>
              </a:rPr>
              <a:t>همایش کشوری مقررات بهداشتی بین </a:t>
            </a:r>
            <a:r>
              <a:rPr lang="fa-IR" sz="1400" b="1" dirty="0" err="1" smtClean="0">
                <a:solidFill>
                  <a:srgbClr val="002060"/>
                </a:solidFill>
                <a:cs typeface="B Nazanin" panose="00000400000000000000" pitchFamily="2" charset="-78"/>
              </a:rPr>
              <a:t>المللی</a:t>
            </a:r>
            <a:endParaRPr lang="fa-IR" sz="1400" b="1" dirty="0">
              <a:solidFill>
                <a:srgbClr val="002060"/>
              </a:solidFill>
              <a:cs typeface="B Nazanin" panose="00000400000000000000" pitchFamily="2" charset="-78"/>
            </a:endParaRPr>
          </a:p>
        </p:txBody>
      </p:sp>
      <p:sp>
        <p:nvSpPr>
          <p:cNvPr id="5" name="Slide Number Placeholder 4"/>
          <p:cNvSpPr>
            <a:spLocks noGrp="1"/>
          </p:cNvSpPr>
          <p:nvPr>
            <p:ph type="sldNum" sz="quarter" idx="12"/>
          </p:nvPr>
        </p:nvSpPr>
        <p:spPr/>
        <p:txBody>
          <a:bodyPr/>
          <a:lstStyle/>
          <a:p>
            <a:fld id="{D4982D07-23A4-4A0A-A51A-71DA80CB5235}" type="slidenum">
              <a:rPr lang="fa-IR" smtClean="0"/>
              <a:t>14</a:t>
            </a:fld>
            <a:endParaRPr lang="fa-IR"/>
          </a:p>
        </p:txBody>
      </p:sp>
    </p:spTree>
    <p:extLst>
      <p:ext uri="{BB962C8B-B14F-4D97-AF65-F5344CB8AC3E}">
        <p14:creationId xmlns:p14="http://schemas.microsoft.com/office/powerpoint/2010/main" val="42749191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1000"/>
                                        <p:tgtEl>
                                          <p:spTgt spid="3">
                                            <p:txEl>
                                              <p:pRg st="0" end="0"/>
                                            </p:txEl>
                                          </p:spTgt>
                                        </p:tgtEl>
                                      </p:cBhvr>
                                    </p:animEffect>
                                    <p:anim calcmode="lin" valueType="num">
                                      <p:cBhvr>
                                        <p:cTn id="14"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Effect transition="in" filter="fade">
                                      <p:cBhvr>
                                        <p:cTn id="20" dur="1000"/>
                                        <p:tgtEl>
                                          <p:spTgt spid="3">
                                            <p:txEl>
                                              <p:pRg st="1" end="1"/>
                                            </p:txEl>
                                          </p:spTgt>
                                        </p:tgtEl>
                                      </p:cBhvr>
                                    </p:animEffect>
                                    <p:anim calcmode="lin" valueType="num">
                                      <p:cBhvr>
                                        <p:cTn id="21"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2"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fade">
                                      <p:cBhvr>
                                        <p:cTn id="27" dur="1000"/>
                                        <p:tgtEl>
                                          <p:spTgt spid="3">
                                            <p:txEl>
                                              <p:pRg st="2" end="2"/>
                                            </p:txEl>
                                          </p:spTgt>
                                        </p:tgtEl>
                                      </p:cBhvr>
                                    </p:animEffect>
                                    <p:anim calcmode="lin" valueType="num">
                                      <p:cBhvr>
                                        <p:cTn id="2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nodeType="clickEffect">
                                  <p:stCondLst>
                                    <p:cond delay="0"/>
                                  </p:stCondLst>
                                  <p:childTnLst>
                                    <p:set>
                                      <p:cBhvr>
                                        <p:cTn id="33" dur="1" fill="hold">
                                          <p:stCondLst>
                                            <p:cond delay="0"/>
                                          </p:stCondLst>
                                        </p:cTn>
                                        <p:tgtEl>
                                          <p:spTgt spid="3">
                                            <p:txEl>
                                              <p:pRg st="3" end="3"/>
                                            </p:txEl>
                                          </p:spTgt>
                                        </p:tgtEl>
                                        <p:attrNameLst>
                                          <p:attrName>style.visibility</p:attrName>
                                        </p:attrNameLst>
                                      </p:cBhvr>
                                      <p:to>
                                        <p:strVal val="visible"/>
                                      </p:to>
                                    </p:set>
                                    <p:animEffect transition="in" filter="fade">
                                      <p:cBhvr>
                                        <p:cTn id="34" dur="1000"/>
                                        <p:tgtEl>
                                          <p:spTgt spid="3">
                                            <p:txEl>
                                              <p:pRg st="3" end="3"/>
                                            </p:txEl>
                                          </p:spTgt>
                                        </p:tgtEl>
                                      </p:cBhvr>
                                    </p:animEffect>
                                    <p:anim calcmode="lin" valueType="num">
                                      <p:cBhvr>
                                        <p:cTn id="3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 y="96820"/>
            <a:ext cx="12118489" cy="556323"/>
          </a:xfrm>
        </p:spPr>
        <p:txBody>
          <a:bodyPr>
            <a:normAutofit fontScale="90000"/>
          </a:bodyPr>
          <a:lstStyle/>
          <a:p>
            <a:r>
              <a:rPr lang="fa-IR" sz="3600" dirty="0" smtClean="0">
                <a:cs typeface="B Titr" panose="00000700000000000000" pitchFamily="2" charset="-78"/>
              </a:rPr>
              <a:t>یک نوع فکر کردن با صدای بلند(5)</a:t>
            </a:r>
            <a:endParaRPr lang="fa-IR" sz="3600" dirty="0">
              <a:cs typeface="B Titr" panose="00000700000000000000" pitchFamily="2" charset="-78"/>
            </a:endParaRPr>
          </a:p>
        </p:txBody>
      </p:sp>
      <p:sp>
        <p:nvSpPr>
          <p:cNvPr id="3" name="Subtitle 2"/>
          <p:cNvSpPr>
            <a:spLocks noGrp="1"/>
          </p:cNvSpPr>
          <p:nvPr>
            <p:ph type="subTitle" idx="1"/>
          </p:nvPr>
        </p:nvSpPr>
        <p:spPr>
          <a:xfrm>
            <a:off x="0" y="756557"/>
            <a:ext cx="12192000" cy="6101443"/>
          </a:xfrm>
        </p:spPr>
        <p:txBody>
          <a:bodyPr>
            <a:normAutofit lnSpcReduction="10000"/>
          </a:bodyPr>
          <a:lstStyle/>
          <a:p>
            <a:pPr algn="justLow" rtl="1"/>
            <a:r>
              <a:rPr lang="fa-IR" sz="3200" b="1" dirty="0" smtClean="0">
                <a:cs typeface="B Nazanin" panose="00000400000000000000" pitchFamily="2" charset="-78"/>
              </a:rPr>
              <a:t>وقتی می خواهید دیگران را ترغیب کنید که در سرنوشت محله/دانشگاه/شهر/استان/کشورشان مشارکت کنند و فقط نظاره گر اوضاع نباشند، یک تکیه کلام ساده تمام استدلال شما را از هم می پاشد: </a:t>
            </a:r>
          </a:p>
          <a:p>
            <a:pPr algn="justLow" rtl="1"/>
            <a:r>
              <a:rPr lang="fa-IR" sz="3200" b="1" dirty="0" smtClean="0">
                <a:solidFill>
                  <a:srgbClr val="FF0000"/>
                </a:solidFill>
                <a:cs typeface="B Nazanin" panose="00000400000000000000" pitchFamily="2" charset="-78"/>
              </a:rPr>
              <a:t>ما نه سر </a:t>
            </a:r>
            <a:r>
              <a:rPr lang="fa-IR" sz="3200" b="1" dirty="0" err="1" smtClean="0">
                <a:solidFill>
                  <a:srgbClr val="FF0000"/>
                </a:solidFill>
                <a:cs typeface="B Nazanin" panose="00000400000000000000" pitchFamily="2" charset="-78"/>
              </a:rPr>
              <a:t>پیازیم</a:t>
            </a:r>
            <a:r>
              <a:rPr lang="fa-IR" sz="3200" b="1" dirty="0" smtClean="0">
                <a:solidFill>
                  <a:srgbClr val="FF0000"/>
                </a:solidFill>
                <a:cs typeface="B Nazanin" panose="00000400000000000000" pitchFamily="2" charset="-78"/>
              </a:rPr>
              <a:t> و نه ته پیاز.</a:t>
            </a:r>
          </a:p>
          <a:p>
            <a:pPr algn="justLow" rtl="1"/>
            <a:endParaRPr lang="fa-IR" sz="3200" b="1" dirty="0" smtClean="0">
              <a:cs typeface="B Nazanin" panose="00000400000000000000" pitchFamily="2" charset="-78"/>
            </a:endParaRPr>
          </a:p>
          <a:p>
            <a:pPr algn="justLow" rtl="1"/>
            <a:r>
              <a:rPr lang="fa-IR" sz="3200" b="1" dirty="0" smtClean="0">
                <a:cs typeface="B Nazanin" panose="00000400000000000000" pitchFamily="2" charset="-78"/>
              </a:rPr>
              <a:t>چیزی </a:t>
            </a:r>
            <a:r>
              <a:rPr lang="fa-IR" sz="3200" b="1" dirty="0">
                <a:cs typeface="B Nazanin" panose="00000400000000000000" pitchFamily="2" charset="-78"/>
              </a:rPr>
              <a:t>که مساله شما را سخت تر می کند، این است که کسانی که از چنین </a:t>
            </a:r>
            <a:r>
              <a:rPr lang="fa-IR" sz="3200" b="1" dirty="0" err="1">
                <a:cs typeface="B Nazanin" panose="00000400000000000000" pitchFamily="2" charset="-78"/>
              </a:rPr>
              <a:t>دستبندهای</a:t>
            </a:r>
            <a:r>
              <a:rPr lang="fa-IR" sz="3200" b="1" dirty="0">
                <a:cs typeface="B Nazanin" panose="00000400000000000000" pitchFamily="2" charset="-78"/>
              </a:rPr>
              <a:t> زبانی (ضرب </a:t>
            </a:r>
            <a:r>
              <a:rPr lang="fa-IR" sz="3200" b="1" dirty="0" err="1">
                <a:cs typeface="B Nazanin" panose="00000400000000000000" pitchFamily="2" charset="-78"/>
              </a:rPr>
              <a:t>المثل</a:t>
            </a:r>
            <a:r>
              <a:rPr lang="fa-IR" sz="3200" b="1" dirty="0">
                <a:cs typeface="B Nazanin" panose="00000400000000000000" pitchFamily="2" charset="-78"/>
              </a:rPr>
              <a:t> ها و تکیه کلام های </a:t>
            </a:r>
            <a:r>
              <a:rPr lang="fa-IR" sz="3200" b="1" dirty="0" err="1">
                <a:cs typeface="B Nazanin" panose="00000400000000000000" pitchFamily="2" charset="-78"/>
              </a:rPr>
              <a:t>ناامیدکننده</a:t>
            </a:r>
            <a:r>
              <a:rPr lang="fa-IR" sz="3200" b="1" dirty="0">
                <a:cs typeface="B Nazanin" panose="00000400000000000000" pitchFamily="2" charset="-78"/>
              </a:rPr>
              <a:t>) استفاده می کنند معمولا چنان با اعتماد به نفس و از سر تجربه چهل ساله صحبت می کنند که شما باید 3 ساعت حرف بزنید تا آن حرف مسموم، </a:t>
            </a:r>
            <a:r>
              <a:rPr lang="fa-IR" sz="3200" b="1" dirty="0" err="1">
                <a:cs typeface="B Nazanin" panose="00000400000000000000" pitchFamily="2" charset="-78"/>
              </a:rPr>
              <a:t>احیاناً</a:t>
            </a:r>
            <a:r>
              <a:rPr lang="fa-IR" sz="3200" b="1" dirty="0">
                <a:cs typeface="B Nazanin" panose="00000400000000000000" pitchFamily="2" charset="-78"/>
              </a:rPr>
              <a:t> رفع سوء اثر بشود.  </a:t>
            </a:r>
          </a:p>
          <a:p>
            <a:pPr algn="justLow" rtl="1"/>
            <a:r>
              <a:rPr lang="fa-IR" sz="3200" b="1" dirty="0">
                <a:cs typeface="B Nazanin" panose="00000400000000000000" pitchFamily="2" charset="-78"/>
              </a:rPr>
              <a:t> چه باید کرد</a:t>
            </a:r>
            <a:r>
              <a:rPr lang="fa-IR" sz="3200" b="1" dirty="0" smtClean="0">
                <a:cs typeface="B Nazanin" panose="00000400000000000000" pitchFamily="2" charset="-78"/>
              </a:rPr>
              <a:t>؟</a:t>
            </a:r>
          </a:p>
          <a:p>
            <a:pPr algn="justLow" rtl="1"/>
            <a:r>
              <a:rPr lang="fa-IR" sz="3200" b="1" dirty="0" smtClean="0">
                <a:cs typeface="B Nazanin" panose="00000400000000000000" pitchFamily="2" charset="-78"/>
              </a:rPr>
              <a:t> </a:t>
            </a:r>
            <a:r>
              <a:rPr lang="fa-IR" sz="3200" b="1" dirty="0">
                <a:cs typeface="B Nazanin" panose="00000400000000000000" pitchFamily="2" charset="-78"/>
              </a:rPr>
              <a:t>متاسفانه ادبیات ما پر است از این تکیه کلام ها و ضرب </a:t>
            </a:r>
            <a:r>
              <a:rPr lang="fa-IR" sz="3200" b="1" dirty="0" err="1">
                <a:cs typeface="B Nazanin" panose="00000400000000000000" pitchFamily="2" charset="-78"/>
              </a:rPr>
              <a:t>المثل</a:t>
            </a:r>
            <a:r>
              <a:rPr lang="fa-IR" sz="3200" b="1" dirty="0">
                <a:cs typeface="B Nazanin" panose="00000400000000000000" pitchFamily="2" charset="-78"/>
              </a:rPr>
              <a:t> </a:t>
            </a:r>
            <a:r>
              <a:rPr lang="fa-IR" sz="3200" b="1" dirty="0" err="1">
                <a:cs typeface="B Nazanin" panose="00000400000000000000" pitchFamily="2" charset="-78"/>
              </a:rPr>
              <a:t>هایی</a:t>
            </a:r>
            <a:r>
              <a:rPr lang="fa-IR" sz="3200" b="1" dirty="0">
                <a:cs typeface="B Nazanin" panose="00000400000000000000" pitchFamily="2" charset="-78"/>
              </a:rPr>
              <a:t> که در نهایت ما را به بردگی، پذیرش وضعیت موجود، در جا زدن و در جا ماندن می کشاند. زبان ما می تواند به مثابه یک زندان عمل کند. </a:t>
            </a:r>
            <a:endParaRPr lang="fa-IR" sz="3200" b="1" dirty="0" smtClean="0">
              <a:cs typeface="B Nazanin" panose="00000400000000000000" pitchFamily="2" charset="-78"/>
            </a:endParaRPr>
          </a:p>
        </p:txBody>
      </p:sp>
      <p:sp>
        <p:nvSpPr>
          <p:cNvPr id="4" name="Footer Placeholder 3"/>
          <p:cNvSpPr>
            <a:spLocks noGrp="1"/>
          </p:cNvSpPr>
          <p:nvPr>
            <p:ph type="ftr" sz="quarter" idx="11"/>
          </p:nvPr>
        </p:nvSpPr>
        <p:spPr/>
        <p:txBody>
          <a:bodyPr/>
          <a:lstStyle/>
          <a:p>
            <a:r>
              <a:rPr lang="fa-IR" sz="1400" b="1" dirty="0" smtClean="0">
                <a:solidFill>
                  <a:srgbClr val="002060"/>
                </a:solidFill>
                <a:cs typeface="B Nazanin" panose="00000400000000000000" pitchFamily="2" charset="-78"/>
              </a:rPr>
              <a:t>همایش کشوری مقررات بهداشتی بین </a:t>
            </a:r>
            <a:r>
              <a:rPr lang="fa-IR" sz="1400" b="1" dirty="0" err="1" smtClean="0">
                <a:solidFill>
                  <a:srgbClr val="002060"/>
                </a:solidFill>
                <a:cs typeface="B Nazanin" panose="00000400000000000000" pitchFamily="2" charset="-78"/>
              </a:rPr>
              <a:t>المللی</a:t>
            </a:r>
            <a:endParaRPr lang="fa-IR" sz="1400" b="1" dirty="0">
              <a:solidFill>
                <a:srgbClr val="002060"/>
              </a:solidFill>
              <a:cs typeface="B Nazanin" panose="00000400000000000000" pitchFamily="2" charset="-78"/>
            </a:endParaRPr>
          </a:p>
        </p:txBody>
      </p:sp>
      <p:sp>
        <p:nvSpPr>
          <p:cNvPr id="5" name="Slide Number Placeholder 4"/>
          <p:cNvSpPr>
            <a:spLocks noGrp="1"/>
          </p:cNvSpPr>
          <p:nvPr>
            <p:ph type="sldNum" sz="quarter" idx="12"/>
          </p:nvPr>
        </p:nvSpPr>
        <p:spPr/>
        <p:txBody>
          <a:bodyPr/>
          <a:lstStyle/>
          <a:p>
            <a:fld id="{D4982D07-23A4-4A0A-A51A-71DA80CB5235}" type="slidenum">
              <a:rPr lang="fa-IR" smtClean="0"/>
              <a:t>15</a:t>
            </a:fld>
            <a:endParaRPr lang="fa-IR"/>
          </a:p>
        </p:txBody>
      </p:sp>
    </p:spTree>
    <p:extLst>
      <p:ext uri="{BB962C8B-B14F-4D97-AF65-F5344CB8AC3E}">
        <p14:creationId xmlns:p14="http://schemas.microsoft.com/office/powerpoint/2010/main" val="35605097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1000"/>
                                        <p:tgtEl>
                                          <p:spTgt spid="3">
                                            <p:txEl>
                                              <p:pRg st="0" end="0"/>
                                            </p:txEl>
                                          </p:spTgt>
                                        </p:tgtEl>
                                      </p:cBhvr>
                                    </p:animEffect>
                                    <p:anim calcmode="lin" valueType="num">
                                      <p:cBhvr>
                                        <p:cTn id="14"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1000"/>
                                        <p:tgtEl>
                                          <p:spTgt spid="3">
                                            <p:txEl>
                                              <p:pRg st="3" end="3"/>
                                            </p:txEl>
                                          </p:spTgt>
                                        </p:tgtEl>
                                      </p:cBhvr>
                                    </p:animEffect>
                                    <p:anim calcmode="lin" valueType="num">
                                      <p:cBhvr>
                                        <p:cTn id="21"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2"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nodeType="clickEffect">
                                  <p:stCondLst>
                                    <p:cond delay="0"/>
                                  </p:stCondLst>
                                  <p:childTnLst>
                                    <p:set>
                                      <p:cBhvr>
                                        <p:cTn id="33" dur="1" fill="hold">
                                          <p:stCondLst>
                                            <p:cond delay="0"/>
                                          </p:stCondLst>
                                        </p:cTn>
                                        <p:tgtEl>
                                          <p:spTgt spid="3">
                                            <p:txEl>
                                              <p:pRg st="1" end="1"/>
                                            </p:txEl>
                                          </p:spTgt>
                                        </p:tgtEl>
                                        <p:attrNameLst>
                                          <p:attrName>style.visibility</p:attrName>
                                        </p:attrNameLst>
                                      </p:cBhvr>
                                      <p:to>
                                        <p:strVal val="visible"/>
                                      </p:to>
                                    </p:set>
                                    <p:animEffect transition="in" filter="fade">
                                      <p:cBhvr>
                                        <p:cTn id="34" dur="1000"/>
                                        <p:tgtEl>
                                          <p:spTgt spid="3">
                                            <p:txEl>
                                              <p:pRg st="1" end="1"/>
                                            </p:txEl>
                                          </p:spTgt>
                                        </p:tgtEl>
                                      </p:cBhvr>
                                    </p:animEffect>
                                    <p:anim calcmode="lin" valueType="num">
                                      <p:cBhvr>
                                        <p:cTn id="3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nodeType="clickEffect">
                                  <p:stCondLst>
                                    <p:cond delay="0"/>
                                  </p:stCondLst>
                                  <p:childTnLst>
                                    <p:set>
                                      <p:cBhvr>
                                        <p:cTn id="40" dur="1" fill="hold">
                                          <p:stCondLst>
                                            <p:cond delay="0"/>
                                          </p:stCondLst>
                                        </p:cTn>
                                        <p:tgtEl>
                                          <p:spTgt spid="3">
                                            <p:txEl>
                                              <p:pRg st="5" end="5"/>
                                            </p:txEl>
                                          </p:spTgt>
                                        </p:tgtEl>
                                        <p:attrNameLst>
                                          <p:attrName>style.visibility</p:attrName>
                                        </p:attrNameLst>
                                      </p:cBhvr>
                                      <p:to>
                                        <p:strVal val="visible"/>
                                      </p:to>
                                    </p:set>
                                    <p:animEffect transition="in" filter="fade">
                                      <p:cBhvr>
                                        <p:cTn id="41" dur="1000"/>
                                        <p:tgtEl>
                                          <p:spTgt spid="3">
                                            <p:txEl>
                                              <p:pRg st="5" end="5"/>
                                            </p:txEl>
                                          </p:spTgt>
                                        </p:tgtEl>
                                      </p:cBhvr>
                                    </p:animEffect>
                                    <p:anim calcmode="lin" valueType="num">
                                      <p:cBhvr>
                                        <p:cTn id="42"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3"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 y="96820"/>
            <a:ext cx="12118489" cy="556323"/>
          </a:xfrm>
        </p:spPr>
        <p:txBody>
          <a:bodyPr>
            <a:normAutofit fontScale="90000"/>
          </a:bodyPr>
          <a:lstStyle/>
          <a:p>
            <a:r>
              <a:rPr lang="fa-IR" sz="3600" dirty="0" smtClean="0">
                <a:cs typeface="B Titr" panose="00000700000000000000" pitchFamily="2" charset="-78"/>
              </a:rPr>
              <a:t>یک نوع فکر کردن با صدای بلند(6)</a:t>
            </a:r>
            <a:endParaRPr lang="fa-IR" sz="3600" dirty="0">
              <a:cs typeface="B Titr" panose="00000700000000000000" pitchFamily="2" charset="-78"/>
            </a:endParaRPr>
          </a:p>
        </p:txBody>
      </p:sp>
      <p:sp>
        <p:nvSpPr>
          <p:cNvPr id="3" name="Subtitle 2"/>
          <p:cNvSpPr>
            <a:spLocks noGrp="1"/>
          </p:cNvSpPr>
          <p:nvPr>
            <p:ph type="subTitle" idx="1"/>
          </p:nvPr>
        </p:nvSpPr>
        <p:spPr>
          <a:xfrm>
            <a:off x="0" y="756557"/>
            <a:ext cx="12192000" cy="6101443"/>
          </a:xfrm>
        </p:spPr>
        <p:txBody>
          <a:bodyPr>
            <a:normAutofit/>
          </a:bodyPr>
          <a:lstStyle/>
          <a:p>
            <a:pPr algn="justLow" rtl="1"/>
            <a:r>
              <a:rPr lang="fa-IR" sz="3200" b="1" dirty="0">
                <a:cs typeface="B Nazanin" panose="00000400000000000000" pitchFamily="2" charset="-78"/>
              </a:rPr>
              <a:t>1-  یک هفته روی واژه ها و تکیه کلام های خود متمرکز شویم و بررسی کنیم </a:t>
            </a:r>
            <a:r>
              <a:rPr lang="fa-IR" sz="3200" b="1" dirty="0" err="1">
                <a:cs typeface="B Nazanin" panose="00000400000000000000" pitchFamily="2" charset="-78"/>
              </a:rPr>
              <a:t>ببنیم</a:t>
            </a:r>
            <a:r>
              <a:rPr lang="fa-IR" sz="3200" b="1" dirty="0">
                <a:cs typeface="B Nazanin" panose="00000400000000000000" pitchFamily="2" charset="-78"/>
              </a:rPr>
              <a:t> چهارچوب های زبانی ما به سمت اقدام، کنش، تغییر، فرار و مبارزه است یا انفعال، تسلیم و بردگی.</a:t>
            </a:r>
          </a:p>
          <a:p>
            <a:pPr algn="justLow" rtl="1"/>
            <a:r>
              <a:rPr lang="fa-IR" sz="3200" b="1" dirty="0">
                <a:cs typeface="B Nazanin" panose="00000400000000000000" pitchFamily="2" charset="-78"/>
              </a:rPr>
              <a:t>2-  جواب کسانی که عقلانیت در گفتار ندارند و صرفا مبتنی بر </a:t>
            </a:r>
            <a:r>
              <a:rPr lang="fa-IR" sz="3200" b="1" dirty="0" err="1">
                <a:cs typeface="B Nazanin" panose="00000400000000000000" pitchFamily="2" charset="-78"/>
              </a:rPr>
              <a:t>ضرب‌المثل‌های</a:t>
            </a:r>
            <a:r>
              <a:rPr lang="fa-IR" sz="3200" b="1" dirty="0">
                <a:cs typeface="B Nazanin" panose="00000400000000000000" pitchFamily="2" charset="-78"/>
              </a:rPr>
              <a:t> منفی جلوی هر گونه تغییری را می گیرند، استدلال منطقی نیست بلکه باید با اسلحه خودشان به جنگ آنان رفت. تکیه کلام های مثبت در زبان ما کم نیستند، نمونه </a:t>
            </a:r>
            <a:r>
              <a:rPr lang="fa-IR" sz="3200" b="1" dirty="0" err="1">
                <a:cs typeface="B Nazanin" panose="00000400000000000000" pitchFamily="2" charset="-78"/>
              </a:rPr>
              <a:t>اش</a:t>
            </a:r>
            <a:r>
              <a:rPr lang="fa-IR" sz="3200" b="1" dirty="0">
                <a:cs typeface="B Nazanin" panose="00000400000000000000" pitchFamily="2" charset="-78"/>
              </a:rPr>
              <a:t> آب که یک جا بماند می </a:t>
            </a:r>
            <a:r>
              <a:rPr lang="fa-IR" sz="3200" b="1" dirty="0" err="1">
                <a:cs typeface="B Nazanin" panose="00000400000000000000" pitchFamily="2" charset="-78"/>
              </a:rPr>
              <a:t>گندد</a:t>
            </a:r>
            <a:r>
              <a:rPr lang="fa-IR" sz="3200" b="1" dirty="0">
                <a:cs typeface="B Nazanin" panose="00000400000000000000" pitchFamily="2" charset="-78"/>
              </a:rPr>
              <a:t> و از تو حرکت از خدا برکت</a:t>
            </a:r>
            <a:r>
              <a:rPr lang="fa-IR" sz="3200" b="1" dirty="0" smtClean="0">
                <a:cs typeface="B Nazanin" panose="00000400000000000000" pitchFamily="2" charset="-78"/>
              </a:rPr>
              <a:t>.</a:t>
            </a:r>
            <a:endParaRPr lang="fa-IR" sz="3200" b="1" dirty="0">
              <a:cs typeface="B Nazanin" panose="00000400000000000000" pitchFamily="2" charset="-78"/>
            </a:endParaRPr>
          </a:p>
          <a:p>
            <a:pPr algn="justLow" rtl="1"/>
            <a:r>
              <a:rPr lang="fa-IR" sz="3200" b="1" dirty="0">
                <a:cs typeface="B Nazanin" panose="00000400000000000000" pitchFamily="2" charset="-78"/>
              </a:rPr>
              <a:t>ممکن است با خود بگویید حالا من یک نفر هم این دو پیشنهاد را اجرا کردم</a:t>
            </a:r>
            <a:r>
              <a:rPr lang="fa-IR" sz="3200" b="1" dirty="0" smtClean="0">
                <a:cs typeface="B Nazanin" panose="00000400000000000000" pitchFamily="2" charset="-78"/>
              </a:rPr>
              <a:t>.</a:t>
            </a:r>
          </a:p>
          <a:p>
            <a:pPr algn="justLow" rtl="1"/>
            <a:r>
              <a:rPr lang="fa-IR" sz="3200" b="1" dirty="0" smtClean="0">
                <a:cs typeface="B Nazanin" panose="00000400000000000000" pitchFamily="2" charset="-78"/>
              </a:rPr>
              <a:t> </a:t>
            </a:r>
            <a:r>
              <a:rPr lang="fa-IR" sz="3200" b="1" i="1" dirty="0">
                <a:solidFill>
                  <a:srgbClr val="FF0000"/>
                </a:solidFill>
                <a:cs typeface="B Nazanin" panose="00000400000000000000" pitchFamily="2" charset="-78"/>
              </a:rPr>
              <a:t>با یک گل که بهار </a:t>
            </a:r>
            <a:r>
              <a:rPr lang="fa-IR" sz="3200" b="1" i="1" dirty="0" err="1">
                <a:solidFill>
                  <a:srgbClr val="FF0000"/>
                </a:solidFill>
                <a:cs typeface="B Nazanin" panose="00000400000000000000" pitchFamily="2" charset="-78"/>
              </a:rPr>
              <a:t>نمی</a:t>
            </a:r>
            <a:r>
              <a:rPr lang="fa-IR" sz="3200" b="1" i="1" dirty="0">
                <a:solidFill>
                  <a:srgbClr val="FF0000"/>
                </a:solidFill>
                <a:cs typeface="B Nazanin" panose="00000400000000000000" pitchFamily="2" charset="-78"/>
              </a:rPr>
              <a:t> شود</a:t>
            </a:r>
            <a:r>
              <a:rPr lang="fa-IR" sz="3200" b="1" i="1" dirty="0" smtClean="0">
                <a:solidFill>
                  <a:srgbClr val="FF0000"/>
                </a:solidFill>
                <a:cs typeface="B Nazanin" panose="00000400000000000000" pitchFamily="2" charset="-78"/>
              </a:rPr>
              <a:t>.</a:t>
            </a:r>
          </a:p>
          <a:p>
            <a:pPr algn="justLow" rtl="1"/>
            <a:r>
              <a:rPr lang="fa-IR" sz="3200" b="1" dirty="0" smtClean="0">
                <a:cs typeface="B Nazanin" panose="00000400000000000000" pitchFamily="2" charset="-78"/>
              </a:rPr>
              <a:t> </a:t>
            </a:r>
            <a:r>
              <a:rPr lang="fa-IR" sz="3200" b="1" dirty="0">
                <a:cs typeface="B Nazanin" panose="00000400000000000000" pitchFamily="2" charset="-78"/>
              </a:rPr>
              <a:t>می بینید! شما باز هم در دام زندان زبان افتادید. اگر می خواهید از طریق راه آهن سری فرار کنید باید به ایستگاه اول آن بروید و آن ایستگاه شاید تغییر دادن چارچوب های فکری و زبانی ما باشد</a:t>
            </a:r>
            <a:endParaRPr lang="fa-IR" sz="3200" b="1" dirty="0" smtClean="0">
              <a:cs typeface="B Nazanin" panose="00000400000000000000" pitchFamily="2" charset="-78"/>
            </a:endParaRPr>
          </a:p>
        </p:txBody>
      </p:sp>
      <p:sp>
        <p:nvSpPr>
          <p:cNvPr id="4" name="Footer Placeholder 3"/>
          <p:cNvSpPr>
            <a:spLocks noGrp="1"/>
          </p:cNvSpPr>
          <p:nvPr>
            <p:ph type="ftr" sz="quarter" idx="11"/>
          </p:nvPr>
        </p:nvSpPr>
        <p:spPr/>
        <p:txBody>
          <a:bodyPr/>
          <a:lstStyle/>
          <a:p>
            <a:r>
              <a:rPr lang="fa-IR" sz="1400" b="1" dirty="0" smtClean="0">
                <a:solidFill>
                  <a:srgbClr val="002060"/>
                </a:solidFill>
                <a:cs typeface="B Nazanin" panose="00000400000000000000" pitchFamily="2" charset="-78"/>
              </a:rPr>
              <a:t>همایش کشوری مقررات بهداشتی بین </a:t>
            </a:r>
            <a:r>
              <a:rPr lang="fa-IR" sz="1400" b="1" dirty="0" err="1" smtClean="0">
                <a:solidFill>
                  <a:srgbClr val="002060"/>
                </a:solidFill>
                <a:cs typeface="B Nazanin" panose="00000400000000000000" pitchFamily="2" charset="-78"/>
              </a:rPr>
              <a:t>المللی</a:t>
            </a:r>
            <a:endParaRPr lang="fa-IR" sz="1400" b="1" dirty="0">
              <a:solidFill>
                <a:srgbClr val="002060"/>
              </a:solidFill>
              <a:cs typeface="B Nazanin" panose="00000400000000000000" pitchFamily="2" charset="-78"/>
            </a:endParaRPr>
          </a:p>
        </p:txBody>
      </p:sp>
      <p:sp>
        <p:nvSpPr>
          <p:cNvPr id="5" name="Slide Number Placeholder 4"/>
          <p:cNvSpPr>
            <a:spLocks noGrp="1"/>
          </p:cNvSpPr>
          <p:nvPr>
            <p:ph type="sldNum" sz="quarter" idx="12"/>
          </p:nvPr>
        </p:nvSpPr>
        <p:spPr/>
        <p:txBody>
          <a:bodyPr/>
          <a:lstStyle/>
          <a:p>
            <a:fld id="{D4982D07-23A4-4A0A-A51A-71DA80CB5235}" type="slidenum">
              <a:rPr lang="fa-IR" smtClean="0"/>
              <a:t>16</a:t>
            </a:fld>
            <a:endParaRPr lang="fa-IR" dirty="0"/>
          </a:p>
        </p:txBody>
      </p:sp>
    </p:spTree>
    <p:extLst>
      <p:ext uri="{BB962C8B-B14F-4D97-AF65-F5344CB8AC3E}">
        <p14:creationId xmlns:p14="http://schemas.microsoft.com/office/powerpoint/2010/main" val="9880597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1000"/>
                                        <p:tgtEl>
                                          <p:spTgt spid="3">
                                            <p:txEl>
                                              <p:pRg st="0" end="0"/>
                                            </p:txEl>
                                          </p:spTgt>
                                        </p:tgtEl>
                                      </p:cBhvr>
                                    </p:animEffect>
                                    <p:anim calcmode="lin" valueType="num">
                                      <p:cBhvr>
                                        <p:cTn id="14"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Effect transition="in" filter="fade">
                                      <p:cBhvr>
                                        <p:cTn id="20" dur="1000"/>
                                        <p:tgtEl>
                                          <p:spTgt spid="3">
                                            <p:txEl>
                                              <p:pRg st="1" end="1"/>
                                            </p:txEl>
                                          </p:spTgt>
                                        </p:tgtEl>
                                      </p:cBhvr>
                                    </p:animEffect>
                                    <p:anim calcmode="lin" valueType="num">
                                      <p:cBhvr>
                                        <p:cTn id="21"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2"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fade">
                                      <p:cBhvr>
                                        <p:cTn id="27" dur="1000"/>
                                        <p:tgtEl>
                                          <p:spTgt spid="3">
                                            <p:txEl>
                                              <p:pRg st="2" end="2"/>
                                            </p:txEl>
                                          </p:spTgt>
                                        </p:tgtEl>
                                      </p:cBhvr>
                                    </p:animEffect>
                                    <p:anim calcmode="lin" valueType="num">
                                      <p:cBhvr>
                                        <p:cTn id="2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nodeType="clickEffect">
                                  <p:stCondLst>
                                    <p:cond delay="0"/>
                                  </p:stCondLst>
                                  <p:childTnLst>
                                    <p:set>
                                      <p:cBhvr>
                                        <p:cTn id="33" dur="1" fill="hold">
                                          <p:stCondLst>
                                            <p:cond delay="0"/>
                                          </p:stCondLst>
                                        </p:cTn>
                                        <p:tgtEl>
                                          <p:spTgt spid="3">
                                            <p:txEl>
                                              <p:pRg st="3" end="3"/>
                                            </p:txEl>
                                          </p:spTgt>
                                        </p:tgtEl>
                                        <p:attrNameLst>
                                          <p:attrName>style.visibility</p:attrName>
                                        </p:attrNameLst>
                                      </p:cBhvr>
                                      <p:to>
                                        <p:strVal val="visible"/>
                                      </p:to>
                                    </p:set>
                                    <p:animEffect transition="in" filter="fade">
                                      <p:cBhvr>
                                        <p:cTn id="34" dur="1000"/>
                                        <p:tgtEl>
                                          <p:spTgt spid="3">
                                            <p:txEl>
                                              <p:pRg st="3" end="3"/>
                                            </p:txEl>
                                          </p:spTgt>
                                        </p:tgtEl>
                                      </p:cBhvr>
                                    </p:animEffect>
                                    <p:anim calcmode="lin" valueType="num">
                                      <p:cBhvr>
                                        <p:cTn id="3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nodeType="clickEffect">
                                  <p:stCondLst>
                                    <p:cond delay="0"/>
                                  </p:stCondLst>
                                  <p:childTnLst>
                                    <p:set>
                                      <p:cBhvr>
                                        <p:cTn id="40" dur="1" fill="hold">
                                          <p:stCondLst>
                                            <p:cond delay="0"/>
                                          </p:stCondLst>
                                        </p:cTn>
                                        <p:tgtEl>
                                          <p:spTgt spid="3">
                                            <p:txEl>
                                              <p:pRg st="4" end="4"/>
                                            </p:txEl>
                                          </p:spTgt>
                                        </p:tgtEl>
                                        <p:attrNameLst>
                                          <p:attrName>style.visibility</p:attrName>
                                        </p:attrNameLst>
                                      </p:cBhvr>
                                      <p:to>
                                        <p:strVal val="visible"/>
                                      </p:to>
                                    </p:set>
                                    <p:animEffect transition="in" filter="fade">
                                      <p:cBhvr>
                                        <p:cTn id="41" dur="1000"/>
                                        <p:tgtEl>
                                          <p:spTgt spid="3">
                                            <p:txEl>
                                              <p:pRg st="4" end="4"/>
                                            </p:txEl>
                                          </p:spTgt>
                                        </p:tgtEl>
                                      </p:cBhvr>
                                    </p:animEffect>
                                    <p:anim calcmode="lin" valueType="num">
                                      <p:cBhvr>
                                        <p:cTn id="4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2" descr="ÙØªÛØ¬Ù ØªØµÙÛØ±Û Ø¨Ø±Ø§Û Ø®Ø³ØªÙ ÙØ¨Ø§Ø´ÛØ¯"/>
          <p:cNvSpPr>
            <a:spLocks noGrp="1" noChangeAspect="1" noChangeArrowheads="1"/>
          </p:cNvSpPr>
          <p:nvPr>
            <p:ph type="subTitle" idx="1"/>
          </p:nvPr>
        </p:nvSpPr>
        <p:spPr bwMode="auto">
          <a:xfrm>
            <a:off x="0" y="1608138"/>
            <a:ext cx="12192000" cy="5249862"/>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a-I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3261" y="274320"/>
            <a:ext cx="11118028" cy="6583680"/>
          </a:xfrm>
          <a:prstGeom prst="rect">
            <a:avLst/>
          </a:prstGeom>
        </p:spPr>
      </p:pic>
      <p:sp>
        <p:nvSpPr>
          <p:cNvPr id="6" name="Footer Placeholder 5"/>
          <p:cNvSpPr>
            <a:spLocks noGrp="1"/>
          </p:cNvSpPr>
          <p:nvPr>
            <p:ph type="ftr" sz="quarter" idx="11"/>
          </p:nvPr>
        </p:nvSpPr>
        <p:spPr/>
        <p:txBody>
          <a:bodyPr/>
          <a:lstStyle/>
          <a:p>
            <a:r>
              <a:rPr lang="fa-IR" sz="1400" b="1" dirty="0" smtClean="0">
                <a:cs typeface="B Nazanin" panose="00000400000000000000" pitchFamily="2" charset="-78"/>
              </a:rPr>
              <a:t>همایش کشوری مقررات بهداشتی بین </a:t>
            </a:r>
            <a:r>
              <a:rPr lang="fa-IR" sz="1400" b="1" dirty="0" err="1" smtClean="0">
                <a:cs typeface="B Nazanin" panose="00000400000000000000" pitchFamily="2" charset="-78"/>
              </a:rPr>
              <a:t>المللی</a:t>
            </a:r>
            <a:endParaRPr lang="fa-IR" sz="1400" b="1" dirty="0">
              <a:cs typeface="B Nazanin" panose="00000400000000000000" pitchFamily="2" charset="-78"/>
            </a:endParaRPr>
          </a:p>
        </p:txBody>
      </p:sp>
      <p:sp>
        <p:nvSpPr>
          <p:cNvPr id="7" name="Slide Number Placeholder 6"/>
          <p:cNvSpPr>
            <a:spLocks noGrp="1"/>
          </p:cNvSpPr>
          <p:nvPr>
            <p:ph type="sldNum" sz="quarter" idx="12"/>
          </p:nvPr>
        </p:nvSpPr>
        <p:spPr/>
        <p:txBody>
          <a:bodyPr/>
          <a:lstStyle/>
          <a:p>
            <a:fld id="{D4982D07-23A4-4A0A-A51A-71DA80CB5235}" type="slidenum">
              <a:rPr lang="fa-IR" smtClean="0"/>
              <a:t>17</a:t>
            </a:fld>
            <a:endParaRPr lang="fa-IR"/>
          </a:p>
        </p:txBody>
      </p:sp>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7010400"/>
          </a:xfrm>
          <a:prstGeom prst="rect">
            <a:avLst/>
          </a:prstGeom>
        </p:spPr>
      </p:pic>
    </p:spTree>
    <p:extLst>
      <p:ext uri="{BB962C8B-B14F-4D97-AF65-F5344CB8AC3E}">
        <p14:creationId xmlns:p14="http://schemas.microsoft.com/office/powerpoint/2010/main" val="6418710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9485" y="69925"/>
            <a:ext cx="12727144" cy="1118795"/>
          </a:xfrm>
        </p:spPr>
        <p:txBody>
          <a:bodyPr>
            <a:normAutofit/>
          </a:bodyPr>
          <a:lstStyle/>
          <a:p>
            <a:r>
              <a:rPr lang="fa-IR" sz="3600" b="1" dirty="0" smtClean="0">
                <a:cs typeface="B Titr" panose="00000700000000000000" pitchFamily="2" charset="-78"/>
              </a:rPr>
              <a:t>بخش نهم :فهرست متخصصان مقررات هیات وضعیت اضطرار و هیات بازنگری </a:t>
            </a:r>
            <a:endParaRPr lang="fa-IR" sz="3600" b="1" dirty="0">
              <a:cs typeface="B Titr" panose="00000700000000000000" pitchFamily="2" charset="-78"/>
            </a:endParaRPr>
          </a:p>
        </p:txBody>
      </p:sp>
      <p:sp>
        <p:nvSpPr>
          <p:cNvPr id="4" name="Bevel 3"/>
          <p:cNvSpPr/>
          <p:nvPr/>
        </p:nvSpPr>
        <p:spPr>
          <a:xfrm>
            <a:off x="8278750" y="1360843"/>
            <a:ext cx="3449977" cy="1311600"/>
          </a:xfrm>
          <a:prstGeom prst="bevel">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sz="3200" b="1" dirty="0" smtClean="0">
              <a:cs typeface="B Nazanin" panose="00000400000000000000" pitchFamily="2" charset="-78"/>
            </a:endParaRPr>
          </a:p>
          <a:p>
            <a:pPr algn="ctr"/>
            <a:endParaRPr lang="fa-IR" sz="3200" b="1" dirty="0" smtClean="0">
              <a:cs typeface="B Nazanin" panose="00000400000000000000" pitchFamily="2" charset="-78"/>
            </a:endParaRPr>
          </a:p>
          <a:p>
            <a:pPr algn="ctr"/>
            <a:r>
              <a:rPr lang="fa-IR" sz="3200" b="1" dirty="0" smtClean="0">
                <a:cs typeface="B Nazanin" panose="00000400000000000000" pitchFamily="2" charset="-78"/>
              </a:rPr>
              <a:t>ماده </a:t>
            </a:r>
            <a:r>
              <a:rPr lang="fa-IR" sz="3200" b="1" dirty="0">
                <a:cs typeface="B Nazanin" panose="00000400000000000000" pitchFamily="2" charset="-78"/>
              </a:rPr>
              <a:t>47 :ترکیب فهرست</a:t>
            </a:r>
          </a:p>
          <a:p>
            <a:pPr algn="ctr"/>
            <a:endParaRPr lang="fa-IR" sz="3200" b="1" dirty="0" smtClean="0">
              <a:cs typeface="B Nazanin" panose="00000400000000000000" pitchFamily="2" charset="-78"/>
            </a:endParaRPr>
          </a:p>
          <a:p>
            <a:pPr algn="ctr"/>
            <a:r>
              <a:rPr lang="fa-IR" sz="3200" b="1" dirty="0" smtClean="0">
                <a:cs typeface="B Nazanin" panose="00000400000000000000" pitchFamily="2" charset="-78"/>
              </a:rPr>
              <a:t> </a:t>
            </a:r>
          </a:p>
        </p:txBody>
      </p:sp>
      <p:sp>
        <p:nvSpPr>
          <p:cNvPr id="6" name="Bevel 5"/>
          <p:cNvSpPr/>
          <p:nvPr/>
        </p:nvSpPr>
        <p:spPr>
          <a:xfrm>
            <a:off x="467958" y="1360843"/>
            <a:ext cx="3570641" cy="1441389"/>
          </a:xfrm>
          <a:prstGeom prst="bevel">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b="1" dirty="0" smtClean="0">
                <a:cs typeface="B Nazanin" panose="00000400000000000000" pitchFamily="2" charset="-78"/>
              </a:rPr>
              <a:t>ماده 50 : ترکیب</a:t>
            </a:r>
          </a:p>
          <a:p>
            <a:pPr algn="ctr"/>
            <a:r>
              <a:rPr lang="fa-IR" sz="2800" b="1" dirty="0" smtClean="0">
                <a:cs typeface="B Nazanin" panose="00000400000000000000" pitchFamily="2" charset="-78"/>
              </a:rPr>
              <a:t>و شرح  وظایف</a:t>
            </a:r>
          </a:p>
        </p:txBody>
      </p:sp>
      <p:sp>
        <p:nvSpPr>
          <p:cNvPr id="7" name="Bevel 6"/>
          <p:cNvSpPr/>
          <p:nvPr/>
        </p:nvSpPr>
        <p:spPr>
          <a:xfrm>
            <a:off x="4550229" y="3173188"/>
            <a:ext cx="3369127" cy="2008412"/>
          </a:xfrm>
          <a:prstGeom prst="bevel">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b="1" dirty="0" smtClean="0">
                <a:cs typeface="B Nazanin" panose="00000400000000000000" pitchFamily="2" charset="-78"/>
              </a:rPr>
              <a:t>ماده 53: رویه های</a:t>
            </a:r>
          </a:p>
          <a:p>
            <a:pPr algn="ctr"/>
            <a:r>
              <a:rPr lang="fa-IR" sz="2800" b="1" dirty="0" smtClean="0">
                <a:cs typeface="B Nazanin" panose="00000400000000000000" pitchFamily="2" charset="-78"/>
              </a:rPr>
              <a:t>مربوط به توصیه های</a:t>
            </a:r>
          </a:p>
          <a:p>
            <a:pPr algn="ctr"/>
            <a:r>
              <a:rPr lang="fa-IR" sz="2800" b="1" dirty="0" smtClean="0">
                <a:cs typeface="B Nazanin" panose="00000400000000000000" pitchFamily="2" charset="-78"/>
              </a:rPr>
              <a:t> دائم</a:t>
            </a:r>
          </a:p>
        </p:txBody>
      </p:sp>
      <p:sp>
        <p:nvSpPr>
          <p:cNvPr id="8" name="Bevel 7"/>
          <p:cNvSpPr/>
          <p:nvPr/>
        </p:nvSpPr>
        <p:spPr>
          <a:xfrm>
            <a:off x="8343900" y="5439789"/>
            <a:ext cx="3488747" cy="846712"/>
          </a:xfrm>
          <a:prstGeom prst="bevel">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b="1" dirty="0" smtClean="0">
                <a:cs typeface="B Nazanin" panose="00000400000000000000" pitchFamily="2" charset="-78"/>
              </a:rPr>
              <a:t>ماده 49 : رویه </a:t>
            </a:r>
            <a:endParaRPr lang="fa-IR" sz="2800" b="1" dirty="0">
              <a:cs typeface="B Nazanin" panose="00000400000000000000" pitchFamily="2" charset="-78"/>
            </a:endParaRPr>
          </a:p>
        </p:txBody>
      </p:sp>
      <p:sp>
        <p:nvSpPr>
          <p:cNvPr id="9" name="Bevel 8"/>
          <p:cNvSpPr/>
          <p:nvPr/>
        </p:nvSpPr>
        <p:spPr>
          <a:xfrm>
            <a:off x="467957" y="5291727"/>
            <a:ext cx="3570641" cy="940344"/>
          </a:xfrm>
          <a:prstGeom prst="bevel">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3000" b="1" dirty="0" smtClean="0">
                <a:cs typeface="B Nazanin" panose="00000400000000000000" pitchFamily="2" charset="-78"/>
              </a:rPr>
              <a:t>ماده 52 : گزارشات</a:t>
            </a:r>
            <a:endParaRPr lang="fa-IR" sz="3000" b="1" dirty="0">
              <a:cs typeface="B Nazanin" panose="00000400000000000000" pitchFamily="2" charset="-78"/>
            </a:endParaRPr>
          </a:p>
        </p:txBody>
      </p:sp>
      <p:sp>
        <p:nvSpPr>
          <p:cNvPr id="10" name="Footer Placeholder 9"/>
          <p:cNvSpPr>
            <a:spLocks noGrp="1"/>
          </p:cNvSpPr>
          <p:nvPr>
            <p:ph type="ftr" sz="quarter" idx="11"/>
          </p:nvPr>
        </p:nvSpPr>
        <p:spPr>
          <a:xfrm>
            <a:off x="4038599" y="6356350"/>
            <a:ext cx="4240151" cy="602055"/>
          </a:xfrm>
        </p:spPr>
        <p:txBody>
          <a:bodyPr/>
          <a:lstStyle/>
          <a:p>
            <a:r>
              <a:rPr lang="fa-IR" b="1" dirty="0" smtClean="0">
                <a:cs typeface="B Nazanin" panose="00000400000000000000" pitchFamily="2" charset="-78"/>
              </a:rPr>
              <a:t>همایش کشوری مقررات بهداشتی بین </a:t>
            </a:r>
            <a:r>
              <a:rPr lang="fa-IR" b="1" dirty="0" err="1" smtClean="0">
                <a:cs typeface="B Nazanin" panose="00000400000000000000" pitchFamily="2" charset="-78"/>
              </a:rPr>
              <a:t>المللی</a:t>
            </a:r>
            <a:endParaRPr lang="fa-IR" b="1" dirty="0">
              <a:cs typeface="B Nazanin" panose="00000400000000000000" pitchFamily="2" charset="-78"/>
            </a:endParaRPr>
          </a:p>
        </p:txBody>
      </p:sp>
      <p:sp>
        <p:nvSpPr>
          <p:cNvPr id="11" name="Slide Number Placeholder 10"/>
          <p:cNvSpPr>
            <a:spLocks noGrp="1"/>
          </p:cNvSpPr>
          <p:nvPr>
            <p:ph type="sldNum" sz="quarter" idx="12"/>
          </p:nvPr>
        </p:nvSpPr>
        <p:spPr>
          <a:xfrm>
            <a:off x="8610599" y="6356350"/>
            <a:ext cx="2826767" cy="365125"/>
          </a:xfrm>
        </p:spPr>
        <p:txBody>
          <a:bodyPr/>
          <a:lstStyle/>
          <a:p>
            <a:fld id="{D4982D07-23A4-4A0A-A51A-71DA80CB5235}" type="slidenum">
              <a:rPr lang="fa-IR" b="1" smtClean="0">
                <a:cs typeface="B Nazanin" panose="00000400000000000000" pitchFamily="2" charset="-78"/>
              </a:rPr>
              <a:t>2</a:t>
            </a:fld>
            <a:endParaRPr lang="fa-IR" b="1">
              <a:cs typeface="B Nazanin" panose="00000400000000000000" pitchFamily="2" charset="-78"/>
            </a:endParaRPr>
          </a:p>
        </p:txBody>
      </p:sp>
      <p:sp>
        <p:nvSpPr>
          <p:cNvPr id="12" name="Bevel 11"/>
          <p:cNvSpPr/>
          <p:nvPr/>
        </p:nvSpPr>
        <p:spPr>
          <a:xfrm>
            <a:off x="8278750" y="3306060"/>
            <a:ext cx="3449977" cy="1436778"/>
          </a:xfrm>
          <a:prstGeom prst="bevel">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sz="3200" b="1" dirty="0" smtClean="0">
              <a:cs typeface="B Nazanin" panose="00000400000000000000" pitchFamily="2" charset="-78"/>
            </a:endParaRPr>
          </a:p>
          <a:p>
            <a:pPr algn="ctr"/>
            <a:endParaRPr lang="fa-IR" sz="3200" b="1" dirty="0" smtClean="0">
              <a:cs typeface="B Nazanin" panose="00000400000000000000" pitchFamily="2" charset="-78"/>
            </a:endParaRPr>
          </a:p>
          <a:p>
            <a:pPr algn="ctr"/>
            <a:r>
              <a:rPr lang="fa-IR" sz="3200" b="1" dirty="0" smtClean="0">
                <a:cs typeface="B Nazanin" panose="00000400000000000000" pitchFamily="2" charset="-78"/>
              </a:rPr>
              <a:t>ماده 48 :وظایف   ترکیب</a:t>
            </a:r>
            <a:r>
              <a:rPr lang="en-US" sz="3200" b="1" dirty="0" smtClean="0">
                <a:cs typeface="B Nazanin" panose="00000400000000000000" pitchFamily="2" charset="-78"/>
              </a:rPr>
              <a:t> </a:t>
            </a:r>
            <a:r>
              <a:rPr lang="fa-IR" sz="3200" b="1" dirty="0" smtClean="0">
                <a:cs typeface="B Nazanin" panose="00000400000000000000" pitchFamily="2" charset="-78"/>
              </a:rPr>
              <a:t>و</a:t>
            </a:r>
            <a:endParaRPr lang="fa-IR" sz="3200" b="1" dirty="0">
              <a:cs typeface="B Nazanin" panose="00000400000000000000" pitchFamily="2" charset="-78"/>
            </a:endParaRPr>
          </a:p>
          <a:p>
            <a:pPr algn="ctr"/>
            <a:endParaRPr lang="fa-IR" sz="3200" b="1" dirty="0" smtClean="0">
              <a:cs typeface="B Nazanin" panose="00000400000000000000" pitchFamily="2" charset="-78"/>
            </a:endParaRPr>
          </a:p>
          <a:p>
            <a:pPr algn="ctr"/>
            <a:r>
              <a:rPr lang="fa-IR" sz="3200" b="1" dirty="0" smtClean="0">
                <a:cs typeface="B Nazanin" panose="00000400000000000000" pitchFamily="2" charset="-78"/>
              </a:rPr>
              <a:t> </a:t>
            </a:r>
          </a:p>
        </p:txBody>
      </p:sp>
      <p:sp>
        <p:nvSpPr>
          <p:cNvPr id="13" name="Bevel 12"/>
          <p:cNvSpPr/>
          <p:nvPr/>
        </p:nvSpPr>
        <p:spPr>
          <a:xfrm>
            <a:off x="451862" y="3244081"/>
            <a:ext cx="3602377" cy="1436778"/>
          </a:xfrm>
          <a:prstGeom prst="bevel">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sz="3200" b="1" dirty="0" smtClean="0">
              <a:cs typeface="B Nazanin" panose="00000400000000000000" pitchFamily="2" charset="-78"/>
            </a:endParaRPr>
          </a:p>
          <a:p>
            <a:pPr algn="ctr"/>
            <a:endParaRPr lang="fa-IR" sz="3200" b="1" dirty="0" smtClean="0">
              <a:cs typeface="B Nazanin" panose="00000400000000000000" pitchFamily="2" charset="-78"/>
            </a:endParaRPr>
          </a:p>
          <a:p>
            <a:pPr algn="ctr"/>
            <a:r>
              <a:rPr lang="fa-IR" sz="3200" b="1" dirty="0" smtClean="0">
                <a:cs typeface="B Nazanin" panose="00000400000000000000" pitchFamily="2" charset="-78"/>
              </a:rPr>
              <a:t>ماده 51 : روش</a:t>
            </a:r>
          </a:p>
          <a:p>
            <a:pPr algn="ctr"/>
            <a:r>
              <a:rPr lang="fa-IR" sz="3200" b="1" dirty="0" smtClean="0">
                <a:cs typeface="B Nazanin" panose="00000400000000000000" pitchFamily="2" charset="-78"/>
              </a:rPr>
              <a:t>اجرای کار</a:t>
            </a:r>
            <a:endParaRPr lang="fa-IR" sz="3200" b="1" dirty="0">
              <a:cs typeface="B Nazanin" panose="00000400000000000000" pitchFamily="2" charset="-78"/>
            </a:endParaRPr>
          </a:p>
          <a:p>
            <a:pPr algn="ctr"/>
            <a:endParaRPr lang="fa-IR" sz="3200" b="1" dirty="0" smtClean="0">
              <a:cs typeface="B Nazanin" panose="00000400000000000000" pitchFamily="2" charset="-78"/>
            </a:endParaRPr>
          </a:p>
          <a:p>
            <a:pPr algn="ctr"/>
            <a:r>
              <a:rPr lang="fa-IR" sz="3200" b="1" dirty="0" smtClean="0">
                <a:cs typeface="B Nazanin" panose="00000400000000000000" pitchFamily="2" charset="-78"/>
              </a:rPr>
              <a:t> </a:t>
            </a:r>
          </a:p>
        </p:txBody>
      </p:sp>
    </p:spTree>
    <p:extLst>
      <p:ext uri="{BB962C8B-B14F-4D97-AF65-F5344CB8AC3E}">
        <p14:creationId xmlns:p14="http://schemas.microsoft.com/office/powerpoint/2010/main" val="19985211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 fill="hold"/>
                                        <p:tgtEl>
                                          <p:spTgt spid="8"/>
                                        </p:tgtEl>
                                        <p:attrNameLst>
                                          <p:attrName>ppt_x</p:attrName>
                                        </p:attrNameLst>
                                      </p:cBhvr>
                                      <p:tavLst>
                                        <p:tav tm="0">
                                          <p:val>
                                            <p:strVal val="#ppt_x"/>
                                          </p:val>
                                        </p:tav>
                                        <p:tav tm="100000">
                                          <p:val>
                                            <p:strVal val="#ppt_x"/>
                                          </p:val>
                                        </p:tav>
                                      </p:tavLst>
                                    </p:anim>
                                    <p:anim calcmode="lin" valueType="num">
                                      <p:cBhvr additive="base">
                                        <p:cTn id="3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 calcmode="lin" valueType="num">
                                      <p:cBhvr additive="base">
                                        <p:cTn id="37" dur="500" fill="hold"/>
                                        <p:tgtEl>
                                          <p:spTgt spid="9"/>
                                        </p:tgtEl>
                                        <p:attrNameLst>
                                          <p:attrName>ppt_x</p:attrName>
                                        </p:attrNameLst>
                                      </p:cBhvr>
                                      <p:tavLst>
                                        <p:tav tm="0">
                                          <p:val>
                                            <p:strVal val="#ppt_x"/>
                                          </p:val>
                                        </p:tav>
                                        <p:tav tm="100000">
                                          <p:val>
                                            <p:strVal val="#ppt_x"/>
                                          </p:val>
                                        </p:tav>
                                      </p:tavLst>
                                    </p:anim>
                                    <p:anim calcmode="lin" valueType="num">
                                      <p:cBhvr additive="base">
                                        <p:cTn id="3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2"/>
                                        </p:tgtEl>
                                        <p:attrNameLst>
                                          <p:attrName>style.visibility</p:attrName>
                                        </p:attrNameLst>
                                      </p:cBhvr>
                                      <p:to>
                                        <p:strVal val="visible"/>
                                      </p:to>
                                    </p:set>
                                    <p:anim calcmode="lin" valueType="num">
                                      <p:cBhvr additive="base">
                                        <p:cTn id="43" dur="500" fill="hold"/>
                                        <p:tgtEl>
                                          <p:spTgt spid="12"/>
                                        </p:tgtEl>
                                        <p:attrNameLst>
                                          <p:attrName>ppt_x</p:attrName>
                                        </p:attrNameLst>
                                      </p:cBhvr>
                                      <p:tavLst>
                                        <p:tav tm="0">
                                          <p:val>
                                            <p:strVal val="#ppt_x"/>
                                          </p:val>
                                        </p:tav>
                                        <p:tav tm="100000">
                                          <p:val>
                                            <p:strVal val="#ppt_x"/>
                                          </p:val>
                                        </p:tav>
                                      </p:tavLst>
                                    </p:anim>
                                    <p:anim calcmode="lin" valueType="num">
                                      <p:cBhvr additive="base">
                                        <p:cTn id="4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3"/>
                                        </p:tgtEl>
                                        <p:attrNameLst>
                                          <p:attrName>style.visibility</p:attrName>
                                        </p:attrNameLst>
                                      </p:cBhvr>
                                      <p:to>
                                        <p:strVal val="visible"/>
                                      </p:to>
                                    </p:set>
                                    <p:anim calcmode="lin" valueType="num">
                                      <p:cBhvr additive="base">
                                        <p:cTn id="49" dur="500" fill="hold"/>
                                        <p:tgtEl>
                                          <p:spTgt spid="13"/>
                                        </p:tgtEl>
                                        <p:attrNameLst>
                                          <p:attrName>ppt_x</p:attrName>
                                        </p:attrNameLst>
                                      </p:cBhvr>
                                      <p:tavLst>
                                        <p:tav tm="0">
                                          <p:val>
                                            <p:strVal val="#ppt_x"/>
                                          </p:val>
                                        </p:tav>
                                        <p:tav tm="100000">
                                          <p:val>
                                            <p:strVal val="#ppt_x"/>
                                          </p:val>
                                        </p:tav>
                                      </p:tavLst>
                                    </p:anim>
                                    <p:anim calcmode="lin" valueType="num">
                                      <p:cBhvr additive="base">
                                        <p:cTn id="50"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6" grpId="0" animBg="1"/>
      <p:bldP spid="7" grpId="0" animBg="1"/>
      <p:bldP spid="8" grpId="0" animBg="1"/>
      <p:bldP spid="9" grpId="0" animBg="1"/>
      <p:bldP spid="12" grpId="0" animBg="1"/>
      <p:bldP spid="13"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 y="247427"/>
            <a:ext cx="12118489" cy="941294"/>
          </a:xfrm>
        </p:spPr>
        <p:txBody>
          <a:bodyPr>
            <a:normAutofit/>
          </a:bodyPr>
          <a:lstStyle/>
          <a:p>
            <a:r>
              <a:rPr lang="fa-IR" dirty="0" smtClean="0">
                <a:cs typeface="B Titr" panose="00000700000000000000" pitchFamily="2" charset="-78"/>
              </a:rPr>
              <a:t>ماده47:  وظائف و ترکیب</a:t>
            </a:r>
            <a:endParaRPr lang="fa-IR" dirty="0">
              <a:cs typeface="B Titr" panose="00000700000000000000" pitchFamily="2" charset="-78"/>
            </a:endParaRPr>
          </a:p>
        </p:txBody>
      </p:sp>
      <p:sp>
        <p:nvSpPr>
          <p:cNvPr id="3" name="Subtitle 2"/>
          <p:cNvSpPr>
            <a:spLocks noGrp="1"/>
          </p:cNvSpPr>
          <p:nvPr>
            <p:ph type="subTitle" idx="1"/>
          </p:nvPr>
        </p:nvSpPr>
        <p:spPr>
          <a:xfrm>
            <a:off x="0" y="1226372"/>
            <a:ext cx="12192000" cy="5631628"/>
          </a:xfrm>
        </p:spPr>
        <p:txBody>
          <a:bodyPr>
            <a:normAutofit/>
          </a:bodyPr>
          <a:lstStyle/>
          <a:p>
            <a:pPr algn="justLow" rtl="1"/>
            <a:r>
              <a:rPr lang="fa-IR" sz="4000" b="1" dirty="0" smtClean="0">
                <a:cs typeface="B Nazanin" panose="00000400000000000000" pitchFamily="2" charset="-78"/>
              </a:rPr>
              <a:t>مدیرکل سازمان جهانی بهداشت </a:t>
            </a:r>
            <a:r>
              <a:rPr lang="fa-IR" sz="4000" b="1" dirty="0" err="1" smtClean="0">
                <a:cs typeface="B Nazanin" panose="00000400000000000000" pitchFamily="2" charset="-78"/>
              </a:rPr>
              <a:t>بایدفهرستی</a:t>
            </a:r>
            <a:r>
              <a:rPr lang="fa-IR" sz="4000" b="1" dirty="0" smtClean="0">
                <a:cs typeface="B Nazanin" panose="00000400000000000000" pitchFamily="2" charset="-78"/>
              </a:rPr>
              <a:t> متشکل از </a:t>
            </a:r>
            <a:r>
              <a:rPr lang="fa-IR" sz="4000" b="1" dirty="0" err="1" smtClean="0">
                <a:cs typeface="B Nazanin" panose="00000400000000000000" pitchFamily="2" charset="-78"/>
              </a:rPr>
              <a:t>متخصین</a:t>
            </a:r>
            <a:r>
              <a:rPr lang="fa-IR" sz="4000" b="1" dirty="0" smtClean="0">
                <a:cs typeface="B Nazanin" panose="00000400000000000000" pitchFamily="2" charset="-78"/>
              </a:rPr>
              <a:t> همه رشته های تخصصی مرتبط را تهیه کند ( متخصصان مقررات) </a:t>
            </a:r>
          </a:p>
          <a:p>
            <a:pPr algn="justLow" rtl="1"/>
            <a:endParaRPr lang="fa-IR" sz="4000" b="1" dirty="0">
              <a:cs typeface="B Nazanin" panose="00000400000000000000" pitchFamily="2" charset="-78"/>
            </a:endParaRPr>
          </a:p>
          <a:p>
            <a:pPr algn="justLow" rtl="1"/>
            <a:endParaRPr lang="fa-IR" sz="4000" b="1" dirty="0">
              <a:cs typeface="B Nazanin" panose="00000400000000000000" pitchFamily="2" charset="-78"/>
            </a:endParaRPr>
          </a:p>
        </p:txBody>
      </p:sp>
      <p:sp>
        <p:nvSpPr>
          <p:cNvPr id="7" name="Footer Placeholder 6"/>
          <p:cNvSpPr>
            <a:spLocks noGrp="1"/>
          </p:cNvSpPr>
          <p:nvPr>
            <p:ph type="ftr" sz="quarter" idx="11"/>
          </p:nvPr>
        </p:nvSpPr>
        <p:spPr/>
        <p:txBody>
          <a:bodyPr/>
          <a:lstStyle/>
          <a:p>
            <a:r>
              <a:rPr lang="fa-IR" b="1" dirty="0" smtClean="0">
                <a:cs typeface="B Nazanin" panose="00000400000000000000" pitchFamily="2" charset="-78"/>
              </a:rPr>
              <a:t>همایش کشوری </a:t>
            </a:r>
          </a:p>
          <a:p>
            <a:r>
              <a:rPr lang="fa-IR" b="1" dirty="0" smtClean="0">
                <a:cs typeface="B Nazanin" panose="00000400000000000000" pitchFamily="2" charset="-78"/>
              </a:rPr>
              <a:t>مقررات بهداشتی بین </a:t>
            </a:r>
            <a:r>
              <a:rPr lang="fa-IR" b="1" dirty="0" err="1" smtClean="0">
                <a:cs typeface="B Nazanin" panose="00000400000000000000" pitchFamily="2" charset="-78"/>
              </a:rPr>
              <a:t>المللی</a:t>
            </a:r>
            <a:endParaRPr lang="fa-IR" b="1" dirty="0">
              <a:cs typeface="B Nazanin" panose="00000400000000000000" pitchFamily="2" charset="-78"/>
            </a:endParaRPr>
          </a:p>
        </p:txBody>
      </p:sp>
      <p:sp>
        <p:nvSpPr>
          <p:cNvPr id="8" name="Slide Number Placeholder 7"/>
          <p:cNvSpPr>
            <a:spLocks noGrp="1"/>
          </p:cNvSpPr>
          <p:nvPr>
            <p:ph type="sldNum" sz="quarter" idx="12"/>
          </p:nvPr>
        </p:nvSpPr>
        <p:spPr/>
        <p:txBody>
          <a:bodyPr/>
          <a:lstStyle/>
          <a:p>
            <a:fld id="{D4982D07-23A4-4A0A-A51A-71DA80CB5235}" type="slidenum">
              <a:rPr lang="fa-IR" smtClean="0"/>
              <a:t>3</a:t>
            </a:fld>
            <a:endParaRPr lang="fa-IR"/>
          </a:p>
        </p:txBody>
      </p:sp>
    </p:spTree>
    <p:extLst>
      <p:ext uri="{BB962C8B-B14F-4D97-AF65-F5344CB8AC3E}">
        <p14:creationId xmlns:p14="http://schemas.microsoft.com/office/powerpoint/2010/main" val="15061434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 y="322729"/>
            <a:ext cx="12118489" cy="865991"/>
          </a:xfrm>
        </p:spPr>
        <p:txBody>
          <a:bodyPr>
            <a:normAutofit fontScale="90000"/>
          </a:bodyPr>
          <a:lstStyle/>
          <a:p>
            <a:r>
              <a:rPr lang="fa-IR" sz="3600" dirty="0">
                <a:solidFill>
                  <a:srgbClr val="FF0000"/>
                </a:solidFill>
                <a:cs typeface="B Titr" panose="00000700000000000000" pitchFamily="2" charset="-78"/>
              </a:rPr>
              <a:t>از وظایف هیات وضعیت اضطراری </a:t>
            </a:r>
            <a:r>
              <a:rPr lang="fa-IR" dirty="0">
                <a:cs typeface="B Titr" panose="00000700000000000000" pitchFamily="2" charset="-78"/>
              </a:rPr>
              <a:t>ماده 48 </a:t>
            </a:r>
            <a:r>
              <a:rPr lang="fa-IR" dirty="0" smtClean="0">
                <a:cs typeface="B Titr" panose="00000700000000000000" pitchFamily="2" charset="-78"/>
              </a:rPr>
              <a:t>:وظایف و ترکیب</a:t>
            </a:r>
            <a:endParaRPr lang="fa-IR" dirty="0">
              <a:cs typeface="B Titr" panose="00000700000000000000" pitchFamily="2" charset="-78"/>
            </a:endParaRPr>
          </a:p>
        </p:txBody>
      </p:sp>
      <p:sp>
        <p:nvSpPr>
          <p:cNvPr id="3" name="Subtitle 2"/>
          <p:cNvSpPr>
            <a:spLocks noGrp="1"/>
          </p:cNvSpPr>
          <p:nvPr>
            <p:ph type="subTitle" idx="1"/>
          </p:nvPr>
        </p:nvSpPr>
        <p:spPr>
          <a:xfrm>
            <a:off x="0" y="1199478"/>
            <a:ext cx="12192000" cy="5658522"/>
          </a:xfrm>
        </p:spPr>
        <p:txBody>
          <a:bodyPr>
            <a:normAutofit/>
          </a:bodyPr>
          <a:lstStyle/>
          <a:p>
            <a:pPr algn="justLow" rtl="1"/>
            <a:r>
              <a:rPr lang="fa-IR" sz="4400" b="1" dirty="0" smtClean="0">
                <a:cs typeface="B Nazanin" panose="00000400000000000000" pitchFamily="2" charset="-78"/>
              </a:rPr>
              <a:t>مدیرکل سازمان جهانی بهداشت باید یک هیات وضعیت اضطراری را تشکیل که در </a:t>
            </a:r>
            <a:r>
              <a:rPr lang="fa-IR" sz="4400" b="1" dirty="0">
                <a:cs typeface="B Nazanin" panose="00000400000000000000" pitchFamily="2" charset="-78"/>
              </a:rPr>
              <a:t>ص</a:t>
            </a:r>
            <a:r>
              <a:rPr lang="fa-IR" sz="4400" b="1" dirty="0" smtClean="0">
                <a:cs typeface="B Nazanin" panose="00000400000000000000" pitchFamily="2" charset="-78"/>
              </a:rPr>
              <a:t>ورت درخواست وی در خصوص موارد زیر اعلام نظر فنی نمایند:</a:t>
            </a:r>
          </a:p>
          <a:p>
            <a:pPr algn="justLow" rtl="1"/>
            <a:r>
              <a:rPr lang="en-US" sz="4400" b="1" dirty="0" smtClean="0">
                <a:cs typeface="B Nazanin" panose="00000400000000000000" pitchFamily="2" charset="-78"/>
              </a:rPr>
              <a:t>PHIEC</a:t>
            </a:r>
            <a:r>
              <a:rPr lang="fa-IR" sz="4400" b="1" dirty="0" smtClean="0">
                <a:cs typeface="B Nazanin" panose="00000400000000000000" pitchFamily="2" charset="-78"/>
              </a:rPr>
              <a:t> و خاتمه وضعیت اضطراری و پیشنهاد صدور اصلاح تمدید و یا خاتمه توصیه های موقت</a:t>
            </a:r>
          </a:p>
        </p:txBody>
      </p:sp>
      <p:sp>
        <p:nvSpPr>
          <p:cNvPr id="5" name="Footer Placeholder 4"/>
          <p:cNvSpPr>
            <a:spLocks noGrp="1"/>
          </p:cNvSpPr>
          <p:nvPr>
            <p:ph type="ftr" sz="quarter" idx="11"/>
          </p:nvPr>
        </p:nvSpPr>
        <p:spPr>
          <a:xfrm>
            <a:off x="6470724" y="5992010"/>
            <a:ext cx="1984064" cy="729466"/>
          </a:xfrm>
        </p:spPr>
        <p:txBody>
          <a:bodyPr/>
          <a:lstStyle/>
          <a:p>
            <a:r>
              <a:rPr lang="fa-IR" sz="1400" b="1" dirty="0" smtClean="0">
                <a:solidFill>
                  <a:srgbClr val="002060"/>
                </a:solidFill>
                <a:cs typeface="B Nazanin" panose="00000400000000000000" pitchFamily="2" charset="-78"/>
              </a:rPr>
              <a:t>همایش کشوری</a:t>
            </a:r>
          </a:p>
          <a:p>
            <a:r>
              <a:rPr lang="fa-IR" sz="1400" b="1" dirty="0" smtClean="0">
                <a:solidFill>
                  <a:srgbClr val="002060"/>
                </a:solidFill>
                <a:cs typeface="B Nazanin" panose="00000400000000000000" pitchFamily="2" charset="-78"/>
              </a:rPr>
              <a:t> مقررات بهداشتی بین </a:t>
            </a:r>
            <a:r>
              <a:rPr lang="fa-IR" sz="1400" b="1" dirty="0" err="1" smtClean="0">
                <a:solidFill>
                  <a:srgbClr val="002060"/>
                </a:solidFill>
                <a:cs typeface="B Nazanin" panose="00000400000000000000" pitchFamily="2" charset="-78"/>
              </a:rPr>
              <a:t>المللی</a:t>
            </a:r>
            <a:endParaRPr lang="fa-IR" sz="1400" b="1" dirty="0">
              <a:solidFill>
                <a:srgbClr val="002060"/>
              </a:solidFill>
              <a:cs typeface="B Nazanin" panose="00000400000000000000" pitchFamily="2" charset="-78"/>
            </a:endParaRPr>
          </a:p>
        </p:txBody>
      </p:sp>
      <p:sp>
        <p:nvSpPr>
          <p:cNvPr id="6" name="Slide Number Placeholder 5"/>
          <p:cNvSpPr>
            <a:spLocks noGrp="1"/>
          </p:cNvSpPr>
          <p:nvPr>
            <p:ph type="sldNum" sz="quarter" idx="12"/>
          </p:nvPr>
        </p:nvSpPr>
        <p:spPr/>
        <p:txBody>
          <a:bodyPr/>
          <a:lstStyle/>
          <a:p>
            <a:fld id="{D4982D07-23A4-4A0A-A51A-71DA80CB5235}" type="slidenum">
              <a:rPr lang="fa-IR" smtClean="0"/>
              <a:t>4</a:t>
            </a:fld>
            <a:endParaRPr lang="fa-IR"/>
          </a:p>
        </p:txBody>
      </p:sp>
    </p:spTree>
    <p:extLst>
      <p:ext uri="{BB962C8B-B14F-4D97-AF65-F5344CB8AC3E}">
        <p14:creationId xmlns:p14="http://schemas.microsoft.com/office/powerpoint/2010/main" val="11594813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 y="247427"/>
            <a:ext cx="12118489" cy="941294"/>
          </a:xfrm>
        </p:spPr>
        <p:txBody>
          <a:bodyPr>
            <a:normAutofit/>
          </a:bodyPr>
          <a:lstStyle/>
          <a:p>
            <a:r>
              <a:rPr lang="fa-IR" dirty="0" smtClean="0">
                <a:cs typeface="B Titr" panose="00000700000000000000" pitchFamily="2" charset="-78"/>
              </a:rPr>
              <a:t>یک سوال</a:t>
            </a:r>
            <a:endParaRPr lang="fa-IR" dirty="0">
              <a:cs typeface="B Titr" panose="00000700000000000000" pitchFamily="2" charset="-78"/>
            </a:endParaRPr>
          </a:p>
        </p:txBody>
      </p:sp>
      <p:sp>
        <p:nvSpPr>
          <p:cNvPr id="3" name="Subtitle 2"/>
          <p:cNvSpPr>
            <a:spLocks noGrp="1"/>
          </p:cNvSpPr>
          <p:nvPr>
            <p:ph type="subTitle" idx="1"/>
          </p:nvPr>
        </p:nvSpPr>
        <p:spPr>
          <a:xfrm>
            <a:off x="0" y="1226372"/>
            <a:ext cx="12192000" cy="5631628"/>
          </a:xfrm>
        </p:spPr>
        <p:txBody>
          <a:bodyPr>
            <a:normAutofit/>
          </a:bodyPr>
          <a:lstStyle/>
          <a:p>
            <a:pPr algn="justLow" rtl="1"/>
            <a:r>
              <a:rPr lang="fa-IR" sz="4000" b="1" dirty="0" smtClean="0">
                <a:cs typeface="B Nazanin" panose="00000400000000000000" pitchFamily="2" charset="-78"/>
              </a:rPr>
              <a:t>چرا این ماده قانونی </a:t>
            </a:r>
            <a:r>
              <a:rPr lang="en-US" sz="4000" b="1" dirty="0" smtClean="0">
                <a:cs typeface="B Nazanin" panose="00000400000000000000" pitchFamily="2" charset="-78"/>
              </a:rPr>
              <a:t>IHR</a:t>
            </a:r>
            <a:r>
              <a:rPr lang="fa-IR" sz="4000" b="1" dirty="0" smtClean="0">
                <a:cs typeface="B Nazanin" panose="00000400000000000000" pitchFamily="2" charset="-78"/>
              </a:rPr>
              <a:t> که به شرح وظایف مدیرکل پرداخته بود </a:t>
            </a:r>
            <a:r>
              <a:rPr lang="fa-IR" sz="4000" b="1" dirty="0" err="1" smtClean="0">
                <a:cs typeface="B Nazanin" panose="00000400000000000000" pitchFamily="2" charset="-78"/>
              </a:rPr>
              <a:t>دراین</a:t>
            </a:r>
            <a:r>
              <a:rPr lang="fa-IR" sz="4000" b="1" dirty="0" smtClean="0">
                <a:cs typeface="B Nazanin" panose="00000400000000000000" pitchFamily="2" charset="-78"/>
              </a:rPr>
              <a:t> جلسه برای کارشناسان </a:t>
            </a:r>
            <a:r>
              <a:rPr lang="en-US" sz="4000" b="1" dirty="0" smtClean="0">
                <a:cs typeface="B Nazanin" panose="00000400000000000000" pitchFamily="2" charset="-78"/>
              </a:rPr>
              <a:t>IHR</a:t>
            </a:r>
            <a:r>
              <a:rPr lang="fa-IR" sz="4000" b="1" dirty="0" smtClean="0">
                <a:cs typeface="B Nazanin" panose="00000400000000000000" pitchFamily="2" charset="-78"/>
              </a:rPr>
              <a:t> دانشگاهی و مدیران گروه پیشگیری و مبارزه با بیماری های مطرح شد؟</a:t>
            </a:r>
          </a:p>
          <a:p>
            <a:pPr algn="justLow" rtl="1"/>
            <a:endParaRPr lang="fa-IR" sz="4000" b="1" dirty="0" smtClean="0">
              <a:cs typeface="B Nazanin" panose="00000400000000000000" pitchFamily="2" charset="-78"/>
            </a:endParaRPr>
          </a:p>
          <a:p>
            <a:pPr algn="justLow" rtl="1"/>
            <a:endParaRPr lang="fa-IR" sz="4000" b="1" dirty="0">
              <a:cs typeface="B Nazanin" panose="00000400000000000000" pitchFamily="2" charset="-78"/>
            </a:endParaRPr>
          </a:p>
          <a:p>
            <a:pPr algn="justLow" rtl="1"/>
            <a:endParaRPr lang="fa-IR" sz="4000" b="1" dirty="0">
              <a:cs typeface="B Nazanin" panose="00000400000000000000" pitchFamily="2" charset="-78"/>
            </a:endParaRPr>
          </a:p>
        </p:txBody>
      </p:sp>
      <p:sp>
        <p:nvSpPr>
          <p:cNvPr id="7" name="Footer Placeholder 6"/>
          <p:cNvSpPr>
            <a:spLocks noGrp="1"/>
          </p:cNvSpPr>
          <p:nvPr>
            <p:ph type="ftr" sz="quarter" idx="11"/>
          </p:nvPr>
        </p:nvSpPr>
        <p:spPr/>
        <p:txBody>
          <a:bodyPr/>
          <a:lstStyle/>
          <a:p>
            <a:r>
              <a:rPr lang="fa-IR" b="1" dirty="0" smtClean="0">
                <a:cs typeface="B Nazanin" panose="00000400000000000000" pitchFamily="2" charset="-78"/>
              </a:rPr>
              <a:t>همایش کشوری </a:t>
            </a:r>
          </a:p>
          <a:p>
            <a:r>
              <a:rPr lang="fa-IR" b="1" dirty="0" smtClean="0">
                <a:cs typeface="B Nazanin" panose="00000400000000000000" pitchFamily="2" charset="-78"/>
              </a:rPr>
              <a:t>مقررات بهداشتی بین </a:t>
            </a:r>
            <a:r>
              <a:rPr lang="fa-IR" b="1" dirty="0" err="1" smtClean="0">
                <a:cs typeface="B Nazanin" panose="00000400000000000000" pitchFamily="2" charset="-78"/>
              </a:rPr>
              <a:t>المللی</a:t>
            </a:r>
            <a:endParaRPr lang="fa-IR" b="1" dirty="0">
              <a:cs typeface="B Nazanin" panose="00000400000000000000" pitchFamily="2" charset="-78"/>
            </a:endParaRPr>
          </a:p>
        </p:txBody>
      </p:sp>
      <p:sp>
        <p:nvSpPr>
          <p:cNvPr id="8" name="Slide Number Placeholder 7"/>
          <p:cNvSpPr>
            <a:spLocks noGrp="1"/>
          </p:cNvSpPr>
          <p:nvPr>
            <p:ph type="sldNum" sz="quarter" idx="12"/>
          </p:nvPr>
        </p:nvSpPr>
        <p:spPr/>
        <p:txBody>
          <a:bodyPr/>
          <a:lstStyle/>
          <a:p>
            <a:fld id="{D4982D07-23A4-4A0A-A51A-71DA80CB5235}" type="slidenum">
              <a:rPr lang="fa-IR" smtClean="0"/>
              <a:t>5</a:t>
            </a:fld>
            <a:endParaRPr lang="fa-IR"/>
          </a:p>
        </p:txBody>
      </p:sp>
    </p:spTree>
    <p:extLst>
      <p:ext uri="{BB962C8B-B14F-4D97-AF65-F5344CB8AC3E}">
        <p14:creationId xmlns:p14="http://schemas.microsoft.com/office/powerpoint/2010/main" val="17457801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 y="247427"/>
            <a:ext cx="12118489" cy="941294"/>
          </a:xfrm>
        </p:spPr>
        <p:txBody>
          <a:bodyPr>
            <a:normAutofit/>
          </a:bodyPr>
          <a:lstStyle/>
          <a:p>
            <a:r>
              <a:rPr lang="fa-IR" dirty="0" smtClean="0">
                <a:cs typeface="B Titr" panose="00000700000000000000" pitchFamily="2" charset="-78"/>
              </a:rPr>
              <a:t>ماده49:  رویه</a:t>
            </a:r>
            <a:endParaRPr lang="fa-IR" dirty="0">
              <a:cs typeface="B Titr" panose="00000700000000000000" pitchFamily="2" charset="-78"/>
            </a:endParaRPr>
          </a:p>
        </p:txBody>
      </p:sp>
      <p:sp>
        <p:nvSpPr>
          <p:cNvPr id="3" name="Subtitle 2"/>
          <p:cNvSpPr>
            <a:spLocks noGrp="1"/>
          </p:cNvSpPr>
          <p:nvPr>
            <p:ph type="subTitle" idx="1"/>
          </p:nvPr>
        </p:nvSpPr>
        <p:spPr>
          <a:xfrm>
            <a:off x="0" y="1226372"/>
            <a:ext cx="12192000" cy="5631628"/>
          </a:xfrm>
        </p:spPr>
        <p:txBody>
          <a:bodyPr>
            <a:normAutofit/>
          </a:bodyPr>
          <a:lstStyle/>
          <a:p>
            <a:pPr algn="justLow" rtl="1"/>
            <a:r>
              <a:rPr lang="fa-IR" sz="4000" b="1" dirty="0" smtClean="0">
                <a:cs typeface="B Nazanin" panose="00000400000000000000" pitchFamily="2" charset="-78"/>
              </a:rPr>
              <a:t>مدیرکل ضمن انتخاب افراد واجد شرایط مندرج در بند2 ماده 48 نشست را برگزار خواهد نمود </a:t>
            </a:r>
          </a:p>
          <a:p>
            <a:pPr algn="justLow" rtl="1"/>
            <a:r>
              <a:rPr lang="fa-IR" sz="4000" b="1" dirty="0" smtClean="0">
                <a:cs typeface="B Nazanin" panose="00000400000000000000" pitchFamily="2" charset="-78"/>
              </a:rPr>
              <a:t>شکل برگزاری، </a:t>
            </a:r>
            <a:r>
              <a:rPr lang="fa-IR" sz="4000" b="1" dirty="0" err="1" smtClean="0">
                <a:cs typeface="B Nazanin" panose="00000400000000000000" pitchFamily="2" charset="-78"/>
              </a:rPr>
              <a:t>دستورنشست</a:t>
            </a:r>
            <a:r>
              <a:rPr lang="fa-IR" sz="4000" b="1" dirty="0" smtClean="0">
                <a:cs typeface="B Nazanin" panose="00000400000000000000" pitchFamily="2" charset="-78"/>
              </a:rPr>
              <a:t>  و تهیه اطلاعات لازم برای اعضا ، دعوت از کشوری که رویداد </a:t>
            </a:r>
            <a:r>
              <a:rPr lang="fa-IR" sz="4000" b="1" dirty="0" err="1" smtClean="0">
                <a:cs typeface="B Nazanin" panose="00000400000000000000" pitchFamily="2" charset="-78"/>
              </a:rPr>
              <a:t>دران</a:t>
            </a:r>
            <a:r>
              <a:rPr lang="fa-IR" sz="4000" b="1" dirty="0" smtClean="0">
                <a:cs typeface="B Nazanin" panose="00000400000000000000" pitchFamily="2" charset="-78"/>
              </a:rPr>
              <a:t> رخ داده است ، اطلاع رسانی به کشورهای عضو ، کشورهای عضو می توانند در قالب گزارش خاتمه یا </a:t>
            </a:r>
            <a:r>
              <a:rPr lang="fa-IR" sz="4000" b="1" dirty="0" err="1" smtClean="0">
                <a:cs typeface="B Nazanin" panose="00000400000000000000" pitchFamily="2" charset="-78"/>
              </a:rPr>
              <a:t>اصلاحیه</a:t>
            </a:r>
            <a:r>
              <a:rPr lang="fa-IR" sz="4000" b="1" dirty="0" smtClean="0">
                <a:cs typeface="B Nazanin" panose="00000400000000000000" pitchFamily="2" charset="-78"/>
              </a:rPr>
              <a:t> در مورد رویداد اعلام کنند</a:t>
            </a:r>
            <a:endParaRPr lang="fa-IR" sz="4000" b="1" dirty="0">
              <a:cs typeface="B Nazanin" panose="00000400000000000000" pitchFamily="2" charset="-78"/>
            </a:endParaRPr>
          </a:p>
          <a:p>
            <a:pPr algn="justLow" rtl="1"/>
            <a:endParaRPr lang="fa-IR" sz="4000" b="1" dirty="0">
              <a:cs typeface="B Nazanin" panose="00000400000000000000" pitchFamily="2" charset="-78"/>
            </a:endParaRPr>
          </a:p>
        </p:txBody>
      </p:sp>
      <p:sp>
        <p:nvSpPr>
          <p:cNvPr id="7" name="Footer Placeholder 6"/>
          <p:cNvSpPr>
            <a:spLocks noGrp="1"/>
          </p:cNvSpPr>
          <p:nvPr>
            <p:ph type="ftr" sz="quarter" idx="11"/>
          </p:nvPr>
        </p:nvSpPr>
        <p:spPr/>
        <p:txBody>
          <a:bodyPr/>
          <a:lstStyle/>
          <a:p>
            <a:r>
              <a:rPr lang="fa-IR" b="1" dirty="0" smtClean="0">
                <a:cs typeface="B Nazanin" panose="00000400000000000000" pitchFamily="2" charset="-78"/>
              </a:rPr>
              <a:t>همایش کشوری </a:t>
            </a:r>
          </a:p>
          <a:p>
            <a:r>
              <a:rPr lang="fa-IR" b="1" dirty="0" smtClean="0">
                <a:cs typeface="B Nazanin" panose="00000400000000000000" pitchFamily="2" charset="-78"/>
              </a:rPr>
              <a:t>مقررات بهداشتی بین </a:t>
            </a:r>
            <a:r>
              <a:rPr lang="fa-IR" b="1" dirty="0" err="1" smtClean="0">
                <a:cs typeface="B Nazanin" panose="00000400000000000000" pitchFamily="2" charset="-78"/>
              </a:rPr>
              <a:t>المللی</a:t>
            </a:r>
            <a:endParaRPr lang="fa-IR" b="1" dirty="0">
              <a:cs typeface="B Nazanin" panose="00000400000000000000" pitchFamily="2" charset="-78"/>
            </a:endParaRPr>
          </a:p>
        </p:txBody>
      </p:sp>
      <p:sp>
        <p:nvSpPr>
          <p:cNvPr id="8" name="Slide Number Placeholder 7"/>
          <p:cNvSpPr>
            <a:spLocks noGrp="1"/>
          </p:cNvSpPr>
          <p:nvPr>
            <p:ph type="sldNum" sz="quarter" idx="12"/>
          </p:nvPr>
        </p:nvSpPr>
        <p:spPr/>
        <p:txBody>
          <a:bodyPr/>
          <a:lstStyle/>
          <a:p>
            <a:fld id="{D4982D07-23A4-4A0A-A51A-71DA80CB5235}" type="slidenum">
              <a:rPr lang="fa-IR" smtClean="0"/>
              <a:t>6</a:t>
            </a:fld>
            <a:endParaRPr lang="fa-IR"/>
          </a:p>
        </p:txBody>
      </p:sp>
    </p:spTree>
    <p:extLst>
      <p:ext uri="{BB962C8B-B14F-4D97-AF65-F5344CB8AC3E}">
        <p14:creationId xmlns:p14="http://schemas.microsoft.com/office/powerpoint/2010/main" val="505552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 y="247427"/>
            <a:ext cx="12118489" cy="941294"/>
          </a:xfrm>
        </p:spPr>
        <p:txBody>
          <a:bodyPr>
            <a:normAutofit fontScale="90000"/>
          </a:bodyPr>
          <a:lstStyle/>
          <a:p>
            <a:r>
              <a:rPr lang="fa-IR" dirty="0" smtClean="0">
                <a:solidFill>
                  <a:srgbClr val="FF0000"/>
                </a:solidFill>
                <a:cs typeface="B Titr" panose="00000700000000000000" pitchFamily="2" charset="-78"/>
              </a:rPr>
              <a:t>هیات بازنگری </a:t>
            </a:r>
            <a:r>
              <a:rPr lang="fa-IR" dirty="0" smtClean="0">
                <a:cs typeface="B Titr" panose="00000700000000000000" pitchFamily="2" charset="-78"/>
              </a:rPr>
              <a:t>ماده49:  ترکیب و شرح وظایف</a:t>
            </a:r>
            <a:endParaRPr lang="fa-IR" dirty="0">
              <a:cs typeface="B Titr" panose="00000700000000000000" pitchFamily="2" charset="-78"/>
            </a:endParaRPr>
          </a:p>
        </p:txBody>
      </p:sp>
      <p:sp>
        <p:nvSpPr>
          <p:cNvPr id="3" name="Subtitle 2"/>
          <p:cNvSpPr>
            <a:spLocks noGrp="1"/>
          </p:cNvSpPr>
          <p:nvPr>
            <p:ph type="subTitle" idx="1"/>
          </p:nvPr>
        </p:nvSpPr>
        <p:spPr>
          <a:xfrm>
            <a:off x="0" y="1226372"/>
            <a:ext cx="12192000" cy="5631628"/>
          </a:xfrm>
        </p:spPr>
        <p:txBody>
          <a:bodyPr>
            <a:normAutofit/>
          </a:bodyPr>
          <a:lstStyle/>
          <a:p>
            <a:pPr algn="justLow" rtl="1"/>
            <a:r>
              <a:rPr lang="fa-IR" sz="4000" b="1" dirty="0" smtClean="0">
                <a:cs typeface="B Nazanin" panose="00000400000000000000" pitchFamily="2" charset="-78"/>
              </a:rPr>
              <a:t>مدیرکل یک هیات بازنگری تشکیل خواهد داد که باید اقدامات زیر  را انجام دهند:</a:t>
            </a:r>
          </a:p>
          <a:p>
            <a:pPr algn="justLow" rtl="1"/>
            <a:r>
              <a:rPr lang="fa-IR" sz="4000" b="1" dirty="0" smtClean="0">
                <a:cs typeface="B Nazanin" panose="00000400000000000000" pitchFamily="2" charset="-78"/>
              </a:rPr>
              <a:t>ارائه مشاوره های فنی ، یک هیات تخصصی است از گروه های مشورتی سازمان جهانی بهداشت ، برای دوره های محدود تعیین می شوند اصول انتخابی رعایت شود.</a:t>
            </a:r>
            <a:endParaRPr lang="fa-IR" sz="4000" b="1" dirty="0">
              <a:cs typeface="B Nazanin" panose="00000400000000000000" pitchFamily="2" charset="-78"/>
            </a:endParaRPr>
          </a:p>
        </p:txBody>
      </p:sp>
      <p:sp>
        <p:nvSpPr>
          <p:cNvPr id="7" name="Footer Placeholder 6"/>
          <p:cNvSpPr>
            <a:spLocks noGrp="1"/>
          </p:cNvSpPr>
          <p:nvPr>
            <p:ph type="ftr" sz="quarter" idx="11"/>
          </p:nvPr>
        </p:nvSpPr>
        <p:spPr/>
        <p:txBody>
          <a:bodyPr/>
          <a:lstStyle/>
          <a:p>
            <a:r>
              <a:rPr lang="fa-IR" b="1" dirty="0" smtClean="0">
                <a:cs typeface="B Nazanin" panose="00000400000000000000" pitchFamily="2" charset="-78"/>
              </a:rPr>
              <a:t>همایش کشوری </a:t>
            </a:r>
          </a:p>
          <a:p>
            <a:r>
              <a:rPr lang="fa-IR" b="1" dirty="0" smtClean="0">
                <a:cs typeface="B Nazanin" panose="00000400000000000000" pitchFamily="2" charset="-78"/>
              </a:rPr>
              <a:t>مقررات بهداشتی بین </a:t>
            </a:r>
            <a:r>
              <a:rPr lang="fa-IR" b="1" dirty="0" err="1" smtClean="0">
                <a:cs typeface="B Nazanin" panose="00000400000000000000" pitchFamily="2" charset="-78"/>
              </a:rPr>
              <a:t>المللی</a:t>
            </a:r>
            <a:endParaRPr lang="fa-IR" b="1" dirty="0">
              <a:cs typeface="B Nazanin" panose="00000400000000000000" pitchFamily="2" charset="-78"/>
            </a:endParaRPr>
          </a:p>
        </p:txBody>
      </p:sp>
      <p:sp>
        <p:nvSpPr>
          <p:cNvPr id="8" name="Slide Number Placeholder 7"/>
          <p:cNvSpPr>
            <a:spLocks noGrp="1"/>
          </p:cNvSpPr>
          <p:nvPr>
            <p:ph type="sldNum" sz="quarter" idx="12"/>
          </p:nvPr>
        </p:nvSpPr>
        <p:spPr/>
        <p:txBody>
          <a:bodyPr/>
          <a:lstStyle/>
          <a:p>
            <a:fld id="{D4982D07-23A4-4A0A-A51A-71DA80CB5235}" type="slidenum">
              <a:rPr lang="fa-IR" smtClean="0"/>
              <a:t>7</a:t>
            </a:fld>
            <a:endParaRPr lang="fa-IR"/>
          </a:p>
        </p:txBody>
      </p:sp>
    </p:spTree>
    <p:extLst>
      <p:ext uri="{BB962C8B-B14F-4D97-AF65-F5344CB8AC3E}">
        <p14:creationId xmlns:p14="http://schemas.microsoft.com/office/powerpoint/2010/main" val="4515371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 y="247427"/>
            <a:ext cx="12118489" cy="941294"/>
          </a:xfrm>
        </p:spPr>
        <p:txBody>
          <a:bodyPr>
            <a:normAutofit fontScale="90000"/>
          </a:bodyPr>
          <a:lstStyle/>
          <a:p>
            <a:r>
              <a:rPr lang="fa-IR" dirty="0" smtClean="0">
                <a:solidFill>
                  <a:srgbClr val="FF0000"/>
                </a:solidFill>
                <a:cs typeface="B Titr" panose="00000700000000000000" pitchFamily="2" charset="-78"/>
              </a:rPr>
              <a:t>هیات بازنگری </a:t>
            </a:r>
            <a:r>
              <a:rPr lang="fa-IR" dirty="0" smtClean="0">
                <a:cs typeface="B Titr" panose="00000700000000000000" pitchFamily="2" charset="-78"/>
              </a:rPr>
              <a:t>ماده49:  ترکیب و شرح وظایف</a:t>
            </a:r>
            <a:endParaRPr lang="fa-IR" dirty="0">
              <a:cs typeface="B Titr" panose="00000700000000000000" pitchFamily="2" charset="-78"/>
            </a:endParaRPr>
          </a:p>
        </p:txBody>
      </p:sp>
      <p:sp>
        <p:nvSpPr>
          <p:cNvPr id="3" name="Subtitle 2"/>
          <p:cNvSpPr>
            <a:spLocks noGrp="1"/>
          </p:cNvSpPr>
          <p:nvPr>
            <p:ph type="subTitle" idx="1"/>
          </p:nvPr>
        </p:nvSpPr>
        <p:spPr>
          <a:xfrm>
            <a:off x="0" y="1226372"/>
            <a:ext cx="12192000" cy="5631628"/>
          </a:xfrm>
        </p:spPr>
        <p:txBody>
          <a:bodyPr>
            <a:normAutofit/>
          </a:bodyPr>
          <a:lstStyle/>
          <a:p>
            <a:pPr algn="justLow" rtl="1"/>
            <a:r>
              <a:rPr lang="fa-IR" sz="4000" b="1" dirty="0" smtClean="0">
                <a:cs typeface="B Nazanin" panose="00000400000000000000" pitchFamily="2" charset="-78"/>
              </a:rPr>
              <a:t>مدیرکل یک هیات بازنگری تشکیل خواهد داد که باید اقدامات زیر  را انجام دهند:</a:t>
            </a:r>
          </a:p>
          <a:p>
            <a:pPr algn="justLow" rtl="1"/>
            <a:r>
              <a:rPr lang="fa-IR" sz="4000" b="1" dirty="0" smtClean="0">
                <a:cs typeface="B Nazanin" panose="00000400000000000000" pitchFamily="2" charset="-78"/>
              </a:rPr>
              <a:t>ارائه مشاوره های فنی ، یک هیات تخصصی است از گروه های مشورتی سازمان جهانی بهداشت ، برای دوره های محدود تعیین می شوند اصول انتخابی رعایت شود.</a:t>
            </a:r>
            <a:endParaRPr lang="fa-IR" sz="4000" b="1" dirty="0">
              <a:cs typeface="B Nazanin" panose="00000400000000000000" pitchFamily="2" charset="-78"/>
            </a:endParaRPr>
          </a:p>
        </p:txBody>
      </p:sp>
      <p:sp>
        <p:nvSpPr>
          <p:cNvPr id="7" name="Footer Placeholder 6"/>
          <p:cNvSpPr>
            <a:spLocks noGrp="1"/>
          </p:cNvSpPr>
          <p:nvPr>
            <p:ph type="ftr" sz="quarter" idx="11"/>
          </p:nvPr>
        </p:nvSpPr>
        <p:spPr/>
        <p:txBody>
          <a:bodyPr/>
          <a:lstStyle/>
          <a:p>
            <a:r>
              <a:rPr lang="fa-IR" b="1" dirty="0" smtClean="0">
                <a:cs typeface="B Nazanin" panose="00000400000000000000" pitchFamily="2" charset="-78"/>
              </a:rPr>
              <a:t>همایش کشوری </a:t>
            </a:r>
          </a:p>
          <a:p>
            <a:r>
              <a:rPr lang="fa-IR" b="1" dirty="0" smtClean="0">
                <a:cs typeface="B Nazanin" panose="00000400000000000000" pitchFamily="2" charset="-78"/>
              </a:rPr>
              <a:t>مقررات بهداشتی بین </a:t>
            </a:r>
            <a:r>
              <a:rPr lang="fa-IR" b="1" dirty="0" err="1" smtClean="0">
                <a:cs typeface="B Nazanin" panose="00000400000000000000" pitchFamily="2" charset="-78"/>
              </a:rPr>
              <a:t>المللی</a:t>
            </a:r>
            <a:endParaRPr lang="fa-IR" b="1" dirty="0">
              <a:cs typeface="B Nazanin" panose="00000400000000000000" pitchFamily="2" charset="-78"/>
            </a:endParaRPr>
          </a:p>
        </p:txBody>
      </p:sp>
      <p:sp>
        <p:nvSpPr>
          <p:cNvPr id="8" name="Slide Number Placeholder 7"/>
          <p:cNvSpPr>
            <a:spLocks noGrp="1"/>
          </p:cNvSpPr>
          <p:nvPr>
            <p:ph type="sldNum" sz="quarter" idx="12"/>
          </p:nvPr>
        </p:nvSpPr>
        <p:spPr/>
        <p:txBody>
          <a:bodyPr/>
          <a:lstStyle/>
          <a:p>
            <a:fld id="{D4982D07-23A4-4A0A-A51A-71DA80CB5235}" type="slidenum">
              <a:rPr lang="fa-IR" smtClean="0"/>
              <a:t>8</a:t>
            </a:fld>
            <a:endParaRPr lang="fa-IR"/>
          </a:p>
        </p:txBody>
      </p:sp>
    </p:spTree>
    <p:extLst>
      <p:ext uri="{BB962C8B-B14F-4D97-AF65-F5344CB8AC3E}">
        <p14:creationId xmlns:p14="http://schemas.microsoft.com/office/powerpoint/2010/main" val="42855892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 y="96820"/>
            <a:ext cx="12118489" cy="1328568"/>
          </a:xfrm>
        </p:spPr>
        <p:txBody>
          <a:bodyPr>
            <a:normAutofit/>
          </a:bodyPr>
          <a:lstStyle/>
          <a:p>
            <a:r>
              <a:rPr lang="fa-IR" dirty="0" smtClean="0">
                <a:cs typeface="B Titr" panose="00000700000000000000" pitchFamily="2" charset="-78"/>
              </a:rPr>
              <a:t>تمرین دور میزی </a:t>
            </a:r>
            <a:r>
              <a:rPr lang="fa-IR" sz="4400" dirty="0" smtClean="0">
                <a:cs typeface="B Titr" panose="00000700000000000000" pitchFamily="2" charset="-78"/>
              </a:rPr>
              <a:t>(</a:t>
            </a:r>
            <a:r>
              <a:rPr lang="fa-IR" sz="4400" dirty="0" smtClean="0">
                <a:cs typeface="B Nazanin" panose="00000400000000000000" pitchFamily="2" charset="-78"/>
              </a:rPr>
              <a:t>پس از </a:t>
            </a:r>
            <a:r>
              <a:rPr lang="fa-IR" sz="4400" dirty="0" err="1" smtClean="0">
                <a:cs typeface="B Nazanin" panose="00000400000000000000" pitchFamily="2" charset="-78"/>
              </a:rPr>
              <a:t>روخوانی</a:t>
            </a:r>
            <a:r>
              <a:rPr lang="fa-IR" sz="4400" dirty="0" smtClean="0">
                <a:cs typeface="B Nazanin" panose="00000400000000000000" pitchFamily="2" charset="-78"/>
              </a:rPr>
              <a:t> ماده های 51و 52 و53)</a:t>
            </a:r>
            <a:r>
              <a:rPr lang="fa-IR" sz="4400" dirty="0" smtClean="0">
                <a:cs typeface="B Titr" panose="00000700000000000000" pitchFamily="2" charset="-78"/>
              </a:rPr>
              <a:t> </a:t>
            </a:r>
            <a:endParaRPr lang="fa-IR" sz="4400" dirty="0">
              <a:cs typeface="B Titr" panose="00000700000000000000" pitchFamily="2" charset="-78"/>
            </a:endParaRPr>
          </a:p>
        </p:txBody>
      </p:sp>
      <p:sp>
        <p:nvSpPr>
          <p:cNvPr id="3" name="Subtitle 2"/>
          <p:cNvSpPr>
            <a:spLocks noGrp="1"/>
          </p:cNvSpPr>
          <p:nvPr>
            <p:ph type="subTitle" idx="1"/>
          </p:nvPr>
        </p:nvSpPr>
        <p:spPr>
          <a:xfrm>
            <a:off x="0" y="1608267"/>
            <a:ext cx="12192000" cy="5249733"/>
          </a:xfrm>
        </p:spPr>
        <p:txBody>
          <a:bodyPr>
            <a:normAutofit/>
          </a:bodyPr>
          <a:lstStyle/>
          <a:p>
            <a:pPr algn="justLow" rtl="1"/>
            <a:r>
              <a:rPr lang="fa-IR" sz="3200" b="1" dirty="0" smtClean="0">
                <a:cs typeface="B Nazanin" panose="00000400000000000000" pitchFamily="2" charset="-78"/>
              </a:rPr>
              <a:t>اگر شما به جای مدیرکل سازمان جهانی بهداشت بودید و </a:t>
            </a:r>
            <a:r>
              <a:rPr lang="fa-IR" sz="3200" b="1" dirty="0" err="1" smtClean="0">
                <a:cs typeface="B Nazanin" panose="00000400000000000000" pitchFamily="2" charset="-78"/>
              </a:rPr>
              <a:t>قراربود</a:t>
            </a:r>
            <a:r>
              <a:rPr lang="fa-IR" sz="3200" b="1" dirty="0" smtClean="0">
                <a:cs typeface="B Nazanin" panose="00000400000000000000" pitchFamily="2" charset="-78"/>
              </a:rPr>
              <a:t> هیات اضطراری و یا بازنگری را از جمع حاضر تشکیل دهید چه انتخاب </a:t>
            </a:r>
            <a:r>
              <a:rPr lang="fa-IR" sz="3200" b="1" dirty="0" err="1" smtClean="0">
                <a:cs typeface="B Nazanin" panose="00000400000000000000" pitchFamily="2" charset="-78"/>
              </a:rPr>
              <a:t>هایی</a:t>
            </a:r>
            <a:r>
              <a:rPr lang="fa-IR" sz="3200" b="1" dirty="0" smtClean="0">
                <a:cs typeface="B Nazanin" panose="00000400000000000000" pitchFamily="2" charset="-78"/>
              </a:rPr>
              <a:t> می کردید و چرا؟</a:t>
            </a:r>
          </a:p>
          <a:p>
            <a:pPr algn="justLow" rtl="1"/>
            <a:endParaRPr lang="fa-IR" sz="3200" b="1" dirty="0">
              <a:cs typeface="B Nazanin" panose="00000400000000000000" pitchFamily="2" charset="-78"/>
            </a:endParaRPr>
          </a:p>
          <a:p>
            <a:pPr algn="justLow" rtl="1"/>
            <a:endParaRPr lang="fa-IR" sz="3200" b="1" dirty="0" smtClean="0">
              <a:cs typeface="B Nazanin" panose="00000400000000000000" pitchFamily="2" charset="-78"/>
            </a:endParaRPr>
          </a:p>
          <a:p>
            <a:pPr algn="justLow" rtl="1"/>
            <a:endParaRPr lang="fa-IR" sz="3200" b="1" dirty="0" smtClean="0">
              <a:cs typeface="B Nazanin" panose="00000400000000000000" pitchFamily="2" charset="-78"/>
            </a:endParaRPr>
          </a:p>
        </p:txBody>
      </p:sp>
      <p:sp>
        <p:nvSpPr>
          <p:cNvPr id="4" name="Footer Placeholder 3"/>
          <p:cNvSpPr>
            <a:spLocks noGrp="1"/>
          </p:cNvSpPr>
          <p:nvPr>
            <p:ph type="ftr" sz="quarter" idx="11"/>
          </p:nvPr>
        </p:nvSpPr>
        <p:spPr/>
        <p:txBody>
          <a:bodyPr/>
          <a:lstStyle/>
          <a:p>
            <a:r>
              <a:rPr lang="fa-IR" sz="1400" b="1" dirty="0" smtClean="0">
                <a:solidFill>
                  <a:srgbClr val="002060"/>
                </a:solidFill>
                <a:cs typeface="B Nazanin" panose="00000400000000000000" pitchFamily="2" charset="-78"/>
              </a:rPr>
              <a:t>همایش کشوری مقررات بهداشتی بین </a:t>
            </a:r>
            <a:r>
              <a:rPr lang="fa-IR" sz="1400" b="1" dirty="0" err="1" smtClean="0">
                <a:solidFill>
                  <a:srgbClr val="002060"/>
                </a:solidFill>
                <a:cs typeface="B Nazanin" panose="00000400000000000000" pitchFamily="2" charset="-78"/>
              </a:rPr>
              <a:t>المللی</a:t>
            </a:r>
            <a:endParaRPr lang="fa-IR" sz="1400" b="1" dirty="0">
              <a:solidFill>
                <a:srgbClr val="002060"/>
              </a:solidFill>
              <a:cs typeface="B Nazanin" panose="00000400000000000000" pitchFamily="2" charset="-78"/>
            </a:endParaRPr>
          </a:p>
        </p:txBody>
      </p:sp>
      <p:sp>
        <p:nvSpPr>
          <p:cNvPr id="5" name="Slide Number Placeholder 4"/>
          <p:cNvSpPr>
            <a:spLocks noGrp="1"/>
          </p:cNvSpPr>
          <p:nvPr>
            <p:ph type="sldNum" sz="quarter" idx="12"/>
          </p:nvPr>
        </p:nvSpPr>
        <p:spPr/>
        <p:txBody>
          <a:bodyPr/>
          <a:lstStyle/>
          <a:p>
            <a:fld id="{D4982D07-23A4-4A0A-A51A-71DA80CB5235}" type="slidenum">
              <a:rPr lang="fa-IR" smtClean="0"/>
              <a:t>9</a:t>
            </a:fld>
            <a:endParaRPr lang="fa-IR"/>
          </a:p>
        </p:txBody>
      </p:sp>
    </p:spTree>
    <p:extLst>
      <p:ext uri="{BB962C8B-B14F-4D97-AF65-F5344CB8AC3E}">
        <p14:creationId xmlns:p14="http://schemas.microsoft.com/office/powerpoint/2010/main" val="17325342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1703</TotalTime>
  <Words>1528</Words>
  <Application>Microsoft Office PowerPoint</Application>
  <PresentationFormat>Widescreen</PresentationFormat>
  <Paragraphs>128</Paragraphs>
  <Slides>17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Arial</vt:lpstr>
      <vt:lpstr>B Nazanin</vt:lpstr>
      <vt:lpstr>B Titr</vt:lpstr>
      <vt:lpstr>Calibri</vt:lpstr>
      <vt:lpstr>Calibri Light</vt:lpstr>
      <vt:lpstr>Times New Roman</vt:lpstr>
      <vt:lpstr>Office Theme</vt:lpstr>
      <vt:lpstr>فهرست متخصصان و کمیته وضعیت اضطرار </vt:lpstr>
      <vt:lpstr>بخش نهم :فهرست متخصصان مقررات هیات وضعیت اضطرار و هیات بازنگری </vt:lpstr>
      <vt:lpstr>ماده47:  وظائف و ترکیب</vt:lpstr>
      <vt:lpstr>از وظایف هیات وضعیت اضطراری ماده 48 :وظایف و ترکیب</vt:lpstr>
      <vt:lpstr>یک سوال</vt:lpstr>
      <vt:lpstr>ماده49:  رویه</vt:lpstr>
      <vt:lpstr>هیات بازنگری ماده49:  ترکیب و شرح وظایف</vt:lpstr>
      <vt:lpstr>هیات بازنگری ماده49:  ترکیب و شرح وظایف</vt:lpstr>
      <vt:lpstr>تمرین دور میزی (پس از روخوانی ماده های 51و 52 و53) </vt:lpstr>
      <vt:lpstr>یک سوال به ظاهر کم ارتباط  </vt:lpstr>
      <vt:lpstr>یک نوع فکر کردن با صدای بلند(1)</vt:lpstr>
      <vt:lpstr>یک نوع فکر کردن با صدای بلند(2)</vt:lpstr>
      <vt:lpstr>یک نوع فکر کردن با صدای بلند(3)</vt:lpstr>
      <vt:lpstr>یک نوع فکر کردن با صدای بلند(4)</vt:lpstr>
      <vt:lpstr>یک نوع فکر کردن با صدای بلند(5)</vt:lpstr>
      <vt:lpstr>یک نوع فکر کردن با صدای بلند(6)</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مقررات عمومی</dc:title>
  <dc:creator>Dr parchami</dc:creator>
  <cp:lastModifiedBy>Dr parchami</cp:lastModifiedBy>
  <cp:revision>98</cp:revision>
  <dcterms:created xsi:type="dcterms:W3CDTF">2018-07-28T02:50:29Z</dcterms:created>
  <dcterms:modified xsi:type="dcterms:W3CDTF">2018-07-30T05:06:20Z</dcterms:modified>
</cp:coreProperties>
</file>