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716" r:id="rId1"/>
  </p:sldMasterIdLst>
  <p:notesMasterIdLst>
    <p:notesMasterId r:id="rId69"/>
  </p:notesMasterIdLst>
  <p:handoutMasterIdLst>
    <p:handoutMasterId r:id="rId70"/>
  </p:handoutMasterIdLst>
  <p:sldIdLst>
    <p:sldId id="314" r:id="rId2"/>
    <p:sldId id="315" r:id="rId3"/>
    <p:sldId id="319" r:id="rId4"/>
    <p:sldId id="257" r:id="rId5"/>
    <p:sldId id="258" r:id="rId6"/>
    <p:sldId id="259" r:id="rId7"/>
    <p:sldId id="260" r:id="rId8"/>
    <p:sldId id="262" r:id="rId9"/>
    <p:sldId id="261" r:id="rId10"/>
    <p:sldId id="263" r:id="rId11"/>
    <p:sldId id="264" r:id="rId12"/>
    <p:sldId id="265" r:id="rId13"/>
    <p:sldId id="266" r:id="rId14"/>
    <p:sldId id="267" r:id="rId15"/>
    <p:sldId id="268" r:id="rId16"/>
    <p:sldId id="269" r:id="rId17"/>
    <p:sldId id="270" r:id="rId18"/>
    <p:sldId id="271" r:id="rId19"/>
    <p:sldId id="323" r:id="rId20"/>
    <p:sldId id="272" r:id="rId21"/>
    <p:sldId id="273" r:id="rId22"/>
    <p:sldId id="274" r:id="rId23"/>
    <p:sldId id="275" r:id="rId24"/>
    <p:sldId id="276" r:id="rId25"/>
    <p:sldId id="277" r:id="rId26"/>
    <p:sldId id="278" r:id="rId27"/>
    <p:sldId id="279" r:id="rId28"/>
    <p:sldId id="280" r:id="rId29"/>
    <p:sldId id="316" r:id="rId30"/>
    <p:sldId id="322" r:id="rId31"/>
    <p:sldId id="281" r:id="rId32"/>
    <p:sldId id="282" r:id="rId33"/>
    <p:sldId id="283" r:id="rId34"/>
    <p:sldId id="284" r:id="rId35"/>
    <p:sldId id="285" r:id="rId36"/>
    <p:sldId id="286" r:id="rId37"/>
    <p:sldId id="287" r:id="rId38"/>
    <p:sldId id="288" r:id="rId39"/>
    <p:sldId id="289" r:id="rId40"/>
    <p:sldId id="291" r:id="rId41"/>
    <p:sldId id="290" r:id="rId42"/>
    <p:sldId id="292" r:id="rId43"/>
    <p:sldId id="293" r:id="rId44"/>
    <p:sldId id="294" r:id="rId45"/>
    <p:sldId id="295" r:id="rId46"/>
    <p:sldId id="324" r:id="rId47"/>
    <p:sldId id="296" r:id="rId48"/>
    <p:sldId id="297" r:id="rId49"/>
    <p:sldId id="298" r:id="rId50"/>
    <p:sldId id="299" r:id="rId51"/>
    <p:sldId id="300" r:id="rId52"/>
    <p:sldId id="301" r:id="rId53"/>
    <p:sldId id="318" r:id="rId54"/>
    <p:sldId id="302" r:id="rId55"/>
    <p:sldId id="303" r:id="rId56"/>
    <p:sldId id="304" r:id="rId57"/>
    <p:sldId id="305" r:id="rId58"/>
    <p:sldId id="306" r:id="rId59"/>
    <p:sldId id="307" r:id="rId60"/>
    <p:sldId id="308" r:id="rId61"/>
    <p:sldId id="309" r:id="rId62"/>
    <p:sldId id="310" r:id="rId63"/>
    <p:sldId id="311" r:id="rId64"/>
    <p:sldId id="312" r:id="rId65"/>
    <p:sldId id="321" r:id="rId66"/>
    <p:sldId id="320" r:id="rId67"/>
    <p:sldId id="313" r:id="rId6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26" autoAdjust="0"/>
    <p:restoredTop sz="94660"/>
  </p:normalViewPr>
  <p:slideViewPr>
    <p:cSldViewPr snapToGrid="0">
      <p:cViewPr varScale="1">
        <p:scale>
          <a:sx n="53" d="100"/>
          <a:sy n="53" d="100"/>
        </p:scale>
        <p:origin x="-108" y="-49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r>
              <a:rPr lang="en-US" smtClean="0"/>
              <a:t>Saturday, July 28, 2018</a:t>
            </a:r>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0A58202-3AD8-4ADE-AC80-F25C41531D89}" type="slidenum">
              <a:rPr lang="en-US" smtClean="0"/>
              <a:pPr/>
              <a:t>‹#›</a:t>
            </a:fld>
            <a:endParaRPr lang="en-US"/>
          </a:p>
        </p:txBody>
      </p:sp>
    </p:spTree>
    <p:extLst>
      <p:ext uri="{BB962C8B-B14F-4D97-AF65-F5344CB8AC3E}">
        <p14:creationId xmlns:p14="http://schemas.microsoft.com/office/powerpoint/2010/main" xmlns="" val="273877595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r>
              <a:rPr lang="en-US" smtClean="0"/>
              <a:t>Saturday, July 28, 2018</a:t>
            </a:r>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12922B-B8A4-478B-BC3A-D1B3AC52F1D1}" type="slidenum">
              <a:rPr lang="en-US" smtClean="0"/>
              <a:pPr/>
              <a:t>‹#›</a:t>
            </a:fld>
            <a:endParaRPr lang="en-US"/>
          </a:p>
        </p:txBody>
      </p:sp>
    </p:spTree>
    <p:extLst>
      <p:ext uri="{BB962C8B-B14F-4D97-AF65-F5344CB8AC3E}">
        <p14:creationId xmlns:p14="http://schemas.microsoft.com/office/powerpoint/2010/main" xmlns="" val="1598518553"/>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12922B-B8A4-478B-BC3A-D1B3AC52F1D1}" type="slidenum">
              <a:rPr lang="en-US" smtClean="0"/>
              <a:pPr/>
              <a:t>5</a:t>
            </a:fld>
            <a:endParaRPr lang="en-US"/>
          </a:p>
        </p:txBody>
      </p:sp>
      <p:sp>
        <p:nvSpPr>
          <p:cNvPr id="5" name="Date Placeholder 4"/>
          <p:cNvSpPr>
            <a:spLocks noGrp="1"/>
          </p:cNvSpPr>
          <p:nvPr>
            <p:ph type="dt" idx="11"/>
          </p:nvPr>
        </p:nvSpPr>
        <p:spPr/>
        <p:txBody>
          <a:bodyPr/>
          <a:lstStyle/>
          <a:p>
            <a:r>
              <a:rPr lang="en-US" smtClean="0"/>
              <a:t>Saturday, July 28, 2018</a:t>
            </a:r>
            <a:endParaRPr lang="en-US"/>
          </a:p>
        </p:txBody>
      </p:sp>
    </p:spTree>
    <p:extLst>
      <p:ext uri="{BB962C8B-B14F-4D97-AF65-F5344CB8AC3E}">
        <p14:creationId xmlns:p14="http://schemas.microsoft.com/office/powerpoint/2010/main" xmlns="" val="3017010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12922B-B8A4-478B-BC3A-D1B3AC52F1D1}" type="slidenum">
              <a:rPr lang="en-US" smtClean="0"/>
              <a:pPr/>
              <a:t>24</a:t>
            </a:fld>
            <a:endParaRPr lang="en-US"/>
          </a:p>
        </p:txBody>
      </p:sp>
      <p:sp>
        <p:nvSpPr>
          <p:cNvPr id="5" name="Date Placeholder 4"/>
          <p:cNvSpPr>
            <a:spLocks noGrp="1"/>
          </p:cNvSpPr>
          <p:nvPr>
            <p:ph type="dt" idx="11"/>
          </p:nvPr>
        </p:nvSpPr>
        <p:spPr/>
        <p:txBody>
          <a:bodyPr/>
          <a:lstStyle/>
          <a:p>
            <a:r>
              <a:rPr lang="en-US" smtClean="0"/>
              <a:t>Saturday, July 28, 2018</a:t>
            </a:r>
            <a:endParaRPr lang="en-US"/>
          </a:p>
        </p:txBody>
      </p:sp>
    </p:spTree>
    <p:extLst>
      <p:ext uri="{BB962C8B-B14F-4D97-AF65-F5344CB8AC3E}">
        <p14:creationId xmlns:p14="http://schemas.microsoft.com/office/powerpoint/2010/main" xmlns="" val="15015680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12922B-B8A4-478B-BC3A-D1B3AC52F1D1}" type="slidenum">
              <a:rPr lang="en-US" smtClean="0"/>
              <a:pPr/>
              <a:t>25</a:t>
            </a:fld>
            <a:endParaRPr lang="en-US"/>
          </a:p>
        </p:txBody>
      </p:sp>
      <p:sp>
        <p:nvSpPr>
          <p:cNvPr id="5" name="Date Placeholder 4"/>
          <p:cNvSpPr>
            <a:spLocks noGrp="1"/>
          </p:cNvSpPr>
          <p:nvPr>
            <p:ph type="dt" idx="11"/>
          </p:nvPr>
        </p:nvSpPr>
        <p:spPr/>
        <p:txBody>
          <a:bodyPr/>
          <a:lstStyle/>
          <a:p>
            <a:r>
              <a:rPr lang="en-US" smtClean="0"/>
              <a:t>Saturday, July 28, 2018</a:t>
            </a:r>
            <a:endParaRPr lang="en-US"/>
          </a:p>
        </p:txBody>
      </p:sp>
    </p:spTree>
    <p:extLst>
      <p:ext uri="{BB962C8B-B14F-4D97-AF65-F5344CB8AC3E}">
        <p14:creationId xmlns:p14="http://schemas.microsoft.com/office/powerpoint/2010/main" xmlns="" val="30971485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704151509"/>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pPr/>
              <a:t>‹#›</a:t>
            </a:fld>
            <a:endParaRPr lang="en-US" dirty="0"/>
          </a:p>
        </p:txBody>
      </p:sp>
    </p:spTree>
    <p:extLst>
      <p:ext uri="{BB962C8B-B14F-4D97-AF65-F5344CB8AC3E}">
        <p14:creationId xmlns:p14="http://schemas.microsoft.com/office/powerpoint/2010/main" xmlns="" val="2626645460"/>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250736694"/>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592876561"/>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998645825"/>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7/28/2018</a:t>
            </a:r>
            <a:endParaRPr lang="en-US" dirty="0"/>
          </a:p>
        </p:txBody>
      </p:sp>
      <p:sp>
        <p:nvSpPr>
          <p:cNvPr id="6" name="Footer Placeholder 5"/>
          <p:cNvSpPr>
            <a:spLocks noGrp="1"/>
          </p:cNvSpPr>
          <p:nvPr>
            <p:ph type="ftr" sz="quarter" idx="11"/>
          </p:nvPr>
        </p:nvSpPr>
        <p:spPr/>
        <p:txBody>
          <a:bodyPr/>
          <a:lstStyle/>
          <a:p>
            <a:r>
              <a:rPr lang="fa-IR" smtClean="0"/>
              <a:t>مقررات بهداشتی بین المللی </a:t>
            </a:r>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pPr/>
              <a:t>‹#›</a:t>
            </a:fld>
            <a:endParaRPr lang="en-US" dirty="0"/>
          </a:p>
        </p:txBody>
      </p:sp>
    </p:spTree>
    <p:extLst>
      <p:ext uri="{BB962C8B-B14F-4D97-AF65-F5344CB8AC3E}">
        <p14:creationId xmlns:p14="http://schemas.microsoft.com/office/powerpoint/2010/main" xmlns="" val="1400536633"/>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7/28/2018</a:t>
            </a:r>
            <a:endParaRPr lang="en-US" dirty="0"/>
          </a:p>
        </p:txBody>
      </p:sp>
      <p:sp>
        <p:nvSpPr>
          <p:cNvPr id="8" name="Footer Placeholder 7"/>
          <p:cNvSpPr>
            <a:spLocks noGrp="1"/>
          </p:cNvSpPr>
          <p:nvPr>
            <p:ph type="ftr" sz="quarter" idx="11"/>
          </p:nvPr>
        </p:nvSpPr>
        <p:spPr/>
        <p:txBody>
          <a:bodyPr/>
          <a:lstStyle/>
          <a:p>
            <a:r>
              <a:rPr lang="fa-IR" smtClean="0"/>
              <a:t>مقررات بهداشتی بین المللی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17873786"/>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smtClean="0"/>
              <a:t>7/28/2018</a:t>
            </a:r>
            <a:endParaRPr lang="en-US" dirty="0"/>
          </a:p>
        </p:txBody>
      </p:sp>
      <p:sp>
        <p:nvSpPr>
          <p:cNvPr id="4" name="Footer Placeholder 3"/>
          <p:cNvSpPr>
            <a:spLocks noGrp="1"/>
          </p:cNvSpPr>
          <p:nvPr>
            <p:ph type="ftr" sz="quarter" idx="11"/>
          </p:nvPr>
        </p:nvSpPr>
        <p:spPr/>
        <p:txBody>
          <a:bodyPr/>
          <a:lstStyle/>
          <a:p>
            <a:r>
              <a:rPr lang="fa-IR" smtClean="0"/>
              <a:t>مقررات بهداشتی بین المللی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617924138"/>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r>
              <a:rPr lang="en-US" smtClean="0"/>
              <a:t>7/28/2018</a:t>
            </a:r>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fa-IR" smtClean="0"/>
              <a:t>مقررات بهداشتی بین المللی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345836210"/>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r>
              <a:rPr lang="en-US" smtClean="0"/>
              <a:t>7/28/2018</a:t>
            </a:r>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r>
              <a:rPr lang="fa-IR" smtClean="0"/>
              <a:t>مقررات بهداشتی بین المللی </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19954A3-9DFD-4C44-94BA-B95130A3BA1C}" type="slidenum">
              <a:rPr lang="en-US" smtClean="0"/>
              <a:pPr/>
              <a:t>‹#›</a:t>
            </a:fld>
            <a:endParaRPr lang="en-US" dirty="0"/>
          </a:p>
        </p:txBody>
      </p:sp>
    </p:spTree>
    <p:extLst>
      <p:ext uri="{BB962C8B-B14F-4D97-AF65-F5344CB8AC3E}">
        <p14:creationId xmlns:p14="http://schemas.microsoft.com/office/powerpoint/2010/main" xmlns="" val="2400150813"/>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7/28/2018</a:t>
            </a:r>
            <a:endParaRPr lang="en-US" dirty="0"/>
          </a:p>
        </p:txBody>
      </p:sp>
      <p:sp>
        <p:nvSpPr>
          <p:cNvPr id="6" name="Footer Placeholder 5"/>
          <p:cNvSpPr>
            <a:spLocks noGrp="1"/>
          </p:cNvSpPr>
          <p:nvPr>
            <p:ph type="ftr" sz="quarter" idx="11"/>
          </p:nvPr>
        </p:nvSpPr>
        <p:spPr/>
        <p:txBody>
          <a:bodyPr/>
          <a:lstStyle/>
          <a:p>
            <a:r>
              <a:rPr lang="fa-IR" smtClean="0"/>
              <a:t>مقررات بهداشتی بین المللی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4287331203"/>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r>
              <a:rPr lang="en-US" smtClean="0"/>
              <a:t>7/28/2018</a:t>
            </a:r>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fa-IR" smtClean="0"/>
              <a:t>مقررات بهداشتی بین المللی </a:t>
            </a:r>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D57F1E4F-1CFF-5643-939E-217C01CDF565}" type="slidenum">
              <a:rPr lang="en-US" smtClean="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093521149"/>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hf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28600" y="192505"/>
            <a:ext cx="8542421" cy="4830940"/>
          </a:xfrm>
          <a:prstGeom prst="rect">
            <a:avLst/>
          </a:prstGeom>
        </p:spPr>
      </p:pic>
    </p:spTree>
    <p:extLst>
      <p:ext uri="{BB962C8B-B14F-4D97-AF65-F5344CB8AC3E}">
        <p14:creationId xmlns:p14="http://schemas.microsoft.com/office/powerpoint/2010/main" xmlns="" val="457294871"/>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5734" y="188383"/>
            <a:ext cx="8806816" cy="5955241"/>
          </a:xfrm>
        </p:spPr>
        <p:txBody>
          <a:bodyPr>
            <a:normAutofit/>
          </a:bodyPr>
          <a:lstStyle/>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«گندزدایی»</a:t>
            </a:r>
            <a:r>
              <a:rPr lang="fa-IR" sz="2400" dirty="0">
                <a:solidFill>
                  <a:srgbClr val="FF0000"/>
                </a:solidFill>
                <a:cs typeface="B Nazanin" panose="00000400000000000000" pitchFamily="2" charset="-78"/>
              </a:rPr>
              <a:t> </a:t>
            </a:r>
            <a:r>
              <a:rPr lang="fa-IR" sz="2400" dirty="0">
                <a:cs typeface="B Nazanin" panose="00000400000000000000" pitchFamily="2" charset="-78"/>
              </a:rPr>
              <a:t>منظور مجموعه اقدامات بهداشتی است که به منظور کاهش جمعیت (کنترل) یا کشتن عوامل عفونی روی سطح بدن انسان یا حیوان یا داخل/خارج اشیاء شامل بار همراه مسافر، محموله‌، بارگنجها، وسایل نقلیه ، کالاهای خوراکی یا بسته‌های پستی با استفاده از عوامل شیمیایی یا فیزیکی انجام میشود؛</a:t>
            </a:r>
            <a:endParaRPr lang="en-US" sz="2400" dirty="0">
              <a:cs typeface="B Nazanin" panose="00000400000000000000" pitchFamily="2" charset="-78"/>
            </a:endParaRPr>
          </a:p>
          <a:p>
            <a:pPr rtl="1"/>
            <a:r>
              <a:rPr lang="en-US" sz="2400" b="1" dirty="0">
                <a:cs typeface="B Nazanin" panose="00000400000000000000" pitchFamily="2" charset="-78"/>
              </a:rPr>
              <a:t>- Disinfection</a:t>
            </a:r>
          </a:p>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«حشره زدایی»</a:t>
            </a:r>
            <a:r>
              <a:rPr lang="fa-IR" sz="2400" dirty="0">
                <a:solidFill>
                  <a:srgbClr val="FF0000"/>
                </a:solidFill>
                <a:cs typeface="B Nazanin" panose="00000400000000000000" pitchFamily="2" charset="-78"/>
              </a:rPr>
              <a:t> </a:t>
            </a:r>
            <a:r>
              <a:rPr lang="fa-IR" sz="2400" dirty="0">
                <a:cs typeface="B Nazanin" panose="00000400000000000000" pitchFamily="2" charset="-78"/>
              </a:rPr>
              <a:t>منظور مجموعه اقدامات بهداشتی با استفاده از عوامل شیمیایی یا فیزیکی است که به منظور کاهش جمعیت (کنترل) یا کشتن حشرات ناقل بیماریهای انسانی بکار میرود که در داخل بار همراه مسافر، محموله‌، بارگنجها، وسایل نقلیه ، کالاها یا بسته‌های پستی حضور دارند؛</a:t>
            </a:r>
            <a:endParaRPr lang="en-US" sz="2400" dirty="0">
              <a:cs typeface="B Nazanin" panose="00000400000000000000" pitchFamily="2" charset="-78"/>
            </a:endParaRPr>
          </a:p>
          <a:p>
            <a:pPr algn="r" rtl="1"/>
            <a:r>
              <a:rPr lang="fa-IR" sz="2400" dirty="0">
                <a:cs typeface="B Nazanin" panose="00000400000000000000" pitchFamily="2" charset="-78"/>
              </a:rPr>
              <a:t> </a:t>
            </a:r>
            <a:endParaRPr lang="en-US" sz="2400" dirty="0">
              <a:cs typeface="B Nazanin" panose="00000400000000000000" pitchFamily="2" charset="-78"/>
            </a:endParaRPr>
          </a:p>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«رخداد»</a:t>
            </a:r>
            <a:r>
              <a:rPr lang="fa-IR" sz="2400" dirty="0">
                <a:solidFill>
                  <a:srgbClr val="FF0000"/>
                </a:solidFill>
                <a:cs typeface="B Nazanin" panose="00000400000000000000" pitchFamily="2" charset="-78"/>
              </a:rPr>
              <a:t> </a:t>
            </a:r>
            <a:r>
              <a:rPr lang="fa-IR" sz="2400" dirty="0">
                <a:cs typeface="B Nazanin" panose="00000400000000000000" pitchFamily="2" charset="-78"/>
              </a:rPr>
              <a:t>به معنی تظاهر یک بیماری یا رویدادی است که بالقوه میتواند منجر به بیماری شود؛</a:t>
            </a:r>
            <a:endParaRPr lang="en-US" sz="2400" dirty="0">
              <a:cs typeface="B Nazanin" panose="00000400000000000000" pitchFamily="2" charset="-78"/>
            </a:endParaRPr>
          </a:p>
          <a:p>
            <a:pPr rtl="1"/>
            <a:r>
              <a:rPr lang="en-US" sz="2400" b="1" dirty="0">
                <a:cs typeface="B Nazanin" panose="00000400000000000000" pitchFamily="2" charset="-78"/>
              </a:rPr>
              <a:t>- </a:t>
            </a:r>
            <a:r>
              <a:rPr lang="en-US" sz="2400" b="1" dirty="0" err="1">
                <a:cs typeface="B Nazanin" panose="00000400000000000000" pitchFamily="2" charset="-78"/>
              </a:rPr>
              <a:t>Disinsection</a:t>
            </a:r>
            <a:endParaRPr lang="en-US" sz="2400" b="1" dirty="0">
              <a:cs typeface="B Nazanin" panose="00000400000000000000" pitchFamily="2" charset="-78"/>
            </a:endParaRPr>
          </a:p>
          <a:p>
            <a:pPr rtl="1"/>
            <a:r>
              <a:rPr lang="en-US" sz="2400" b="1" dirty="0">
                <a:cs typeface="B Nazanin" panose="00000400000000000000" pitchFamily="2" charset="-78"/>
              </a:rPr>
              <a:t>- Event</a:t>
            </a:r>
          </a:p>
          <a:p>
            <a:pPr algn="r" rtl="1"/>
            <a:endParaRPr lang="en-US" sz="24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xmlns="" val="610824586"/>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5275" y="180975"/>
            <a:ext cx="8648700" cy="6019800"/>
          </a:xfrm>
        </p:spPr>
        <p:txBody>
          <a:bodyPr>
            <a:normAutofit/>
          </a:bodyPr>
          <a:lstStyle/>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«مجوز عملیات»:</a:t>
            </a:r>
            <a:r>
              <a:rPr lang="fa-IR" sz="2400" dirty="0">
                <a:solidFill>
                  <a:srgbClr val="FF0000"/>
                </a:solidFill>
                <a:cs typeface="B Nazanin" panose="00000400000000000000" pitchFamily="2" charset="-78"/>
              </a:rPr>
              <a:t> </a:t>
            </a:r>
            <a:endParaRPr lang="en-US" sz="2400" dirty="0">
              <a:solidFill>
                <a:srgbClr val="FF0000"/>
              </a:solidFill>
              <a:cs typeface="B Nazanin" panose="00000400000000000000" pitchFamily="2" charset="-78"/>
            </a:endParaRPr>
          </a:p>
          <a:p>
            <a:pPr algn="r" rtl="1">
              <a:buFont typeface="Wingdings" panose="05000000000000000000" pitchFamily="2" charset="2"/>
              <a:buChar char="q"/>
            </a:pPr>
            <a:r>
              <a:rPr lang="fa-IR" sz="2400" dirty="0">
                <a:cs typeface="B Nazanin" panose="00000400000000000000" pitchFamily="2" charset="-78"/>
              </a:rPr>
              <a:t>در مورد یک کشتی بمعنی اجازه ورود آن به یک بندر، سوار یا پیاده کردن مسافر، تخلیه یا بار زدن محموله میباشد</a:t>
            </a:r>
            <a:endParaRPr lang="en-US" sz="2400" dirty="0">
              <a:cs typeface="B Nazanin" panose="00000400000000000000" pitchFamily="2" charset="-78"/>
            </a:endParaRPr>
          </a:p>
          <a:p>
            <a:pPr algn="r" rtl="1">
              <a:buFont typeface="Wingdings" panose="05000000000000000000" pitchFamily="2" charset="2"/>
              <a:buChar char="q"/>
            </a:pPr>
            <a:r>
              <a:rPr lang="fa-IR" sz="2400" dirty="0">
                <a:cs typeface="B Nazanin" panose="00000400000000000000" pitchFamily="2" charset="-78"/>
              </a:rPr>
              <a:t>در مورد یک هواپیما ، پس از فرود هواپیما اجازه به آن برای سوار یا پیاده کردن مسافر، تخلیه یا بار زدن محموله است</a:t>
            </a:r>
            <a:endParaRPr lang="en-US" sz="2400" dirty="0">
              <a:cs typeface="B Nazanin" panose="00000400000000000000" pitchFamily="2" charset="-78"/>
            </a:endParaRPr>
          </a:p>
          <a:p>
            <a:pPr algn="r" rtl="1">
              <a:buFont typeface="Wingdings" panose="05000000000000000000" pitchFamily="2" charset="2"/>
              <a:buChar char="q"/>
            </a:pPr>
            <a:r>
              <a:rPr lang="fa-IR" sz="2400" dirty="0">
                <a:cs typeface="B Nazanin" panose="00000400000000000000" pitchFamily="2" charset="-78"/>
              </a:rPr>
              <a:t>در مورد یک وسیله نقلیه زمینی، پس از ورود وسیله به مبدأ مرزی زمینی صدور مجوز به آن برای سوار یا پیاده کردن مسافر، تخلیه یا بار کردن محموله می باشد؛</a:t>
            </a:r>
            <a:endParaRPr lang="en-US" sz="2400" dirty="0">
              <a:cs typeface="B Nazanin" panose="00000400000000000000" pitchFamily="2" charset="-78"/>
            </a:endParaRPr>
          </a:p>
          <a:p>
            <a:pPr algn="r" rtl="1"/>
            <a:r>
              <a:rPr lang="fa-IR" sz="2400" dirty="0">
                <a:cs typeface="B Nazanin" panose="00000400000000000000" pitchFamily="2" charset="-78"/>
              </a:rPr>
              <a:t> </a:t>
            </a:r>
            <a:endParaRPr lang="en-US" sz="2400" dirty="0">
              <a:cs typeface="B Nazanin" panose="00000400000000000000" pitchFamily="2" charset="-78"/>
            </a:endParaRPr>
          </a:p>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«کالاها»</a:t>
            </a:r>
            <a:r>
              <a:rPr lang="fa-IR" sz="2400" dirty="0">
                <a:solidFill>
                  <a:srgbClr val="FF0000"/>
                </a:solidFill>
                <a:cs typeface="B Nazanin" panose="00000400000000000000" pitchFamily="2" charset="-78"/>
              </a:rPr>
              <a:t> </a:t>
            </a:r>
            <a:r>
              <a:rPr lang="fa-IR" sz="2400" dirty="0">
                <a:cs typeface="B Nazanin" panose="00000400000000000000" pitchFamily="2" charset="-78"/>
              </a:rPr>
              <a:t>فرآورده‌هایی که بوسیله یک سفر بین‌المللی حمل میشوند شامل حیوانات و گیاهان، این تعریف کالاهای مصرفی در وسیله نقلیه را نیز شامل میشود؛</a:t>
            </a:r>
            <a:endParaRPr lang="en-US" sz="2400" dirty="0">
              <a:cs typeface="B Nazanin" panose="00000400000000000000" pitchFamily="2" charset="-78"/>
            </a:endParaRPr>
          </a:p>
          <a:p>
            <a:pPr rtl="1"/>
            <a:r>
              <a:rPr lang="en-US" sz="2800" b="1" dirty="0">
                <a:cs typeface="B Nazanin" panose="00000400000000000000" pitchFamily="2" charset="-78"/>
              </a:rPr>
              <a:t>- Free </a:t>
            </a:r>
            <a:r>
              <a:rPr lang="en-US" sz="2800" b="1" dirty="0" err="1">
                <a:cs typeface="B Nazanin" panose="00000400000000000000" pitchFamily="2" charset="-78"/>
              </a:rPr>
              <a:t>pratique</a:t>
            </a:r>
            <a:endParaRPr lang="en-US" sz="2800" b="1" dirty="0">
              <a:cs typeface="B Nazanin" panose="00000400000000000000" pitchFamily="2" charset="-78"/>
            </a:endParaRPr>
          </a:p>
          <a:p>
            <a:pPr rtl="1"/>
            <a:r>
              <a:rPr lang="en-US" sz="2800" b="1" dirty="0">
                <a:cs typeface="B Nazanin" panose="00000400000000000000" pitchFamily="2" charset="-78"/>
              </a:rPr>
              <a:t>- Goods</a:t>
            </a:r>
          </a:p>
          <a:p>
            <a:pPr algn="r" rtl="1"/>
            <a:endParaRPr lang="en-US" sz="24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xmlns="" val="2130018814"/>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3834" y="245533"/>
            <a:ext cx="8749666" cy="5993341"/>
          </a:xfrm>
        </p:spPr>
        <p:txBody>
          <a:bodyPr>
            <a:normAutofit/>
          </a:bodyPr>
          <a:lstStyle/>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«مرز زمینی»</a:t>
            </a:r>
            <a:r>
              <a:rPr lang="fa-IR" sz="2400" dirty="0">
                <a:solidFill>
                  <a:srgbClr val="FF0000"/>
                </a:solidFill>
                <a:cs typeface="B Nazanin" panose="00000400000000000000" pitchFamily="2" charset="-78"/>
              </a:rPr>
              <a:t> </a:t>
            </a:r>
            <a:r>
              <a:rPr lang="fa-IR" sz="2400" dirty="0">
                <a:cs typeface="B Nazanin" panose="00000400000000000000" pitchFamily="2" charset="-78"/>
              </a:rPr>
              <a:t>منظور یک نقطه مرزی زمینی در یک کشور متعاهد است منجمله نقطه مرزی که برای تردد وسایل نقلیه جاده‌ای و قطارها بکار میرود؛</a:t>
            </a:r>
            <a:endParaRPr lang="en-US" sz="2400" dirty="0">
              <a:cs typeface="B Nazanin" panose="00000400000000000000" pitchFamily="2" charset="-78"/>
            </a:endParaRPr>
          </a:p>
          <a:p>
            <a:pPr algn="r" rtl="1"/>
            <a:r>
              <a:rPr lang="fa-IR" sz="2400" dirty="0">
                <a:cs typeface="B Nazanin" panose="00000400000000000000" pitchFamily="2" charset="-78"/>
              </a:rPr>
              <a:t> </a:t>
            </a:r>
            <a:endParaRPr lang="en-US" sz="2400" dirty="0">
              <a:cs typeface="B Nazanin" panose="00000400000000000000" pitchFamily="2" charset="-78"/>
            </a:endParaRPr>
          </a:p>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«وسیله نقلیه زمینی»</a:t>
            </a:r>
            <a:r>
              <a:rPr lang="fa-IR" sz="2400" dirty="0">
                <a:solidFill>
                  <a:srgbClr val="FF0000"/>
                </a:solidFill>
                <a:cs typeface="B Nazanin" panose="00000400000000000000" pitchFamily="2" charset="-78"/>
              </a:rPr>
              <a:t> </a:t>
            </a:r>
            <a:r>
              <a:rPr lang="fa-IR" sz="2400" dirty="0">
                <a:cs typeface="B Nazanin" panose="00000400000000000000" pitchFamily="2" charset="-78"/>
              </a:rPr>
              <a:t>منظور یک وسیله نقلیه موتوری است که برای حمل و نقل زمینی در مسافرت بین المللی مورد استفاده قرار می گیرد و شامل قطارها، اتوبوس ها، کامیون‌ها و اتومبیل ها میباشد؛</a:t>
            </a:r>
            <a:endParaRPr lang="en-US" sz="2400" dirty="0">
              <a:cs typeface="B Nazanin" panose="00000400000000000000" pitchFamily="2" charset="-78"/>
            </a:endParaRPr>
          </a:p>
          <a:p>
            <a:pPr algn="r" rtl="1"/>
            <a:r>
              <a:rPr lang="fa-IR" sz="2400" dirty="0">
                <a:cs typeface="B Nazanin" panose="00000400000000000000" pitchFamily="2" charset="-78"/>
              </a:rPr>
              <a:t> </a:t>
            </a:r>
            <a:endParaRPr lang="en-US" sz="2400" dirty="0">
              <a:cs typeface="B Nazanin" panose="00000400000000000000" pitchFamily="2" charset="-78"/>
            </a:endParaRPr>
          </a:p>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«موازین بهداشتی»</a:t>
            </a:r>
            <a:r>
              <a:rPr lang="fa-IR" sz="2400" dirty="0">
                <a:solidFill>
                  <a:srgbClr val="FF0000"/>
                </a:solidFill>
                <a:cs typeface="B Nazanin" panose="00000400000000000000" pitchFamily="2" charset="-78"/>
              </a:rPr>
              <a:t> </a:t>
            </a:r>
            <a:r>
              <a:rPr lang="fa-IR" sz="2400" dirty="0">
                <a:cs typeface="B Nazanin" panose="00000400000000000000" pitchFamily="2" charset="-78"/>
              </a:rPr>
              <a:t>به معنای اقداماتی است که برای پیشگیری از گسترش بیماری یا آلودگی بکار می‌رود. یک اقدام بهداشتی شامل اجرای قانون یا انجام اقدامات امنیتی نمی‌شود؛</a:t>
            </a:r>
            <a:endParaRPr lang="en-US" sz="2400" dirty="0">
              <a:cs typeface="B Nazanin" panose="00000400000000000000" pitchFamily="2" charset="-78"/>
            </a:endParaRPr>
          </a:p>
          <a:p>
            <a:pPr rtl="1"/>
            <a:r>
              <a:rPr lang="en-US" sz="2400" b="1" dirty="0">
                <a:cs typeface="B Nazanin" panose="00000400000000000000" pitchFamily="2" charset="-78"/>
              </a:rPr>
              <a:t>- Ground crossing</a:t>
            </a:r>
          </a:p>
          <a:p>
            <a:pPr rtl="1"/>
            <a:r>
              <a:rPr lang="en-US" sz="2400" b="1" dirty="0">
                <a:cs typeface="B Nazanin" panose="00000400000000000000" pitchFamily="2" charset="-78"/>
              </a:rPr>
              <a:t>- Ground transport vehicle</a:t>
            </a:r>
          </a:p>
          <a:p>
            <a:pPr rtl="1"/>
            <a:r>
              <a:rPr lang="en-US" sz="2400" b="1" dirty="0">
                <a:cs typeface="B Nazanin" panose="00000400000000000000" pitchFamily="2" charset="-78"/>
              </a:rPr>
              <a:t>- Health measure</a:t>
            </a:r>
          </a:p>
          <a:p>
            <a:pPr algn="r" rtl="1"/>
            <a:endParaRPr lang="en-US" sz="24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xmlns="" val="2461966476"/>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3834" y="255058"/>
            <a:ext cx="8616316" cy="5840941"/>
          </a:xfrm>
        </p:spPr>
        <p:txBody>
          <a:bodyPr>
            <a:normAutofit/>
          </a:bodyPr>
          <a:lstStyle/>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«شخص بیمار»</a:t>
            </a:r>
            <a:r>
              <a:rPr lang="fa-IR" sz="2400" dirty="0">
                <a:solidFill>
                  <a:srgbClr val="FF0000"/>
                </a:solidFill>
                <a:cs typeface="B Nazanin" panose="00000400000000000000" pitchFamily="2" charset="-78"/>
              </a:rPr>
              <a:t> </a:t>
            </a:r>
            <a:r>
              <a:rPr lang="fa-IR" sz="2400" dirty="0">
                <a:cs typeface="B Nazanin" panose="00000400000000000000" pitchFamily="2" charset="-78"/>
              </a:rPr>
              <a:t>در اینجا منظور فردی است که دچار یک ناخوشی جسمی شده که ممکن است سلامت عموم را به خطر افکند؛</a:t>
            </a:r>
            <a:endParaRPr lang="en-US" sz="2400" dirty="0">
              <a:cs typeface="B Nazanin" panose="00000400000000000000" pitchFamily="2" charset="-78"/>
            </a:endParaRPr>
          </a:p>
          <a:p>
            <a:pPr algn="r" rtl="1"/>
            <a:r>
              <a:rPr lang="fa-IR" sz="2400" dirty="0">
                <a:cs typeface="B Nazanin" panose="00000400000000000000" pitchFamily="2" charset="-78"/>
              </a:rPr>
              <a:t> </a:t>
            </a:r>
            <a:endParaRPr lang="en-US" sz="2400" dirty="0">
              <a:cs typeface="B Nazanin" panose="00000400000000000000" pitchFamily="2" charset="-78"/>
            </a:endParaRPr>
          </a:p>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«عفونت»</a:t>
            </a:r>
            <a:r>
              <a:rPr lang="fa-IR" sz="2400" dirty="0">
                <a:solidFill>
                  <a:srgbClr val="FF0000"/>
                </a:solidFill>
                <a:cs typeface="B Nazanin" panose="00000400000000000000" pitchFamily="2" charset="-78"/>
              </a:rPr>
              <a:t> </a:t>
            </a:r>
            <a:r>
              <a:rPr lang="fa-IR" sz="2400" dirty="0">
                <a:cs typeface="B Nazanin" panose="00000400000000000000" pitchFamily="2" charset="-78"/>
              </a:rPr>
              <a:t>به معنی ورود، تکثیر یا گسترش یک عامل عفونی در بدن انسان‌ها یا حیوانات است که ممکن است باعث یک خطر بهداشتی عمومی شود؛</a:t>
            </a:r>
            <a:endParaRPr lang="en-US" sz="2400" dirty="0">
              <a:cs typeface="B Nazanin" panose="00000400000000000000" pitchFamily="2" charset="-78"/>
            </a:endParaRPr>
          </a:p>
          <a:p>
            <a:pPr algn="r" rtl="1"/>
            <a:r>
              <a:rPr lang="fa-IR" sz="2400" dirty="0">
                <a:cs typeface="B Nazanin" panose="00000400000000000000" pitchFamily="2" charset="-78"/>
              </a:rPr>
              <a:t> </a:t>
            </a:r>
            <a:endParaRPr lang="en-US" sz="2400" dirty="0">
              <a:cs typeface="B Nazanin" panose="00000400000000000000" pitchFamily="2" charset="-78"/>
            </a:endParaRPr>
          </a:p>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«بازرسی»</a:t>
            </a:r>
            <a:r>
              <a:rPr lang="fa-IR" sz="2400" dirty="0">
                <a:solidFill>
                  <a:srgbClr val="FF0000"/>
                </a:solidFill>
                <a:cs typeface="B Nazanin" panose="00000400000000000000" pitchFamily="2" charset="-78"/>
              </a:rPr>
              <a:t> </a:t>
            </a:r>
            <a:r>
              <a:rPr lang="fa-IR" sz="2400" dirty="0">
                <a:cs typeface="B Nazanin" panose="00000400000000000000" pitchFamily="2" charset="-78"/>
              </a:rPr>
              <a:t>منظور بررسی نواحیِ (مختلف وسیله نقلیه) ، بار همراه مسافر، بارگنجها، وسایل نقلیه، تأسیسات، کالاها و بسته‌های پستی و همچنین مستندات مرتبط با آنها توسط یک مقام مسئول بهداشتی یا تحت نظارت وی است تا عوامل خطرساز برای سلامت عموم شناسایی شوند ؛</a:t>
            </a:r>
            <a:endParaRPr lang="en-US" sz="2400" dirty="0">
              <a:cs typeface="B Nazanin" panose="00000400000000000000" pitchFamily="2" charset="-78"/>
            </a:endParaRPr>
          </a:p>
          <a:p>
            <a:pPr rtl="1"/>
            <a:r>
              <a:rPr lang="en-US" sz="2400" b="1" dirty="0">
                <a:cs typeface="B Nazanin" panose="00000400000000000000" pitchFamily="2" charset="-78"/>
              </a:rPr>
              <a:t>- ill person</a:t>
            </a:r>
          </a:p>
          <a:p>
            <a:pPr rtl="1"/>
            <a:r>
              <a:rPr lang="en-US" sz="2400" b="1" dirty="0">
                <a:cs typeface="B Nazanin" panose="00000400000000000000" pitchFamily="2" charset="-78"/>
              </a:rPr>
              <a:t>- Infection</a:t>
            </a:r>
          </a:p>
          <a:p>
            <a:pPr rtl="1"/>
            <a:r>
              <a:rPr lang="en-US" sz="2400" b="1" dirty="0">
                <a:cs typeface="B Nazanin" panose="00000400000000000000" pitchFamily="2" charset="-78"/>
              </a:rPr>
              <a:t>- Inspection</a:t>
            </a:r>
          </a:p>
          <a:p>
            <a:pPr algn="r" rtl="1"/>
            <a:endParaRPr lang="en-US" sz="24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xmlns="" val="4045181937"/>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359" y="228599"/>
            <a:ext cx="8673466" cy="5972175"/>
          </a:xfrm>
        </p:spPr>
        <p:txBody>
          <a:bodyPr>
            <a:noAutofit/>
          </a:bodyPr>
          <a:lstStyle/>
          <a:p>
            <a:pPr algn="r" rtl="1"/>
            <a:r>
              <a:rPr lang="fa-IR" sz="2400" dirty="0">
                <a:solidFill>
                  <a:srgbClr val="FF0000"/>
                </a:solidFill>
                <a:cs typeface="B Nazanin" panose="00000400000000000000" pitchFamily="2" charset="-78"/>
              </a:rPr>
              <a:t>-</a:t>
            </a:r>
            <a:r>
              <a:rPr lang="fa-IR" sz="2400" b="1" dirty="0">
                <a:solidFill>
                  <a:srgbClr val="FF0000"/>
                </a:solidFill>
                <a:cs typeface="B Nazanin" panose="00000400000000000000" pitchFamily="2" charset="-78"/>
              </a:rPr>
              <a:t> «عبور و مرور بین‌المللی» </a:t>
            </a:r>
            <a:r>
              <a:rPr lang="fa-IR" dirty="0">
                <a:cs typeface="B Nazanin" panose="00000400000000000000" pitchFamily="2" charset="-78"/>
              </a:rPr>
              <a:t>به معنی جابجایی اشخاص، بار همراه مسافر، محموله‌ها، بارگنجها، وسایل نقلیه، کالاها یا بسته‌های پستی از یک مرز بین‌المللی است و شامل تجارت بین‌المللی </a:t>
            </a:r>
            <a:r>
              <a:rPr lang="en-US" dirty="0">
                <a:cs typeface="B Nazanin" panose="00000400000000000000" pitchFamily="2" charset="-78"/>
              </a:rPr>
              <a:t>(International trade) </a:t>
            </a:r>
            <a:r>
              <a:rPr lang="fa-IR" dirty="0">
                <a:cs typeface="B Nazanin" panose="00000400000000000000" pitchFamily="2" charset="-78"/>
              </a:rPr>
              <a:t>نیز می‌باشد؛</a:t>
            </a:r>
            <a:endParaRPr lang="en-US" dirty="0">
              <a:cs typeface="B Nazanin" panose="00000400000000000000" pitchFamily="2" charset="-78"/>
            </a:endParaRPr>
          </a:p>
          <a:p>
            <a:pPr algn="r" rtl="1"/>
            <a:r>
              <a:rPr lang="fa-IR" dirty="0">
                <a:cs typeface="B Nazanin" panose="00000400000000000000" pitchFamily="2" charset="-78"/>
              </a:rPr>
              <a:t> </a:t>
            </a:r>
            <a:r>
              <a:rPr lang="fa-IR" sz="2400" dirty="0" smtClean="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«تردد بین‌المللی»:</a:t>
            </a:r>
            <a:endParaRPr lang="en-US" sz="2400" dirty="0">
              <a:solidFill>
                <a:srgbClr val="FF0000"/>
              </a:solidFill>
              <a:cs typeface="B Nazanin" panose="00000400000000000000" pitchFamily="2" charset="-78"/>
            </a:endParaRPr>
          </a:p>
          <a:p>
            <a:pPr lvl="1" algn="r" rtl="1"/>
            <a:r>
              <a:rPr lang="fa-IR" sz="2400" dirty="0">
                <a:cs typeface="B Nazanin" panose="00000400000000000000" pitchFamily="2" charset="-78"/>
              </a:rPr>
              <a:t>الف) در مورد یک وسیله نقلیه، منظور عبور از مبادی مرزی است که در قلمرو بیش از یک کشور واقع شده اند، یا یک سفر با عبور از مبادی مرزی واقع در حوزه جغرافیایی یک کشور چنانچه وسیله نقلیه در طی سفرش از قلمرو سایر کشورها نیز عبور نماید؛</a:t>
            </a:r>
            <a:endParaRPr lang="en-US" sz="2400" dirty="0">
              <a:cs typeface="B Nazanin" panose="00000400000000000000" pitchFamily="2" charset="-78"/>
            </a:endParaRPr>
          </a:p>
          <a:p>
            <a:pPr lvl="1" algn="r" rtl="1"/>
            <a:r>
              <a:rPr lang="fa-IR" sz="2400" dirty="0">
                <a:cs typeface="B Nazanin" panose="00000400000000000000" pitchFamily="2" charset="-78"/>
              </a:rPr>
              <a:t>ب) در مورد یک مسافر  ، منظور سفری است شامل ورود به قلمرو یک کشور غیر از قلمرو کشوری که مسافر سفرش را از آنجا شروع کرده است؛</a:t>
            </a:r>
            <a:endParaRPr lang="en-US" sz="2400" dirty="0">
              <a:cs typeface="B Nazanin" panose="00000400000000000000" pitchFamily="2" charset="-78"/>
            </a:endParaRPr>
          </a:p>
          <a:p>
            <a:pPr algn="r" rtl="1"/>
            <a:r>
              <a:rPr lang="fa-IR" sz="2400" dirty="0">
                <a:solidFill>
                  <a:srgbClr val="FF0000"/>
                </a:solidFill>
                <a:cs typeface="B Nazanin" panose="00000400000000000000" pitchFamily="2" charset="-78"/>
              </a:rPr>
              <a:t> </a:t>
            </a:r>
            <a:r>
              <a:rPr lang="fa-IR" sz="2400" dirty="0" smtClean="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«مزاحم»</a:t>
            </a:r>
            <a:r>
              <a:rPr lang="fa-IR" sz="2400" dirty="0">
                <a:solidFill>
                  <a:srgbClr val="FF0000"/>
                </a:solidFill>
                <a:cs typeface="B Nazanin" panose="00000400000000000000" pitchFamily="2" charset="-78"/>
              </a:rPr>
              <a:t> </a:t>
            </a:r>
            <a:r>
              <a:rPr lang="fa-IR" dirty="0">
                <a:cs typeface="B Nazanin" panose="00000400000000000000" pitchFamily="2" charset="-78"/>
              </a:rPr>
              <a:t>به معنی مختل نمودن آسایش یک فرد از طریق تماس نزدیک یا سئوالات ناخوشایند است؛</a:t>
            </a:r>
            <a:endParaRPr lang="en-US" dirty="0">
              <a:cs typeface="B Nazanin" panose="00000400000000000000" pitchFamily="2" charset="-78"/>
            </a:endParaRPr>
          </a:p>
          <a:p>
            <a:pPr rtl="1"/>
            <a:r>
              <a:rPr lang="fa-IR" dirty="0">
                <a:cs typeface="B Nazanin" panose="00000400000000000000" pitchFamily="2" charset="-78"/>
              </a:rPr>
              <a:t> </a:t>
            </a:r>
            <a:endParaRPr lang="en-US" b="1" dirty="0">
              <a:cs typeface="B Nazanin" panose="00000400000000000000" pitchFamily="2" charset="-78"/>
            </a:endParaRPr>
          </a:p>
          <a:p>
            <a:pPr rtl="1"/>
            <a:r>
              <a:rPr lang="en-US" b="1" dirty="0">
                <a:cs typeface="B Nazanin" panose="00000400000000000000" pitchFamily="2" charset="-78"/>
              </a:rPr>
              <a:t>- International traffic</a:t>
            </a:r>
          </a:p>
          <a:p>
            <a:pPr rtl="1"/>
            <a:r>
              <a:rPr lang="en-US" b="1" dirty="0">
                <a:cs typeface="B Nazanin" panose="00000400000000000000" pitchFamily="2" charset="-78"/>
              </a:rPr>
              <a:t>- International voyage</a:t>
            </a:r>
          </a:p>
          <a:p>
            <a:pPr rtl="1"/>
            <a:r>
              <a:rPr lang="en-US" b="1" dirty="0">
                <a:cs typeface="B Nazanin" panose="00000400000000000000" pitchFamily="2" charset="-78"/>
              </a:rPr>
              <a:t>- </a:t>
            </a:r>
            <a:r>
              <a:rPr lang="en-US" b="1" dirty="0" err="1">
                <a:cs typeface="B Nazanin" panose="00000400000000000000" pitchFamily="2" charset="-78"/>
              </a:rPr>
              <a:t>Traveller</a:t>
            </a:r>
            <a:endParaRPr lang="en-US" b="1" dirty="0">
              <a:cs typeface="B Nazanin" panose="00000400000000000000" pitchFamily="2" charset="-78"/>
            </a:endParaRPr>
          </a:p>
          <a:p>
            <a:pPr rtl="1"/>
            <a:r>
              <a:rPr lang="en-US" b="1" dirty="0">
                <a:cs typeface="B Nazanin" panose="00000400000000000000" pitchFamily="2" charset="-78"/>
              </a:rPr>
              <a:t>- Intrusive</a:t>
            </a:r>
          </a:p>
          <a:p>
            <a:pPr algn="r" rtl="1"/>
            <a:endParaRPr lang="en-US"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xmlns="" val="958401426"/>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4309" y="236009"/>
            <a:ext cx="8740141" cy="5964766"/>
          </a:xfrm>
        </p:spPr>
        <p:txBody>
          <a:bodyPr>
            <a:normAutofit/>
          </a:bodyPr>
          <a:lstStyle/>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«تهاجمی»</a:t>
            </a:r>
            <a:r>
              <a:rPr lang="fa-IR" sz="2400" dirty="0">
                <a:solidFill>
                  <a:srgbClr val="FF0000"/>
                </a:solidFill>
                <a:cs typeface="B Nazanin" panose="00000400000000000000" pitchFamily="2" charset="-78"/>
              </a:rPr>
              <a:t> </a:t>
            </a:r>
            <a:r>
              <a:rPr lang="fa-IR" dirty="0">
                <a:cs typeface="B Nazanin" panose="00000400000000000000" pitchFamily="2" charset="-78"/>
              </a:rPr>
              <a:t>به معنی سوراخ کردن یا بریدن پوست یا داخل نمودن یک وسیله یا جسم خارجی به داخل بدن یا معاینه یک حفره داخلی بدن است. در این مقررات اقدامات پزشکی زیر بعنوان روش‌های غیرتهاجمی در نظر گرفته می شوند: معاینه گوش، بینی و دهان ؛ سنجش درجه حرارت از طریق دماسنج دهانی، گوشی یا تماسی یا اسکنرهای حرارتی ؛ مشاهده بیمار؛ سمع ؛ لمس سطوح خارجی بدن ؛ رتینوسکوپی ؛ جمع‌آوری نمونه ادرار ؛ مدفوع یا بزاق ؛ اندازه گیری فشار خون و الکتروکاردیوگرافی ؛</a:t>
            </a:r>
            <a:endParaRPr lang="en-US" dirty="0">
              <a:cs typeface="B Nazanin" panose="00000400000000000000" pitchFamily="2" charset="-78"/>
            </a:endParaRPr>
          </a:p>
          <a:p>
            <a:pPr algn="r" rtl="1"/>
            <a:r>
              <a:rPr lang="fa-IR" dirty="0">
                <a:cs typeface="B Nazanin" panose="00000400000000000000" pitchFamily="2" charset="-78"/>
              </a:rPr>
              <a:t> </a:t>
            </a:r>
            <a:endParaRPr lang="en-US" dirty="0">
              <a:cs typeface="B Nazanin" panose="00000400000000000000" pitchFamily="2" charset="-78"/>
            </a:endParaRPr>
          </a:p>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«جداسازی»</a:t>
            </a:r>
            <a:r>
              <a:rPr lang="fa-IR" sz="2400" dirty="0">
                <a:solidFill>
                  <a:srgbClr val="FF0000"/>
                </a:solidFill>
                <a:cs typeface="B Nazanin" panose="00000400000000000000" pitchFamily="2" charset="-78"/>
              </a:rPr>
              <a:t> </a:t>
            </a:r>
            <a:r>
              <a:rPr lang="fa-IR" dirty="0">
                <a:cs typeface="B Nazanin" panose="00000400000000000000" pitchFamily="2" charset="-78"/>
              </a:rPr>
              <a:t>بمعنی مجزا نمودن افراد بیمار یا افراد آلوده یا اشیاء آلوده اعم از بار همراه مسافر، بارگنجها، وسایل نقلیه ، کالاها و بسته‌های پستی از سایرین به نحوی است که از انتشار عفونت یا آلودگی پیشگیری شود؛</a:t>
            </a:r>
            <a:endParaRPr lang="en-US" dirty="0">
              <a:cs typeface="B Nazanin" panose="00000400000000000000" pitchFamily="2" charset="-78"/>
            </a:endParaRPr>
          </a:p>
          <a:p>
            <a:pPr algn="r" rtl="1"/>
            <a:r>
              <a:rPr lang="fa-IR" dirty="0">
                <a:cs typeface="B Nazanin" panose="00000400000000000000" pitchFamily="2" charset="-78"/>
              </a:rPr>
              <a:t> </a:t>
            </a:r>
            <a:endParaRPr lang="en-US" dirty="0">
              <a:cs typeface="B Nazanin" panose="00000400000000000000" pitchFamily="2" charset="-78"/>
            </a:endParaRPr>
          </a:p>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«معاینات پزشکی»</a:t>
            </a:r>
            <a:r>
              <a:rPr lang="fa-IR" sz="2400" dirty="0">
                <a:solidFill>
                  <a:srgbClr val="FF0000"/>
                </a:solidFill>
                <a:cs typeface="B Nazanin" panose="00000400000000000000" pitchFamily="2" charset="-78"/>
              </a:rPr>
              <a:t> </a:t>
            </a:r>
            <a:r>
              <a:rPr lang="fa-IR" dirty="0">
                <a:cs typeface="B Nazanin" panose="00000400000000000000" pitchFamily="2" charset="-78"/>
              </a:rPr>
              <a:t>بمعنی ارزیابی اولیه یک فرد توسط یک پرسنل ذی صلاح یا زیر نظر مستقیم پرسنل ذی صلاح بمنظور تعیین وضعیت سلامتی خود فرد و همچنین امکان ایجاد خطر بالقوه برای سلامت عمومی توسط اوست. این ارزیابی میتواند در صورت ضرورت شامل بررسی موردی مدارک بهداشتی فرد و معاینه نیز باشد؛</a:t>
            </a:r>
            <a:endParaRPr lang="en-US" dirty="0">
              <a:cs typeface="B Nazanin" panose="00000400000000000000" pitchFamily="2" charset="-78"/>
            </a:endParaRPr>
          </a:p>
          <a:p>
            <a:pPr rtl="1"/>
            <a:r>
              <a:rPr lang="en-US" b="1" dirty="0">
                <a:cs typeface="B Nazanin" panose="00000400000000000000" pitchFamily="2" charset="-78"/>
              </a:rPr>
              <a:t>- Invasive</a:t>
            </a:r>
          </a:p>
          <a:p>
            <a:pPr rtl="1"/>
            <a:r>
              <a:rPr lang="en-US" b="1" dirty="0">
                <a:cs typeface="B Nazanin" panose="00000400000000000000" pitchFamily="2" charset="-78"/>
              </a:rPr>
              <a:t>- Isolation</a:t>
            </a:r>
          </a:p>
          <a:p>
            <a:pPr rtl="1"/>
            <a:r>
              <a:rPr lang="en-US" b="1" dirty="0">
                <a:cs typeface="B Nazanin" panose="00000400000000000000" pitchFamily="2" charset="-78"/>
              </a:rPr>
              <a:t>- Medical examination</a:t>
            </a:r>
          </a:p>
          <a:p>
            <a:pPr algn="r" rtl="1"/>
            <a:endParaRPr lang="en-US"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xmlns="" val="4221328447"/>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634" y="140758"/>
            <a:ext cx="8740141" cy="6155267"/>
          </a:xfrm>
        </p:spPr>
        <p:txBody>
          <a:bodyPr>
            <a:noAutofit/>
          </a:bodyPr>
          <a:lstStyle/>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«مسئول ملی مقررات»</a:t>
            </a:r>
            <a:r>
              <a:rPr lang="fa-IR" sz="2400" dirty="0">
                <a:solidFill>
                  <a:srgbClr val="FF0000"/>
                </a:solidFill>
                <a:cs typeface="B Nazanin" panose="00000400000000000000" pitchFamily="2" charset="-78"/>
              </a:rPr>
              <a:t> </a:t>
            </a:r>
            <a:r>
              <a:rPr lang="fa-IR" sz="2400" dirty="0">
                <a:cs typeface="B Nazanin" panose="00000400000000000000" pitchFamily="2" charset="-78"/>
              </a:rPr>
              <a:t>به معنی مرکز ملی تعیین شده به وسیله هر کشور متعاهد است که طبق این مقررات همیشه برای تماس از طرف مرکز ارتباطات مقررات در سازمان جهانی بهداشت </a:t>
            </a:r>
            <a:r>
              <a:rPr lang="en-CA" sz="2400" dirty="0">
                <a:cs typeface="B Nazanin" panose="00000400000000000000" pitchFamily="2" charset="-78"/>
              </a:rPr>
              <a:t>(</a:t>
            </a:r>
            <a:r>
              <a:rPr lang="en-US" sz="2400" dirty="0">
                <a:cs typeface="B Nazanin" panose="00000400000000000000" pitchFamily="2" charset="-78"/>
              </a:rPr>
              <a:t>IHR </a:t>
            </a:r>
            <a:r>
              <a:rPr lang="en-CA" sz="2400" dirty="0">
                <a:cs typeface="B Nazanin" panose="00000400000000000000" pitchFamily="2" charset="-78"/>
              </a:rPr>
              <a:t>Contact Points) </a:t>
            </a:r>
            <a:r>
              <a:rPr lang="fa-IR" sz="2400" dirty="0">
                <a:cs typeface="B Nazanin" panose="00000400000000000000" pitchFamily="2" charset="-78"/>
              </a:rPr>
              <a:t>در دسترس خواهد بود؛</a:t>
            </a:r>
            <a:endParaRPr lang="en-US" sz="2400" dirty="0">
              <a:cs typeface="B Nazanin" panose="00000400000000000000" pitchFamily="2" charset="-78"/>
            </a:endParaRPr>
          </a:p>
          <a:p>
            <a:pPr algn="r" rtl="1"/>
            <a:r>
              <a:rPr lang="fa-IR" sz="2400" dirty="0">
                <a:cs typeface="B Nazanin" panose="00000400000000000000" pitchFamily="2" charset="-78"/>
              </a:rPr>
              <a:t> </a:t>
            </a:r>
            <a:endParaRPr lang="en-US" sz="2400" dirty="0">
              <a:cs typeface="B Nazanin" panose="00000400000000000000" pitchFamily="2" charset="-78"/>
            </a:endParaRPr>
          </a:p>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«سازمان» </a:t>
            </a:r>
            <a:r>
              <a:rPr lang="fa-IR" sz="2400" dirty="0">
                <a:cs typeface="B Nazanin" panose="00000400000000000000" pitchFamily="2" charset="-78"/>
              </a:rPr>
              <a:t>از اینجا به بعد منظور سازمان جهانی بهداشت است</a:t>
            </a:r>
            <a:r>
              <a:rPr lang="fa-IR" sz="2400" dirty="0" smtClean="0">
                <a:cs typeface="B Nazanin" panose="00000400000000000000" pitchFamily="2" charset="-78"/>
              </a:rPr>
              <a:t>؛</a:t>
            </a:r>
          </a:p>
          <a:p>
            <a:pPr algn="r" rtl="1"/>
            <a:endParaRPr lang="en-US" sz="2400" dirty="0">
              <a:cs typeface="B Nazanin" panose="00000400000000000000" pitchFamily="2" charset="-78"/>
            </a:endParaRPr>
          </a:p>
          <a:p>
            <a:pPr algn="r" rtl="1"/>
            <a:r>
              <a:rPr lang="fa-IR" sz="2400" dirty="0">
                <a:cs typeface="B Nazanin" panose="00000400000000000000" pitchFamily="2" charset="-78"/>
              </a:rPr>
              <a:t> </a:t>
            </a:r>
            <a:r>
              <a:rPr lang="fa-IR" sz="2400" dirty="0" smtClean="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«اقامت دائمی»</a:t>
            </a:r>
            <a:r>
              <a:rPr lang="fa-IR" sz="2400" dirty="0">
                <a:solidFill>
                  <a:srgbClr val="FF0000"/>
                </a:solidFill>
                <a:cs typeface="B Nazanin" panose="00000400000000000000" pitchFamily="2" charset="-78"/>
              </a:rPr>
              <a:t> </a:t>
            </a:r>
            <a:r>
              <a:rPr lang="fa-IR" sz="2400" dirty="0">
                <a:cs typeface="B Nazanin" panose="00000400000000000000" pitchFamily="2" charset="-78"/>
              </a:rPr>
              <a:t>با توجه به قوانین ملی هر کشور متعاهد معنی پیدا </a:t>
            </a:r>
            <a:r>
              <a:rPr lang="fa-IR" sz="2400" dirty="0" err="1">
                <a:cs typeface="B Nazanin" panose="00000400000000000000" pitchFamily="2" charset="-78"/>
              </a:rPr>
              <a:t>می‌کند</a:t>
            </a:r>
            <a:r>
              <a:rPr lang="fa-IR" sz="2400" dirty="0" smtClean="0">
                <a:cs typeface="B Nazanin" panose="00000400000000000000" pitchFamily="2" charset="-78"/>
              </a:rPr>
              <a:t>؛</a:t>
            </a:r>
          </a:p>
          <a:p>
            <a:pPr algn="r" rtl="1"/>
            <a:endParaRPr lang="en-US" sz="2400" dirty="0">
              <a:cs typeface="B Nazanin" panose="00000400000000000000" pitchFamily="2" charset="-78"/>
            </a:endParaRPr>
          </a:p>
          <a:p>
            <a:pPr algn="r" rtl="1"/>
            <a:r>
              <a:rPr lang="fa-IR" sz="2400" dirty="0">
                <a:solidFill>
                  <a:srgbClr val="FF0000"/>
                </a:solidFill>
                <a:cs typeface="B Nazanin" panose="00000400000000000000" pitchFamily="2" charset="-78"/>
              </a:rPr>
              <a:t> </a:t>
            </a:r>
            <a:r>
              <a:rPr lang="fa-IR" sz="2400" dirty="0" smtClean="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«اطلاعات شخصی»</a:t>
            </a:r>
            <a:r>
              <a:rPr lang="fa-IR" sz="2400" dirty="0">
                <a:solidFill>
                  <a:srgbClr val="FF0000"/>
                </a:solidFill>
                <a:cs typeface="B Nazanin" panose="00000400000000000000" pitchFamily="2" charset="-78"/>
              </a:rPr>
              <a:t> </a:t>
            </a:r>
            <a:r>
              <a:rPr lang="fa-IR" sz="2400" dirty="0">
                <a:cs typeface="B Nazanin" panose="00000400000000000000" pitchFamily="2" charset="-78"/>
              </a:rPr>
              <a:t>هر اطلاعاتی که مربوط به اشخاص حقیقی (منجمله اطلاعات هویتی) باشد؛</a:t>
            </a:r>
            <a:endParaRPr lang="en-US" sz="2400" dirty="0">
              <a:cs typeface="B Nazanin" panose="00000400000000000000" pitchFamily="2" charset="-78"/>
            </a:endParaRPr>
          </a:p>
          <a:p>
            <a:pPr rtl="1"/>
            <a:r>
              <a:rPr lang="en-US" b="1" dirty="0">
                <a:cs typeface="B Nazanin" panose="00000400000000000000" pitchFamily="2" charset="-78"/>
              </a:rPr>
              <a:t>- National IHR Focal point</a:t>
            </a:r>
          </a:p>
          <a:p>
            <a:pPr rtl="1"/>
            <a:r>
              <a:rPr lang="en-US" b="1" dirty="0">
                <a:cs typeface="B Nazanin" panose="00000400000000000000" pitchFamily="2" charset="-78"/>
              </a:rPr>
              <a:t>- WHO , Organization</a:t>
            </a:r>
          </a:p>
          <a:p>
            <a:pPr rtl="1"/>
            <a:r>
              <a:rPr lang="en-US" b="1" dirty="0">
                <a:cs typeface="B Nazanin" panose="00000400000000000000" pitchFamily="2" charset="-78"/>
              </a:rPr>
              <a:t>-Permanent residence</a:t>
            </a:r>
          </a:p>
          <a:p>
            <a:pPr rtl="1"/>
            <a:r>
              <a:rPr lang="en-US" b="1" dirty="0">
                <a:cs typeface="B Nazanin" panose="00000400000000000000" pitchFamily="2" charset="-78"/>
              </a:rPr>
              <a:t>- Personal data</a:t>
            </a:r>
          </a:p>
          <a:p>
            <a:pPr algn="r" rtl="1"/>
            <a:endParaRPr lang="en-US" sz="24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xmlns="" val="4192342126"/>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350" y="219075"/>
            <a:ext cx="8782049" cy="6038850"/>
          </a:xfrm>
        </p:spPr>
        <p:txBody>
          <a:bodyPr>
            <a:noAutofit/>
          </a:bodyPr>
          <a:lstStyle/>
          <a:p>
            <a:pPr algn="r" rtl="1"/>
            <a:r>
              <a:rPr lang="fa-IR" sz="2400" b="1" dirty="0">
                <a:solidFill>
                  <a:srgbClr val="FF0000"/>
                </a:solidFill>
                <a:cs typeface="B Nazanin" panose="00000400000000000000" pitchFamily="2" charset="-78"/>
              </a:rPr>
              <a:t>- «مبدأ مرزی</a:t>
            </a:r>
            <a:r>
              <a:rPr lang="fa-IR" sz="2400" dirty="0">
                <a:solidFill>
                  <a:srgbClr val="FF0000"/>
                </a:solidFill>
                <a:cs typeface="B Nazanin" panose="00000400000000000000" pitchFamily="2" charset="-78"/>
              </a:rPr>
              <a:t>» </a:t>
            </a:r>
            <a:r>
              <a:rPr lang="fa-IR" sz="2400" dirty="0">
                <a:cs typeface="B Nazanin" panose="00000400000000000000" pitchFamily="2" charset="-78"/>
              </a:rPr>
              <a:t>به معنی گذرگاهی برای ورود یا خروج بین‌المللی مسافرین، بار همراه مسافر، محموله‌ها، بارگنجها، وسایل نقلیه، کالاها و بسته‌های پستی همچنین محل استقرار سازمانها یا موسسات ارائه کننده خدمات به آنها در حین ورود یا خروج است؛</a:t>
            </a:r>
            <a:endParaRPr lang="en-US" sz="2400" dirty="0">
              <a:cs typeface="B Nazanin" panose="00000400000000000000" pitchFamily="2" charset="-78"/>
            </a:endParaRPr>
          </a:p>
          <a:p>
            <a:pPr algn="r" rtl="1"/>
            <a:r>
              <a:rPr lang="fa-IR" sz="2400" dirty="0">
                <a:cs typeface="B Nazanin" panose="00000400000000000000" pitchFamily="2" charset="-78"/>
              </a:rPr>
              <a:t> </a:t>
            </a:r>
            <a:endParaRPr lang="en-US" sz="2400" dirty="0">
              <a:cs typeface="B Nazanin" panose="00000400000000000000" pitchFamily="2" charset="-78"/>
            </a:endParaRPr>
          </a:p>
          <a:p>
            <a:pPr algn="r" rtl="1"/>
            <a:r>
              <a:rPr lang="fa-IR" sz="2400" b="1" dirty="0">
                <a:solidFill>
                  <a:srgbClr val="FF0000"/>
                </a:solidFill>
                <a:cs typeface="B Nazanin" panose="00000400000000000000" pitchFamily="2" charset="-78"/>
              </a:rPr>
              <a:t>- «بندر»</a:t>
            </a:r>
            <a:r>
              <a:rPr lang="fa-IR" sz="2400" dirty="0">
                <a:solidFill>
                  <a:srgbClr val="FF0000"/>
                </a:solidFill>
                <a:cs typeface="B Nazanin" panose="00000400000000000000" pitchFamily="2" charset="-78"/>
              </a:rPr>
              <a:t> </a:t>
            </a:r>
            <a:r>
              <a:rPr lang="fa-IR" sz="2400" dirty="0">
                <a:cs typeface="B Nazanin" panose="00000400000000000000" pitchFamily="2" charset="-78"/>
              </a:rPr>
              <a:t>منظور یک بندر متصل به دریا یا یک بندر متصل به یک آبراه درون خشکی  (رودخانه) است که کشتی‌های در حال سفر بین‌المللی به آن وارد یا از آن خارج می‌شوند؛</a:t>
            </a:r>
            <a:endParaRPr lang="en-US" sz="2400" dirty="0">
              <a:cs typeface="B Nazanin" panose="00000400000000000000" pitchFamily="2" charset="-78"/>
            </a:endParaRPr>
          </a:p>
          <a:p>
            <a:pPr algn="r" rtl="1"/>
            <a:r>
              <a:rPr lang="fa-IR" sz="2400" dirty="0">
                <a:cs typeface="B Nazanin" panose="00000400000000000000" pitchFamily="2" charset="-78"/>
              </a:rPr>
              <a:t> </a:t>
            </a:r>
            <a:endParaRPr lang="en-US" sz="2400" dirty="0">
              <a:cs typeface="B Nazanin" panose="00000400000000000000" pitchFamily="2" charset="-78"/>
            </a:endParaRPr>
          </a:p>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«بسته پستی»</a:t>
            </a:r>
            <a:r>
              <a:rPr lang="fa-IR" sz="2400" dirty="0">
                <a:solidFill>
                  <a:srgbClr val="FF0000"/>
                </a:solidFill>
                <a:cs typeface="B Nazanin" panose="00000400000000000000" pitchFamily="2" charset="-78"/>
              </a:rPr>
              <a:t> </a:t>
            </a:r>
            <a:r>
              <a:rPr lang="fa-IR" sz="2400" dirty="0">
                <a:cs typeface="B Nazanin" panose="00000400000000000000" pitchFamily="2" charset="-78"/>
              </a:rPr>
              <a:t>منظور یک بسته یا محموله آدرس دار میباشد که توسط اداره پست یا شرکتهای پستی خصوصی بصورت بین‌المللی حمل </a:t>
            </a:r>
            <a:r>
              <a:rPr lang="fa-IR" sz="2400" dirty="0" err="1">
                <a:cs typeface="B Nazanin" panose="00000400000000000000" pitchFamily="2" charset="-78"/>
              </a:rPr>
              <a:t>می‌شود</a:t>
            </a:r>
            <a:r>
              <a:rPr lang="fa-IR" sz="2400" dirty="0" smtClean="0">
                <a:cs typeface="B Nazanin" panose="00000400000000000000" pitchFamily="2" charset="-78"/>
              </a:rPr>
              <a:t>؛</a:t>
            </a:r>
          </a:p>
          <a:p>
            <a:pPr algn="r" rtl="1"/>
            <a:endParaRPr lang="en-US" sz="2400" dirty="0">
              <a:cs typeface="B Nazanin" panose="00000400000000000000" pitchFamily="2" charset="-78"/>
            </a:endParaRPr>
          </a:p>
          <a:p>
            <a:pPr rtl="1"/>
            <a:r>
              <a:rPr lang="en-US" sz="2400" b="1" dirty="0">
                <a:cs typeface="B Nazanin" panose="00000400000000000000" pitchFamily="2" charset="-78"/>
              </a:rPr>
              <a:t>- Point of entry</a:t>
            </a:r>
          </a:p>
          <a:p>
            <a:pPr rtl="1"/>
            <a:r>
              <a:rPr lang="en-US" sz="2400" b="1" dirty="0">
                <a:cs typeface="B Nazanin" panose="00000400000000000000" pitchFamily="2" charset="-78"/>
              </a:rPr>
              <a:t>- Port</a:t>
            </a:r>
          </a:p>
          <a:p>
            <a:pPr rtl="1"/>
            <a:r>
              <a:rPr lang="en-US" sz="2400" b="1" dirty="0">
                <a:cs typeface="B Nazanin" panose="00000400000000000000" pitchFamily="2" charset="-78"/>
              </a:rPr>
              <a:t>- Postal parcel</a:t>
            </a:r>
          </a:p>
          <a:p>
            <a:pPr algn="r" rtl="1"/>
            <a:endParaRPr lang="en-US" sz="24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xmlns="" val="1459373729"/>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359" y="207433"/>
            <a:ext cx="8759191" cy="5936191"/>
          </a:xfrm>
        </p:spPr>
        <p:txBody>
          <a:bodyPr>
            <a:normAutofit/>
          </a:bodyPr>
          <a:lstStyle/>
          <a:p>
            <a:pPr algn="r" rtl="1"/>
            <a:r>
              <a:rPr lang="fa-IR" sz="2800" dirty="0">
                <a:solidFill>
                  <a:srgbClr val="FF0000"/>
                </a:solidFill>
                <a:cs typeface="B Nazanin" panose="00000400000000000000" pitchFamily="2" charset="-78"/>
              </a:rPr>
              <a:t>- </a:t>
            </a:r>
            <a:r>
              <a:rPr lang="fa-IR" sz="2800" b="1" dirty="0">
                <a:solidFill>
                  <a:srgbClr val="FF0000"/>
                </a:solidFill>
                <a:cs typeface="B Nazanin" panose="00000400000000000000" pitchFamily="2" charset="-78"/>
              </a:rPr>
              <a:t>«وضعیت اضطراری بهداشتی بین‌المللی»</a:t>
            </a:r>
            <a:r>
              <a:rPr lang="fa-IR" sz="2800" dirty="0">
                <a:solidFill>
                  <a:srgbClr val="FF0000"/>
                </a:solidFill>
                <a:cs typeface="B Nazanin" panose="00000400000000000000" pitchFamily="2" charset="-78"/>
              </a:rPr>
              <a:t> </a:t>
            </a:r>
            <a:r>
              <a:rPr lang="fa-IR" sz="2800" dirty="0">
                <a:cs typeface="B Nazanin" panose="00000400000000000000" pitchFamily="2" charset="-78"/>
              </a:rPr>
              <a:t>به معنی یک رویداد غیرمعمول بهداشتی میباشد که طبق این مقررات این ویژگی به آن اطلاق شده است بشرح ذیل:</a:t>
            </a:r>
            <a:endParaRPr lang="en-US" sz="2800" dirty="0">
              <a:cs typeface="B Nazanin" panose="00000400000000000000" pitchFamily="2" charset="-78"/>
            </a:endParaRPr>
          </a:p>
          <a:p>
            <a:pPr lvl="1" algn="r" rtl="1"/>
            <a:r>
              <a:rPr lang="fa-IR" sz="2600" dirty="0">
                <a:solidFill>
                  <a:srgbClr val="00B050"/>
                </a:solidFill>
                <a:cs typeface="B Nazanin" panose="00000400000000000000" pitchFamily="2" charset="-78"/>
              </a:rPr>
              <a:t>از طریق گسترش بین‌المللی بیماری، باعث بروز خطر سلامت عمومی برای سایر کشورها شود</a:t>
            </a:r>
            <a:endParaRPr lang="en-US" sz="2600" dirty="0">
              <a:solidFill>
                <a:srgbClr val="00B050"/>
              </a:solidFill>
              <a:cs typeface="B Nazanin" panose="00000400000000000000" pitchFamily="2" charset="-78"/>
            </a:endParaRPr>
          </a:p>
          <a:p>
            <a:pPr lvl="1" algn="r" rtl="1"/>
            <a:r>
              <a:rPr lang="fa-IR" sz="2600" dirty="0">
                <a:solidFill>
                  <a:srgbClr val="00B050"/>
                </a:solidFill>
                <a:cs typeface="B Nazanin" panose="00000400000000000000" pitchFamily="2" charset="-78"/>
              </a:rPr>
              <a:t>بالقوه نیازمند یک پاسخ هماهنگ بین‌المللی است؛</a:t>
            </a:r>
            <a:endParaRPr lang="en-US" sz="2600" dirty="0">
              <a:solidFill>
                <a:srgbClr val="00B050"/>
              </a:solidFill>
              <a:cs typeface="B Nazanin" panose="00000400000000000000" pitchFamily="2" charset="-78"/>
            </a:endParaRPr>
          </a:p>
          <a:p>
            <a:pPr algn="r" rtl="1"/>
            <a:r>
              <a:rPr lang="en-CA" sz="2800" dirty="0">
                <a:cs typeface="B Nazanin" panose="00000400000000000000" pitchFamily="2" charset="-78"/>
              </a:rPr>
              <a:t> </a:t>
            </a:r>
            <a:r>
              <a:rPr lang="fa-IR" sz="2800" b="1" dirty="0" smtClean="0">
                <a:solidFill>
                  <a:srgbClr val="FF0000"/>
                </a:solidFill>
                <a:cs typeface="B Nazanin" panose="00000400000000000000" pitchFamily="2" charset="-78"/>
              </a:rPr>
              <a:t>«</a:t>
            </a:r>
            <a:r>
              <a:rPr lang="fa-IR" sz="2800" b="1" dirty="0">
                <a:solidFill>
                  <a:srgbClr val="FF0000"/>
                </a:solidFill>
                <a:cs typeface="B Nazanin" panose="00000400000000000000" pitchFamily="2" charset="-78"/>
              </a:rPr>
              <a:t>تحت نظر از لحاظ بهداشت عمومی»</a:t>
            </a:r>
            <a:r>
              <a:rPr lang="fa-IR" sz="2800" dirty="0">
                <a:solidFill>
                  <a:srgbClr val="FF0000"/>
                </a:solidFill>
                <a:cs typeface="B Nazanin" panose="00000400000000000000" pitchFamily="2" charset="-78"/>
              </a:rPr>
              <a:t> </a:t>
            </a:r>
            <a:r>
              <a:rPr lang="fa-IR" sz="2800" dirty="0">
                <a:cs typeface="B Nazanin" panose="00000400000000000000" pitchFamily="2" charset="-78"/>
              </a:rPr>
              <a:t>به معنی پایش وضعیت سلامت یک مسافر در یک مدت زمان معلوم به قصد تعیین خطر انتقال بیماری است</a:t>
            </a:r>
            <a:r>
              <a:rPr lang="fa-IR" sz="2800" dirty="0" smtClean="0">
                <a:cs typeface="B Nazanin" panose="00000400000000000000" pitchFamily="2" charset="-78"/>
              </a:rPr>
              <a:t>؛</a:t>
            </a:r>
          </a:p>
          <a:p>
            <a:pPr rtl="1"/>
            <a:endParaRPr lang="fa-IR" sz="2800" dirty="0">
              <a:cs typeface="B Nazanin" panose="00000400000000000000" pitchFamily="2" charset="-78"/>
            </a:endParaRPr>
          </a:p>
          <a:p>
            <a:pPr rtl="1"/>
            <a:r>
              <a:rPr lang="en-US" sz="2800" dirty="0" smtClean="0">
                <a:cs typeface="B Nazanin" panose="00000400000000000000" pitchFamily="2" charset="-78"/>
              </a:rPr>
              <a:t> </a:t>
            </a:r>
            <a:r>
              <a:rPr lang="en-US" sz="2800" dirty="0">
                <a:cs typeface="B Nazanin" panose="00000400000000000000" pitchFamily="2" charset="-78"/>
              </a:rPr>
              <a:t>- </a:t>
            </a:r>
            <a:r>
              <a:rPr lang="en-US" sz="2800" b="1" dirty="0" smtClean="0">
                <a:cs typeface="B Nazanin" panose="00000400000000000000" pitchFamily="2" charset="-78"/>
              </a:rPr>
              <a:t>Public </a:t>
            </a:r>
            <a:r>
              <a:rPr lang="en-US" sz="2800" b="1" dirty="0">
                <a:cs typeface="B Nazanin" panose="00000400000000000000" pitchFamily="2" charset="-78"/>
              </a:rPr>
              <a:t>Health Emergency of International Concern (PHEIC)</a:t>
            </a:r>
          </a:p>
          <a:p>
            <a:pPr rtl="1"/>
            <a:r>
              <a:rPr lang="en-US" sz="2800" b="1" dirty="0">
                <a:cs typeface="B Nazanin" panose="00000400000000000000" pitchFamily="2" charset="-78"/>
              </a:rPr>
              <a:t>- Public health observation</a:t>
            </a:r>
          </a:p>
          <a:p>
            <a:pPr algn="r" rtl="1"/>
            <a:endParaRPr lang="en-US" sz="28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xmlns="" val="629072688"/>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189186" y="286604"/>
            <a:ext cx="8671035" cy="5909243"/>
          </a:xfrm>
        </p:spPr>
      </p:pic>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xmlns="" val="1129521857"/>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341947" y="286604"/>
            <a:ext cx="8505825" cy="5474368"/>
          </a:xfrm>
        </p:spPr>
      </p:pic>
      <p:sp>
        <p:nvSpPr>
          <p:cNvPr id="5" name="Date Placeholder 4"/>
          <p:cNvSpPr>
            <a:spLocks noGrp="1"/>
          </p:cNvSpPr>
          <p:nvPr>
            <p:ph type="dt" sz="half" idx="10"/>
          </p:nvPr>
        </p:nvSpPr>
        <p:spPr/>
        <p:txBody>
          <a:bodyPr/>
          <a:lstStyle/>
          <a:p>
            <a:r>
              <a:rPr lang="en-US" smtClean="0"/>
              <a:t>7/28/2018</a:t>
            </a:r>
            <a:endParaRPr lang="en-US" dirty="0"/>
          </a:p>
        </p:txBody>
      </p:sp>
      <p:sp>
        <p:nvSpPr>
          <p:cNvPr id="6" name="Footer Placeholder 5"/>
          <p:cNvSpPr>
            <a:spLocks noGrp="1"/>
          </p:cNvSpPr>
          <p:nvPr>
            <p:ph type="ftr" sz="quarter" idx="11"/>
          </p:nvPr>
        </p:nvSpPr>
        <p:spPr/>
        <p:txBody>
          <a:bodyPr/>
          <a:lstStyle/>
          <a:p>
            <a:r>
              <a:rPr lang="fa-IR" smtClean="0"/>
              <a:t>مقررات بهداشتی بین المللی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xmlns="" val="1284946168"/>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4309" y="197909"/>
            <a:ext cx="8797291" cy="6040966"/>
          </a:xfrm>
        </p:spPr>
        <p:txBody>
          <a:bodyPr>
            <a:noAutofit/>
          </a:bodyPr>
          <a:lstStyle/>
          <a:p>
            <a:pPr lvl="0" algn="r" rtl="1"/>
            <a:r>
              <a:rPr lang="fa-IR" sz="3200" b="1" dirty="0">
                <a:solidFill>
                  <a:srgbClr val="FF0000"/>
                </a:solidFill>
                <a:cs typeface="B Nazanin" panose="00000400000000000000" pitchFamily="2" charset="-78"/>
              </a:rPr>
              <a:t>«خطر بهداشت عمومی»</a:t>
            </a:r>
            <a:r>
              <a:rPr lang="fa-IR" sz="3200" dirty="0">
                <a:solidFill>
                  <a:srgbClr val="FF0000"/>
                </a:solidFill>
                <a:cs typeface="B Nazanin" panose="00000400000000000000" pitchFamily="2" charset="-78"/>
              </a:rPr>
              <a:t> </a:t>
            </a:r>
            <a:r>
              <a:rPr lang="fa-IR" sz="3200" dirty="0">
                <a:cs typeface="B Nazanin" panose="00000400000000000000" pitchFamily="2" charset="-78"/>
              </a:rPr>
              <a:t>به معنی احتمال یک رویداد که ممکن است اثرات نامطلوب بر سلامت جمعی از انسانها ایجاد کند که در این مقررات بیشتر تأکید بر رخدادی که ممکن است انتشار بین‌المللی پیدا کرده یا خطر جدی بدنبال داشته باشد ، اطلاق میگردد؛</a:t>
            </a:r>
            <a:endParaRPr lang="en-US" sz="3200" dirty="0">
              <a:cs typeface="B Nazanin" panose="00000400000000000000" pitchFamily="2" charset="-78"/>
            </a:endParaRPr>
          </a:p>
          <a:p>
            <a:pPr algn="r" rtl="1"/>
            <a:r>
              <a:rPr lang="en-CA" sz="3200" dirty="0">
                <a:cs typeface="B Nazanin" panose="00000400000000000000" pitchFamily="2" charset="-78"/>
              </a:rPr>
              <a:t> </a:t>
            </a:r>
            <a:endParaRPr lang="en-US" sz="3200" dirty="0">
              <a:cs typeface="B Nazanin" panose="00000400000000000000" pitchFamily="2" charset="-78"/>
            </a:endParaRPr>
          </a:p>
          <a:p>
            <a:pPr lvl="0" algn="r" rtl="1"/>
            <a:r>
              <a:rPr lang="fa-IR" sz="3200" b="1" dirty="0">
                <a:solidFill>
                  <a:srgbClr val="FF0000"/>
                </a:solidFill>
                <a:cs typeface="B Nazanin" panose="00000400000000000000" pitchFamily="2" charset="-78"/>
              </a:rPr>
              <a:t>«قرنطینه»</a:t>
            </a:r>
            <a:r>
              <a:rPr lang="fa-IR" sz="3200" dirty="0">
                <a:solidFill>
                  <a:srgbClr val="FF0000"/>
                </a:solidFill>
                <a:cs typeface="B Nazanin" panose="00000400000000000000" pitchFamily="2" charset="-78"/>
              </a:rPr>
              <a:t> </a:t>
            </a:r>
            <a:r>
              <a:rPr lang="fa-IR" sz="3200" dirty="0">
                <a:cs typeface="B Nazanin" panose="00000400000000000000" pitchFamily="2" charset="-78"/>
              </a:rPr>
              <a:t>به معنی مجزا کردن از دیگران و / یا محدود کردن فعالیت‌های اشخاص مظنون به بیماری است که در حال حاضر فاقد علائم بیماری هستند یا جدا نمودن بار همراه مسافر، بارگنجها، وسایل نقلیه یا کالاهای مشکوک به نحوی که از انتشار احتمالی عفونت یا آلودگی پیشگیری نماید؛</a:t>
            </a:r>
            <a:endParaRPr lang="en-US" sz="3200" dirty="0">
              <a:cs typeface="B Nazanin" panose="00000400000000000000" pitchFamily="2" charset="-78"/>
            </a:endParaRPr>
          </a:p>
          <a:p>
            <a:pPr rtl="1"/>
            <a:r>
              <a:rPr lang="en-US" sz="3200" b="1" dirty="0">
                <a:cs typeface="B Nazanin" panose="00000400000000000000" pitchFamily="2" charset="-78"/>
              </a:rPr>
              <a:t>- Public health risk</a:t>
            </a:r>
          </a:p>
          <a:p>
            <a:pPr rtl="1"/>
            <a:r>
              <a:rPr lang="en-US" sz="3200" b="1" dirty="0">
                <a:cs typeface="B Nazanin" panose="00000400000000000000" pitchFamily="2" charset="-78"/>
              </a:rPr>
              <a:t>- Quarantine</a:t>
            </a:r>
          </a:p>
          <a:p>
            <a:pPr algn="r" rtl="1"/>
            <a:endParaRPr lang="en-US" sz="32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xmlns="" val="3128795300"/>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3834" y="245533"/>
            <a:ext cx="8806816" cy="5974291"/>
          </a:xfrm>
        </p:spPr>
        <p:txBody>
          <a:bodyPr>
            <a:noAutofit/>
          </a:bodyPr>
          <a:lstStyle/>
          <a:p>
            <a:pPr lvl="0" algn="r" rtl="1"/>
            <a:r>
              <a:rPr lang="fa-IR" sz="2800" b="1" dirty="0">
                <a:solidFill>
                  <a:srgbClr val="FF0000"/>
                </a:solidFill>
                <a:cs typeface="B Nazanin" panose="00000400000000000000" pitchFamily="2" charset="-78"/>
              </a:rPr>
              <a:t>«توصیه» و «توصیه شده»</a:t>
            </a:r>
            <a:r>
              <a:rPr lang="fa-IR" sz="2800" dirty="0">
                <a:solidFill>
                  <a:srgbClr val="FF0000"/>
                </a:solidFill>
                <a:cs typeface="B Nazanin" panose="00000400000000000000" pitchFamily="2" charset="-78"/>
              </a:rPr>
              <a:t> </a:t>
            </a:r>
            <a:r>
              <a:rPr lang="fa-IR" dirty="0">
                <a:cs typeface="B Nazanin" panose="00000400000000000000" pitchFamily="2" charset="-78"/>
              </a:rPr>
              <a:t>منظور توصیه‌های موقت یا دائمی منتشر شده طبق این مقررات (توسط سازمان جهانی بهداشت) می باشد؛</a:t>
            </a:r>
            <a:endParaRPr lang="en-US" dirty="0">
              <a:cs typeface="B Nazanin" panose="00000400000000000000" pitchFamily="2" charset="-78"/>
            </a:endParaRPr>
          </a:p>
          <a:p>
            <a:pPr algn="r" rtl="1"/>
            <a:r>
              <a:rPr lang="en-CA" dirty="0">
                <a:cs typeface="B Nazanin" panose="00000400000000000000" pitchFamily="2" charset="-78"/>
              </a:rPr>
              <a:t> </a:t>
            </a:r>
            <a:r>
              <a:rPr lang="fa-IR" b="1" dirty="0" smtClean="0">
                <a:cs typeface="B Nazanin" panose="00000400000000000000" pitchFamily="2" charset="-78"/>
              </a:rPr>
              <a:t>«</a:t>
            </a:r>
            <a:r>
              <a:rPr lang="fa-IR" b="1" dirty="0">
                <a:cs typeface="B Nazanin" panose="00000400000000000000" pitchFamily="2" charset="-78"/>
              </a:rPr>
              <a:t>مخزن»</a:t>
            </a:r>
            <a:r>
              <a:rPr lang="fa-IR" dirty="0">
                <a:cs typeface="B Nazanin" panose="00000400000000000000" pitchFamily="2" charset="-78"/>
              </a:rPr>
              <a:t> بمعنی یک حیوان، گیاه یا ماده‌ای که یک عامل عفونی به طور معمول در آن زندگی می‌کند و وجود آن (حیوان ، گیاه) ممکن است باعث بروز خطر برای سلامت انسانها شود؛</a:t>
            </a:r>
            <a:endParaRPr lang="en-US" dirty="0">
              <a:cs typeface="B Nazanin" panose="00000400000000000000" pitchFamily="2" charset="-78"/>
            </a:endParaRPr>
          </a:p>
          <a:p>
            <a:pPr algn="r" rtl="1"/>
            <a:r>
              <a:rPr lang="en-CA" dirty="0">
                <a:cs typeface="B Nazanin" panose="00000400000000000000" pitchFamily="2" charset="-78"/>
              </a:rPr>
              <a:t> </a:t>
            </a:r>
            <a:r>
              <a:rPr lang="fa-IR" sz="2800" b="1" dirty="0" smtClean="0">
                <a:solidFill>
                  <a:srgbClr val="FF0000"/>
                </a:solidFill>
                <a:cs typeface="B Nazanin" panose="00000400000000000000" pitchFamily="2" charset="-78"/>
              </a:rPr>
              <a:t>«</a:t>
            </a:r>
            <a:r>
              <a:rPr lang="fa-IR" sz="2800" b="1" dirty="0">
                <a:solidFill>
                  <a:srgbClr val="FF0000"/>
                </a:solidFill>
                <a:cs typeface="B Nazanin" panose="00000400000000000000" pitchFamily="2" charset="-78"/>
              </a:rPr>
              <a:t>وسیله نقلیه جاده‌ای»</a:t>
            </a:r>
            <a:r>
              <a:rPr lang="fa-IR" sz="2800" dirty="0">
                <a:solidFill>
                  <a:srgbClr val="FF0000"/>
                </a:solidFill>
                <a:cs typeface="B Nazanin" panose="00000400000000000000" pitchFamily="2" charset="-78"/>
              </a:rPr>
              <a:t> </a:t>
            </a:r>
            <a:r>
              <a:rPr lang="fa-IR" dirty="0">
                <a:cs typeface="B Nazanin" panose="00000400000000000000" pitchFamily="2" charset="-78"/>
              </a:rPr>
              <a:t>وسیله حمل ونقل زمینی غیر از قطار است؛</a:t>
            </a:r>
            <a:endParaRPr lang="en-US" dirty="0">
              <a:cs typeface="B Nazanin" panose="00000400000000000000" pitchFamily="2" charset="-78"/>
            </a:endParaRPr>
          </a:p>
          <a:p>
            <a:pPr algn="r" rtl="1"/>
            <a:r>
              <a:rPr lang="en-CA" sz="2800" dirty="0">
                <a:solidFill>
                  <a:srgbClr val="FF0000"/>
                </a:solidFill>
                <a:cs typeface="B Nazanin" panose="00000400000000000000" pitchFamily="2" charset="-78"/>
              </a:rPr>
              <a:t> </a:t>
            </a:r>
            <a:r>
              <a:rPr lang="fa-IR" sz="2800" b="1" dirty="0" smtClean="0">
                <a:solidFill>
                  <a:srgbClr val="FF0000"/>
                </a:solidFill>
                <a:cs typeface="B Nazanin" panose="00000400000000000000" pitchFamily="2" charset="-78"/>
              </a:rPr>
              <a:t>«</a:t>
            </a:r>
            <a:r>
              <a:rPr lang="fa-IR" sz="2800" b="1" dirty="0">
                <a:solidFill>
                  <a:srgbClr val="FF0000"/>
                </a:solidFill>
                <a:cs typeface="B Nazanin" panose="00000400000000000000" pitchFamily="2" charset="-78"/>
              </a:rPr>
              <a:t>شواهد علمی»</a:t>
            </a:r>
            <a:r>
              <a:rPr lang="fa-IR" sz="2800" dirty="0">
                <a:solidFill>
                  <a:srgbClr val="FF0000"/>
                </a:solidFill>
                <a:cs typeface="B Nazanin" panose="00000400000000000000" pitchFamily="2" charset="-78"/>
              </a:rPr>
              <a:t> </a:t>
            </a:r>
            <a:r>
              <a:rPr lang="fa-IR" dirty="0">
                <a:cs typeface="B Nazanin" panose="00000400000000000000" pitchFamily="2" charset="-78"/>
              </a:rPr>
              <a:t>بمعنی اطلاعاتی است که براساس روش‌های علمی پذیرفته شده تا حدی اثبات شده اند ؛</a:t>
            </a:r>
            <a:endParaRPr lang="en-US" dirty="0">
              <a:cs typeface="B Nazanin" panose="00000400000000000000" pitchFamily="2" charset="-78"/>
            </a:endParaRPr>
          </a:p>
          <a:p>
            <a:pPr algn="r" rtl="1"/>
            <a:r>
              <a:rPr lang="en-CA" sz="2800" dirty="0">
                <a:solidFill>
                  <a:srgbClr val="FF0000"/>
                </a:solidFill>
                <a:cs typeface="B Nazanin" panose="00000400000000000000" pitchFamily="2" charset="-78"/>
              </a:rPr>
              <a:t> </a:t>
            </a:r>
            <a:r>
              <a:rPr lang="fa-IR" sz="2800" b="1" dirty="0" smtClean="0">
                <a:solidFill>
                  <a:srgbClr val="FF0000"/>
                </a:solidFill>
                <a:cs typeface="B Nazanin" panose="00000400000000000000" pitchFamily="2" charset="-78"/>
              </a:rPr>
              <a:t>«</a:t>
            </a:r>
            <a:r>
              <a:rPr lang="fa-IR" sz="2800" b="1" dirty="0">
                <a:solidFill>
                  <a:srgbClr val="FF0000"/>
                </a:solidFill>
                <a:cs typeface="B Nazanin" panose="00000400000000000000" pitchFamily="2" charset="-78"/>
              </a:rPr>
              <a:t>اصول علمی»</a:t>
            </a:r>
            <a:r>
              <a:rPr lang="fa-IR" sz="2800" dirty="0">
                <a:solidFill>
                  <a:srgbClr val="FF0000"/>
                </a:solidFill>
                <a:cs typeface="B Nazanin" panose="00000400000000000000" pitchFamily="2" charset="-78"/>
              </a:rPr>
              <a:t> </a:t>
            </a:r>
            <a:r>
              <a:rPr lang="fa-IR" dirty="0">
                <a:cs typeface="B Nazanin" panose="00000400000000000000" pitchFamily="2" charset="-78"/>
              </a:rPr>
              <a:t>بمعنی حقایق طبیعت و قوانین بنیادی پذیرفته شده می باشد که از طریق مطالعات علمی حاصل شده </a:t>
            </a:r>
            <a:r>
              <a:rPr lang="fa-IR" dirty="0" err="1">
                <a:cs typeface="B Nazanin" panose="00000400000000000000" pitchFamily="2" charset="-78"/>
              </a:rPr>
              <a:t>اند</a:t>
            </a:r>
            <a:r>
              <a:rPr lang="fa-IR" dirty="0" smtClean="0">
                <a:cs typeface="B Nazanin" panose="00000400000000000000" pitchFamily="2" charset="-78"/>
              </a:rPr>
              <a:t>؛</a:t>
            </a:r>
            <a:endParaRPr lang="en-US" dirty="0" smtClean="0">
              <a:cs typeface="B Nazanin" panose="00000400000000000000" pitchFamily="2" charset="-78"/>
            </a:endParaRPr>
          </a:p>
          <a:p>
            <a:pPr rtl="1"/>
            <a:r>
              <a:rPr lang="en-US" sz="1800" b="1" dirty="0" smtClean="0">
                <a:cs typeface="B Nazanin" panose="00000400000000000000" pitchFamily="2" charset="-78"/>
              </a:rPr>
              <a:t>- Recommendation</a:t>
            </a:r>
          </a:p>
          <a:p>
            <a:pPr rtl="1"/>
            <a:r>
              <a:rPr lang="en-US" sz="1800" b="1" dirty="0" smtClean="0">
                <a:cs typeface="B Nazanin" panose="00000400000000000000" pitchFamily="2" charset="-78"/>
              </a:rPr>
              <a:t>- </a:t>
            </a:r>
            <a:r>
              <a:rPr lang="en-US" sz="1800" b="1" dirty="0">
                <a:cs typeface="B Nazanin" panose="00000400000000000000" pitchFamily="2" charset="-78"/>
              </a:rPr>
              <a:t>Recommended</a:t>
            </a:r>
          </a:p>
          <a:p>
            <a:pPr rtl="1"/>
            <a:r>
              <a:rPr lang="en-US" sz="1800" b="1" dirty="0">
                <a:cs typeface="B Nazanin" panose="00000400000000000000" pitchFamily="2" charset="-78"/>
              </a:rPr>
              <a:t>- Reservoir</a:t>
            </a:r>
          </a:p>
          <a:p>
            <a:pPr rtl="1"/>
            <a:r>
              <a:rPr lang="en-US" sz="1800" b="1" dirty="0">
                <a:cs typeface="B Nazanin" panose="00000400000000000000" pitchFamily="2" charset="-78"/>
              </a:rPr>
              <a:t>- Road vehicle</a:t>
            </a:r>
          </a:p>
          <a:p>
            <a:pPr rtl="1"/>
            <a:r>
              <a:rPr lang="en-US" sz="1800" b="1" dirty="0">
                <a:cs typeface="B Nazanin" panose="00000400000000000000" pitchFamily="2" charset="-78"/>
              </a:rPr>
              <a:t>- Scientific evidence</a:t>
            </a:r>
          </a:p>
          <a:p>
            <a:pPr rtl="1"/>
            <a:r>
              <a:rPr lang="en-US" sz="1800" b="1" dirty="0">
                <a:cs typeface="B Nazanin" panose="00000400000000000000" pitchFamily="2" charset="-78"/>
              </a:rPr>
              <a:t>- Scientific principles</a:t>
            </a:r>
          </a:p>
          <a:p>
            <a:pPr algn="r" rtl="1"/>
            <a:endParaRPr lang="en-US" sz="18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xmlns="" val="1293635874"/>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299"/>
            <a:ext cx="8724899" cy="6086475"/>
          </a:xfrm>
        </p:spPr>
        <p:txBody>
          <a:bodyPr>
            <a:noAutofit/>
          </a:bodyPr>
          <a:lstStyle/>
          <a:p>
            <a:pPr lvl="0" algn="r" rtl="1"/>
            <a:r>
              <a:rPr lang="fa-IR" sz="2400" b="1" dirty="0">
                <a:solidFill>
                  <a:srgbClr val="FF0000"/>
                </a:solidFill>
                <a:cs typeface="B Nazanin" panose="00000400000000000000" pitchFamily="2" charset="-78"/>
              </a:rPr>
              <a:t>«کشتی»</a:t>
            </a:r>
            <a:r>
              <a:rPr lang="fa-IR" sz="2400" dirty="0">
                <a:solidFill>
                  <a:srgbClr val="FF0000"/>
                </a:solidFill>
                <a:cs typeface="B Nazanin" panose="00000400000000000000" pitchFamily="2" charset="-78"/>
              </a:rPr>
              <a:t> </a:t>
            </a:r>
            <a:r>
              <a:rPr lang="fa-IR" sz="2400" dirty="0">
                <a:cs typeface="B Nazanin" panose="00000400000000000000" pitchFamily="2" charset="-78"/>
              </a:rPr>
              <a:t>منظور وسیله حمل ونقل دریایی یا رودخانه ای که در حال یک سفر بین‌المللی است؛</a:t>
            </a:r>
            <a:endParaRPr lang="en-US" sz="2400" dirty="0">
              <a:cs typeface="B Nazanin" panose="00000400000000000000" pitchFamily="2" charset="-78"/>
            </a:endParaRPr>
          </a:p>
          <a:p>
            <a:pPr algn="r" rtl="1"/>
            <a:r>
              <a:rPr lang="en-CA" sz="2400" dirty="0">
                <a:cs typeface="B Nazanin" panose="00000400000000000000" pitchFamily="2" charset="-78"/>
              </a:rPr>
              <a:t> </a:t>
            </a:r>
            <a:endParaRPr lang="en-US" sz="2400" dirty="0">
              <a:cs typeface="B Nazanin" panose="00000400000000000000" pitchFamily="2" charset="-78"/>
            </a:endParaRPr>
          </a:p>
          <a:p>
            <a:pPr lvl="0" algn="r" rtl="1"/>
            <a:r>
              <a:rPr lang="fa-IR" sz="2400" b="1" dirty="0">
                <a:solidFill>
                  <a:srgbClr val="FF0000"/>
                </a:solidFill>
                <a:cs typeface="B Nazanin" panose="00000400000000000000" pitchFamily="2" charset="-78"/>
              </a:rPr>
              <a:t> «توصیه‌های دائمی»</a:t>
            </a:r>
            <a:r>
              <a:rPr lang="fa-IR" sz="2400" dirty="0">
                <a:solidFill>
                  <a:srgbClr val="FF0000"/>
                </a:solidFill>
                <a:cs typeface="B Nazanin" panose="00000400000000000000" pitchFamily="2" charset="-78"/>
              </a:rPr>
              <a:t> </a:t>
            </a:r>
            <a:r>
              <a:rPr lang="fa-IR" sz="2400" dirty="0">
                <a:cs typeface="B Nazanin" panose="00000400000000000000" pitchFamily="2" charset="-78"/>
              </a:rPr>
              <a:t>بمعنی توصیه‌های غیر الزام‌آور (از نظر قانونی) میباشند که طبق ماده 16 مقررات توسط سازمان در خصوص خطرات بهداشت عمومی صادر شده است و موازین بهداشتی مناسب را بصورت مداوم یا دوره‌ای توصیه نموده که برای پیشگیری یا کاهش گسترش بین‌المللی بیماری با حداقل تداخل در عبور و مرور بین‌المللی ضروری هستند؛</a:t>
            </a:r>
            <a:endParaRPr lang="en-US" sz="2400" dirty="0">
              <a:cs typeface="B Nazanin" panose="00000400000000000000" pitchFamily="2" charset="-78"/>
            </a:endParaRPr>
          </a:p>
          <a:p>
            <a:pPr algn="r" rtl="1"/>
            <a:r>
              <a:rPr lang="en-CA" sz="2400" dirty="0">
                <a:cs typeface="B Nazanin" panose="00000400000000000000" pitchFamily="2" charset="-78"/>
              </a:rPr>
              <a:t> </a:t>
            </a:r>
            <a:endParaRPr lang="en-US" sz="2400" dirty="0">
              <a:cs typeface="B Nazanin" panose="00000400000000000000" pitchFamily="2" charset="-78"/>
            </a:endParaRPr>
          </a:p>
          <a:p>
            <a:pPr lvl="0" algn="r" rtl="1"/>
            <a:r>
              <a:rPr lang="fa-IR" sz="2400" b="1" dirty="0">
                <a:solidFill>
                  <a:srgbClr val="FF0000"/>
                </a:solidFill>
                <a:cs typeface="B Nazanin" panose="00000400000000000000" pitchFamily="2" charset="-78"/>
              </a:rPr>
              <a:t>«نظام مراقبت»</a:t>
            </a:r>
            <a:r>
              <a:rPr lang="fa-IR" sz="2400" dirty="0">
                <a:solidFill>
                  <a:srgbClr val="FF0000"/>
                </a:solidFill>
                <a:cs typeface="B Nazanin" panose="00000400000000000000" pitchFamily="2" charset="-78"/>
              </a:rPr>
              <a:t> </a:t>
            </a:r>
            <a:r>
              <a:rPr lang="fa-IR" sz="2400" dirty="0">
                <a:cs typeface="B Nazanin" panose="00000400000000000000" pitchFamily="2" charset="-78"/>
              </a:rPr>
              <a:t>بمعنی جمع‌آوری مداوم و منظم داده‌های مرتبط با بهداشت عمومی ، جمع بندی ، آنالیز و انتشار بهنگام آنها برای ارزیابی وضعیت بهداشتی و در صورت نیاز ارزیابی اثربخشی پاسخ (اقدامات) بهداشت عمومی میباشد؛</a:t>
            </a:r>
            <a:endParaRPr lang="en-US" sz="2400" dirty="0">
              <a:cs typeface="B Nazanin" panose="00000400000000000000" pitchFamily="2" charset="-78"/>
            </a:endParaRPr>
          </a:p>
          <a:p>
            <a:pPr rtl="1"/>
            <a:r>
              <a:rPr lang="en-CA" sz="2400" dirty="0">
                <a:cs typeface="B Nazanin" panose="00000400000000000000" pitchFamily="2" charset="-78"/>
              </a:rPr>
              <a:t> </a:t>
            </a:r>
            <a:r>
              <a:rPr lang="en-US" sz="2400" b="1" dirty="0" smtClean="0">
                <a:cs typeface="B Nazanin" panose="00000400000000000000" pitchFamily="2" charset="-78"/>
              </a:rPr>
              <a:t>- </a:t>
            </a:r>
            <a:r>
              <a:rPr lang="en-US" sz="2400" b="1" dirty="0">
                <a:cs typeface="B Nazanin" panose="00000400000000000000" pitchFamily="2" charset="-78"/>
              </a:rPr>
              <a:t>Ship</a:t>
            </a:r>
          </a:p>
          <a:p>
            <a:pPr rtl="1"/>
            <a:r>
              <a:rPr lang="en-US" sz="2400" b="1" dirty="0">
                <a:cs typeface="B Nazanin" panose="00000400000000000000" pitchFamily="2" charset="-78"/>
              </a:rPr>
              <a:t>- Standing recommendation</a:t>
            </a:r>
          </a:p>
          <a:p>
            <a:pPr rtl="1"/>
            <a:r>
              <a:rPr lang="en-US" sz="2400" b="1" dirty="0">
                <a:cs typeface="B Nazanin" panose="00000400000000000000" pitchFamily="2" charset="-78"/>
              </a:rPr>
              <a:t>- Surveillance system</a:t>
            </a: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xmlns="" val="1449647545"/>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884" y="150283"/>
            <a:ext cx="8797291" cy="6050491"/>
          </a:xfrm>
        </p:spPr>
        <p:txBody>
          <a:bodyPr>
            <a:normAutofit/>
          </a:bodyPr>
          <a:lstStyle/>
          <a:p>
            <a:pPr lvl="0" algn="r" rtl="1"/>
            <a:r>
              <a:rPr lang="fa-IR" sz="2400" b="1" dirty="0">
                <a:solidFill>
                  <a:srgbClr val="FF0000"/>
                </a:solidFill>
                <a:cs typeface="B Nazanin" panose="00000400000000000000" pitchFamily="2" charset="-78"/>
              </a:rPr>
              <a:t>«مشکوک»</a:t>
            </a:r>
            <a:r>
              <a:rPr lang="fa-IR" sz="2400" dirty="0">
                <a:solidFill>
                  <a:srgbClr val="FF0000"/>
                </a:solidFill>
                <a:cs typeface="B Nazanin" panose="00000400000000000000" pitchFamily="2" charset="-78"/>
              </a:rPr>
              <a:t> </a:t>
            </a:r>
            <a:r>
              <a:rPr lang="fa-IR" sz="2400" dirty="0">
                <a:cs typeface="B Nazanin" panose="00000400000000000000" pitchFamily="2" charset="-78"/>
              </a:rPr>
              <a:t>بمعنی اشخاص، بار همراه مسافر، محموله ها، بارگنجها، وسایل نقلیه، کالاها و یا بسته‌های پستی است که کشور عضو آنها را دارای تماس قطعی یا احتمالی با یک خطر بهداشت عمومی در نظر گرفته و ممکن است منبع احتمالی گسترش بیماری شوند؛</a:t>
            </a:r>
            <a:endParaRPr lang="en-US" sz="2400" dirty="0">
              <a:cs typeface="B Nazanin" panose="00000400000000000000" pitchFamily="2" charset="-78"/>
            </a:endParaRPr>
          </a:p>
          <a:p>
            <a:pPr algn="r" rtl="1"/>
            <a:r>
              <a:rPr lang="en-CA" sz="2400" dirty="0">
                <a:cs typeface="B Nazanin" panose="00000400000000000000" pitchFamily="2" charset="-78"/>
              </a:rPr>
              <a:t> </a:t>
            </a:r>
            <a:endParaRPr lang="en-US" sz="2400" dirty="0">
              <a:cs typeface="B Nazanin" panose="00000400000000000000" pitchFamily="2" charset="-78"/>
            </a:endParaRPr>
          </a:p>
          <a:p>
            <a:pPr lvl="0" algn="r" rtl="1"/>
            <a:r>
              <a:rPr lang="fa-IR" sz="2400" b="1" dirty="0">
                <a:solidFill>
                  <a:srgbClr val="FF0000"/>
                </a:solidFill>
                <a:cs typeface="B Nazanin" panose="00000400000000000000" pitchFamily="2" charset="-78"/>
              </a:rPr>
              <a:t>«توصیه‌های موقتی»</a:t>
            </a:r>
            <a:r>
              <a:rPr lang="fa-IR" sz="2400" dirty="0">
                <a:solidFill>
                  <a:srgbClr val="FF0000"/>
                </a:solidFill>
                <a:cs typeface="B Nazanin" panose="00000400000000000000" pitchFamily="2" charset="-78"/>
              </a:rPr>
              <a:t> </a:t>
            </a:r>
            <a:r>
              <a:rPr lang="fa-IR" sz="2400" dirty="0">
                <a:cs typeface="B Nazanin" panose="00000400000000000000" pitchFamily="2" charset="-78"/>
              </a:rPr>
              <a:t>بمعنی توصیه‌های غیر الزام‌آور (از نظر قانونی) منتشر شده توسط سازمان طبق ماده 15 مقررات است که در پاسخ به یک فوریت بهداشتی بین‌المللی برای یک مقطع زمانی محدود و بر مبنای نوع خطر اختصاصی توصیه شده اند که سبب پیشگیری یا کاهش گسترش بین‌المللی بیماری با حداقل تداخل در عبور و مرور بین‌المللی شوند؛</a:t>
            </a:r>
            <a:endParaRPr lang="en-US" sz="2400" dirty="0">
              <a:cs typeface="B Nazanin" panose="00000400000000000000" pitchFamily="2" charset="-78"/>
            </a:endParaRPr>
          </a:p>
          <a:p>
            <a:pPr algn="r" rtl="1"/>
            <a:r>
              <a:rPr lang="en-CA" sz="2400" dirty="0">
                <a:cs typeface="B Nazanin" panose="00000400000000000000" pitchFamily="2" charset="-78"/>
              </a:rPr>
              <a:t> </a:t>
            </a:r>
            <a:endParaRPr lang="en-US" sz="2400" dirty="0">
              <a:cs typeface="B Nazanin" panose="00000400000000000000" pitchFamily="2" charset="-78"/>
            </a:endParaRPr>
          </a:p>
          <a:p>
            <a:pPr lvl="0" algn="r" rtl="1"/>
            <a:r>
              <a:rPr lang="fa-IR" sz="2400" b="1" dirty="0">
                <a:solidFill>
                  <a:srgbClr val="FF0000"/>
                </a:solidFill>
                <a:cs typeface="B Nazanin" panose="00000400000000000000" pitchFamily="2" charset="-78"/>
              </a:rPr>
              <a:t>«اقامت موقت»</a:t>
            </a:r>
            <a:r>
              <a:rPr lang="fa-IR" sz="2400" dirty="0">
                <a:solidFill>
                  <a:srgbClr val="FF0000"/>
                </a:solidFill>
                <a:cs typeface="B Nazanin" panose="00000400000000000000" pitchFamily="2" charset="-78"/>
              </a:rPr>
              <a:t> </a:t>
            </a:r>
            <a:r>
              <a:rPr lang="fa-IR" sz="2400" dirty="0">
                <a:cs typeface="B Nazanin" panose="00000400000000000000" pitchFamily="2" charset="-78"/>
              </a:rPr>
              <a:t>بر اساس قوانین ملی کشورهای متعاهد تعیین می‌شود؛</a:t>
            </a:r>
            <a:endParaRPr lang="en-US" sz="2400" dirty="0">
              <a:cs typeface="B Nazanin" panose="00000400000000000000" pitchFamily="2" charset="-78"/>
            </a:endParaRPr>
          </a:p>
          <a:p>
            <a:pPr rtl="1"/>
            <a:r>
              <a:rPr lang="en-US" sz="2400" b="1" dirty="0">
                <a:cs typeface="B Nazanin" panose="00000400000000000000" pitchFamily="2" charset="-78"/>
              </a:rPr>
              <a:t>- Suspect</a:t>
            </a:r>
          </a:p>
          <a:p>
            <a:pPr rtl="1"/>
            <a:r>
              <a:rPr lang="en-US" sz="2400" b="1" dirty="0">
                <a:cs typeface="B Nazanin" panose="00000400000000000000" pitchFamily="2" charset="-78"/>
              </a:rPr>
              <a:t>- Temporary recommendation</a:t>
            </a:r>
          </a:p>
          <a:p>
            <a:pPr rtl="1"/>
            <a:r>
              <a:rPr lang="en-US" sz="2400" b="1" dirty="0">
                <a:cs typeface="B Nazanin" panose="00000400000000000000" pitchFamily="2" charset="-78"/>
              </a:rPr>
              <a:t>- Temporary residence</a:t>
            </a:r>
          </a:p>
          <a:p>
            <a:pPr algn="r" rtl="1"/>
            <a:endParaRPr lang="en-US" sz="24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xmlns="" val="2911441611"/>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5734" y="207433"/>
            <a:ext cx="8835391" cy="6088592"/>
          </a:xfrm>
        </p:spPr>
        <p:txBody>
          <a:bodyPr>
            <a:noAutofit/>
          </a:bodyPr>
          <a:lstStyle/>
          <a:p>
            <a:pPr lvl="0" algn="r" rtl="1"/>
            <a:r>
              <a:rPr lang="fa-IR" sz="2400" b="1" dirty="0">
                <a:solidFill>
                  <a:srgbClr val="FF0000"/>
                </a:solidFill>
                <a:cs typeface="B Nazanin" panose="00000400000000000000" pitchFamily="2" charset="-78"/>
              </a:rPr>
              <a:t>«مسافر»</a:t>
            </a:r>
            <a:r>
              <a:rPr lang="fa-IR" sz="2400" dirty="0">
                <a:solidFill>
                  <a:srgbClr val="FF0000"/>
                </a:solidFill>
                <a:cs typeface="B Nazanin" panose="00000400000000000000" pitchFamily="2" charset="-78"/>
              </a:rPr>
              <a:t> </a:t>
            </a:r>
            <a:r>
              <a:rPr lang="fa-IR" dirty="0">
                <a:cs typeface="B Nazanin" panose="00000400000000000000" pitchFamily="2" charset="-78"/>
              </a:rPr>
              <a:t>بمعنی یک فرد حقیقی که مبادرت به یک سفر بین‌المللی می نماید؛</a:t>
            </a:r>
            <a:endParaRPr lang="en-US" dirty="0">
              <a:cs typeface="B Nazanin" panose="00000400000000000000" pitchFamily="2" charset="-78"/>
            </a:endParaRPr>
          </a:p>
          <a:p>
            <a:pPr algn="r" rtl="1"/>
            <a:r>
              <a:rPr lang="en-CA" dirty="0">
                <a:cs typeface="B Nazanin" panose="00000400000000000000" pitchFamily="2" charset="-78"/>
              </a:rPr>
              <a:t> </a:t>
            </a:r>
            <a:r>
              <a:rPr lang="en-US" dirty="0" smtClean="0">
                <a:cs typeface="B Nazanin" panose="00000400000000000000" pitchFamily="2" charset="-78"/>
              </a:rPr>
              <a:t> </a:t>
            </a:r>
            <a:r>
              <a:rPr lang="fa-IR" b="1" dirty="0" smtClean="0">
                <a:cs typeface="B Nazanin" panose="00000400000000000000" pitchFamily="2" charset="-78"/>
              </a:rPr>
              <a:t>« </a:t>
            </a:r>
            <a:r>
              <a:rPr lang="fa-IR" b="1" dirty="0">
                <a:cs typeface="B Nazanin" panose="00000400000000000000" pitchFamily="2" charset="-78"/>
              </a:rPr>
              <a:t>ناقل»</a:t>
            </a:r>
            <a:r>
              <a:rPr lang="fa-IR" dirty="0">
                <a:cs typeface="B Nazanin" panose="00000400000000000000" pitchFamily="2" charset="-78"/>
              </a:rPr>
              <a:t> یک حشره یا هر حیوان دیگر که به طور طبیعی یک عامل عفونی که یک خطر بهداشت عمومی محسوب می‌شود را حمل می‌کند؛</a:t>
            </a:r>
            <a:endParaRPr lang="en-US" dirty="0">
              <a:cs typeface="B Nazanin" panose="00000400000000000000" pitchFamily="2" charset="-78"/>
            </a:endParaRPr>
          </a:p>
          <a:p>
            <a:pPr algn="r" rtl="1"/>
            <a:r>
              <a:rPr lang="en-CA" dirty="0">
                <a:cs typeface="B Nazanin" panose="00000400000000000000" pitchFamily="2" charset="-78"/>
              </a:rPr>
              <a:t> </a:t>
            </a:r>
            <a:endParaRPr lang="en-US" dirty="0">
              <a:cs typeface="B Nazanin" panose="00000400000000000000" pitchFamily="2" charset="-78"/>
            </a:endParaRPr>
          </a:p>
          <a:p>
            <a:pPr lvl="0" algn="r" rtl="1"/>
            <a:r>
              <a:rPr lang="fa-IR" sz="2400" b="1" dirty="0">
                <a:solidFill>
                  <a:srgbClr val="FF0000"/>
                </a:solidFill>
                <a:cs typeface="B Nazanin" panose="00000400000000000000" pitchFamily="2" charset="-78"/>
              </a:rPr>
              <a:t>«تأیید رویداد بهداشتی»</a:t>
            </a:r>
            <a:r>
              <a:rPr lang="fa-IR" sz="2400" dirty="0">
                <a:solidFill>
                  <a:srgbClr val="FF0000"/>
                </a:solidFill>
                <a:cs typeface="B Nazanin" panose="00000400000000000000" pitchFamily="2" charset="-78"/>
              </a:rPr>
              <a:t> </a:t>
            </a:r>
            <a:r>
              <a:rPr lang="fa-IR" dirty="0">
                <a:cs typeface="B Nazanin" panose="00000400000000000000" pitchFamily="2" charset="-78"/>
              </a:rPr>
              <a:t>بمعنی ارائه اطلاعات توسط یک کشور عضو به سازمان و بمنظور تأیید یک رویداد (بهداشتی) در قلمرو حاکمیت آن کشور می باشد؛</a:t>
            </a:r>
            <a:endParaRPr lang="en-US" dirty="0">
              <a:cs typeface="B Nazanin" panose="00000400000000000000" pitchFamily="2" charset="-78"/>
            </a:endParaRPr>
          </a:p>
          <a:p>
            <a:pPr algn="r" rtl="1"/>
            <a:r>
              <a:rPr lang="en-CA" dirty="0">
                <a:cs typeface="B Nazanin" panose="00000400000000000000" pitchFamily="2" charset="-78"/>
              </a:rPr>
              <a:t> </a:t>
            </a:r>
            <a:endParaRPr lang="en-US" dirty="0">
              <a:cs typeface="B Nazanin" panose="00000400000000000000" pitchFamily="2" charset="-78"/>
            </a:endParaRPr>
          </a:p>
          <a:p>
            <a:pPr lvl="0" algn="r" rtl="1"/>
            <a:r>
              <a:rPr lang="fa-IR" sz="2400" b="1" dirty="0">
                <a:solidFill>
                  <a:srgbClr val="FF0000"/>
                </a:solidFill>
                <a:cs typeface="B Nazanin" panose="00000400000000000000" pitchFamily="2" charset="-78"/>
              </a:rPr>
              <a:t> «مرکز ارتباطات</a:t>
            </a:r>
            <a:r>
              <a:rPr lang="fa-IR" sz="2400" dirty="0">
                <a:solidFill>
                  <a:srgbClr val="FF0000"/>
                </a:solidFill>
                <a:cs typeface="B Nazanin" panose="00000400000000000000" pitchFamily="2" charset="-78"/>
              </a:rPr>
              <a:t> </a:t>
            </a:r>
            <a:r>
              <a:rPr lang="en-US" sz="2400" dirty="0">
                <a:solidFill>
                  <a:srgbClr val="FF0000"/>
                </a:solidFill>
                <a:cs typeface="B Nazanin" panose="00000400000000000000" pitchFamily="2" charset="-78"/>
              </a:rPr>
              <a:t>IHR</a:t>
            </a:r>
            <a:r>
              <a:rPr lang="fa-IR" sz="2400" b="1" dirty="0">
                <a:solidFill>
                  <a:srgbClr val="FF0000"/>
                </a:solidFill>
                <a:cs typeface="B Nazanin" panose="00000400000000000000" pitchFamily="2" charset="-78"/>
              </a:rPr>
              <a:t>» </a:t>
            </a:r>
            <a:r>
              <a:rPr lang="fa-IR" dirty="0">
                <a:cs typeface="B Nazanin" panose="00000400000000000000" pitchFamily="2" charset="-78"/>
              </a:rPr>
              <a:t>در سازمان جهانی بهداشت » به معنی واحدی در سازمان جهانی بهداشت است که همواره برای ارتباط با مسئول ملی مقررات در دسترس خواهد بود؛</a:t>
            </a:r>
            <a:endParaRPr lang="en-US" dirty="0">
              <a:cs typeface="B Nazanin" panose="00000400000000000000" pitchFamily="2" charset="-78"/>
            </a:endParaRPr>
          </a:p>
          <a:p>
            <a:pPr algn="r" rtl="1"/>
            <a:r>
              <a:rPr lang="en-CA" dirty="0">
                <a:cs typeface="B Nazanin" panose="00000400000000000000" pitchFamily="2" charset="-78"/>
              </a:rPr>
              <a:t> </a:t>
            </a:r>
            <a:r>
              <a:rPr lang="fa-IR" dirty="0" smtClean="0">
                <a:cs typeface="B Nazanin" panose="00000400000000000000" pitchFamily="2" charset="-78"/>
              </a:rPr>
              <a:t>2</a:t>
            </a:r>
            <a:r>
              <a:rPr lang="fa-IR" dirty="0">
                <a:cs typeface="B Nazanin" panose="00000400000000000000" pitchFamily="2" charset="-78"/>
              </a:rPr>
              <a:t>. بجز مواردی که بطور اختصاصی ذکر شده باشد، هر زمان که ارجاع به این مقررات صورت پذیرد علاوه بر مواد 66 گانه ضمائم پیوست این مقررات نیز مورد نظر میباشد ؛</a:t>
            </a:r>
            <a:endParaRPr lang="en-US" dirty="0">
              <a:cs typeface="B Nazanin" panose="00000400000000000000" pitchFamily="2" charset="-78"/>
            </a:endParaRPr>
          </a:p>
          <a:p>
            <a:pPr rtl="1"/>
            <a:r>
              <a:rPr lang="en-US" b="1" dirty="0">
                <a:cs typeface="B Nazanin" panose="00000400000000000000" pitchFamily="2" charset="-78"/>
              </a:rPr>
              <a:t>- </a:t>
            </a:r>
            <a:r>
              <a:rPr lang="en-US" b="1" dirty="0" err="1">
                <a:cs typeface="B Nazanin" panose="00000400000000000000" pitchFamily="2" charset="-78"/>
              </a:rPr>
              <a:t>Traveller</a:t>
            </a:r>
            <a:endParaRPr lang="en-US" b="1" dirty="0">
              <a:cs typeface="B Nazanin" panose="00000400000000000000" pitchFamily="2" charset="-78"/>
            </a:endParaRPr>
          </a:p>
          <a:p>
            <a:pPr rtl="1"/>
            <a:r>
              <a:rPr lang="en-US" b="1" dirty="0">
                <a:cs typeface="B Nazanin" panose="00000400000000000000" pitchFamily="2" charset="-78"/>
              </a:rPr>
              <a:t>- Vector</a:t>
            </a:r>
          </a:p>
          <a:p>
            <a:pPr rtl="1"/>
            <a:r>
              <a:rPr lang="en-US" b="1" dirty="0">
                <a:cs typeface="B Nazanin" panose="00000400000000000000" pitchFamily="2" charset="-78"/>
              </a:rPr>
              <a:t>- Verification</a:t>
            </a:r>
          </a:p>
          <a:p>
            <a:pPr rtl="1"/>
            <a:r>
              <a:rPr lang="en-US" b="1" dirty="0">
                <a:cs typeface="B Nazanin" panose="00000400000000000000" pitchFamily="2" charset="-78"/>
              </a:rPr>
              <a:t>- WHO IHR Contact Points</a:t>
            </a:r>
          </a:p>
          <a:p>
            <a:pPr algn="r" rtl="1"/>
            <a:endParaRPr lang="en-US"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xmlns="" val="3342136144"/>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7650" y="152400"/>
            <a:ext cx="8715375" cy="5716694"/>
          </a:xfrm>
        </p:spPr>
        <p:txBody>
          <a:bodyPr>
            <a:normAutofit lnSpcReduction="10000"/>
          </a:bodyPr>
          <a:lstStyle/>
          <a:p>
            <a:pPr algn="r" rtl="1"/>
            <a:r>
              <a:rPr lang="fa-IR" sz="4400" b="1" dirty="0">
                <a:solidFill>
                  <a:srgbClr val="FF0000"/>
                </a:solidFill>
                <a:cs typeface="B Nazanin" panose="00000400000000000000" pitchFamily="2" charset="-78"/>
              </a:rPr>
              <a:t>ماده 2: هدف و گستره این مقررات</a:t>
            </a:r>
            <a:endParaRPr lang="en-US" sz="4400" dirty="0">
              <a:solidFill>
                <a:srgbClr val="FF0000"/>
              </a:solidFill>
              <a:cs typeface="B Nazanin" panose="00000400000000000000" pitchFamily="2" charset="-78"/>
            </a:endParaRPr>
          </a:p>
          <a:p>
            <a:pPr algn="r" rtl="1"/>
            <a:r>
              <a:rPr lang="fa-IR" sz="4400" dirty="0">
                <a:cs typeface="B Nazanin" panose="00000400000000000000" pitchFamily="2" charset="-78"/>
              </a:rPr>
              <a:t>هدف و گستره این مقررات عبارت است از </a:t>
            </a:r>
            <a:endParaRPr lang="fa-IR" sz="4400" dirty="0" smtClean="0">
              <a:cs typeface="B Nazanin" panose="00000400000000000000" pitchFamily="2" charset="-78"/>
            </a:endParaRPr>
          </a:p>
          <a:p>
            <a:pPr algn="r" rtl="1">
              <a:buFont typeface="Wingdings" panose="05000000000000000000" pitchFamily="2" charset="2"/>
              <a:buChar char="q"/>
            </a:pPr>
            <a:r>
              <a:rPr lang="fa-IR" sz="4400" dirty="0" smtClean="0">
                <a:cs typeface="B Nazanin" panose="00000400000000000000" pitchFamily="2" charset="-78"/>
              </a:rPr>
              <a:t>پیشگیری</a:t>
            </a:r>
            <a:r>
              <a:rPr lang="fa-IR" sz="4400" dirty="0">
                <a:cs typeface="B Nazanin" panose="00000400000000000000" pitchFamily="2" charset="-78"/>
              </a:rPr>
              <a:t>، محافظت ، کنترل و تدارک پاسخ بهداشت عمومی در مقابل گسترش بین‌المللی </a:t>
            </a:r>
            <a:r>
              <a:rPr lang="fa-IR" sz="4400" dirty="0" err="1">
                <a:cs typeface="B Nazanin" panose="00000400000000000000" pitchFamily="2" charset="-78"/>
              </a:rPr>
              <a:t>بیماری‌ها</a:t>
            </a:r>
            <a:r>
              <a:rPr lang="fa-IR" sz="4400" dirty="0">
                <a:cs typeface="B Nazanin" panose="00000400000000000000" pitchFamily="2" charset="-78"/>
              </a:rPr>
              <a:t> </a:t>
            </a:r>
            <a:endParaRPr lang="fa-IR" sz="4400" dirty="0" smtClean="0">
              <a:cs typeface="B Nazanin" panose="00000400000000000000" pitchFamily="2" charset="-78"/>
            </a:endParaRPr>
          </a:p>
          <a:p>
            <a:pPr algn="r" rtl="1">
              <a:buFont typeface="Wingdings" panose="05000000000000000000" pitchFamily="2" charset="2"/>
              <a:buChar char="q"/>
            </a:pPr>
            <a:r>
              <a:rPr lang="fa-IR" sz="4400" dirty="0" smtClean="0">
                <a:cs typeface="B Nazanin" panose="00000400000000000000" pitchFamily="2" charset="-78"/>
              </a:rPr>
              <a:t>به </a:t>
            </a:r>
            <a:r>
              <a:rPr lang="fa-IR" sz="4400" dirty="0">
                <a:cs typeface="B Nazanin" panose="00000400000000000000" pitchFamily="2" charset="-78"/>
              </a:rPr>
              <a:t>نحوی که متناسب و مختص خطرات بهداشت عمومی بوده </a:t>
            </a:r>
            <a:r>
              <a:rPr lang="fa-IR" sz="4400" dirty="0" smtClean="0">
                <a:cs typeface="B Nazanin" panose="00000400000000000000" pitchFamily="2" charset="-78"/>
              </a:rPr>
              <a:t>و</a:t>
            </a:r>
          </a:p>
          <a:p>
            <a:pPr algn="r" rtl="1">
              <a:buFont typeface="Wingdings" panose="05000000000000000000" pitchFamily="2" charset="2"/>
              <a:buChar char="q"/>
            </a:pPr>
            <a:r>
              <a:rPr lang="fa-IR" sz="4400" dirty="0" smtClean="0">
                <a:cs typeface="B Nazanin" panose="00000400000000000000" pitchFamily="2" charset="-78"/>
              </a:rPr>
              <a:t> </a:t>
            </a:r>
            <a:r>
              <a:rPr lang="fa-IR" sz="4400" dirty="0">
                <a:cs typeface="B Nazanin" panose="00000400000000000000" pitchFamily="2" charset="-78"/>
              </a:rPr>
              <a:t>از اختلال بی‌مورد در تردد و تجارت بین‌الملل پرهیز گردد.</a:t>
            </a:r>
            <a:endParaRPr lang="en-US" sz="4400" dirty="0">
              <a:cs typeface="B Nazanin" panose="00000400000000000000" pitchFamily="2" charset="-78"/>
            </a:endParaRPr>
          </a:p>
          <a:p>
            <a:pPr marL="0" indent="0" algn="r" rtl="1">
              <a:buNone/>
            </a:pPr>
            <a:endParaRPr lang="en-US" sz="4400" dirty="0">
              <a:cs typeface="B Nazanin" panose="00000400000000000000" pitchFamily="2" charset="-78"/>
            </a:endParaRPr>
          </a:p>
          <a:p>
            <a:pPr algn="r"/>
            <a:endParaRPr lang="en-US" sz="44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z="2000" smtClean="0"/>
              <a:t>7/28/2018</a:t>
            </a:r>
            <a:endParaRPr lang="en-US" dirty="0"/>
          </a:p>
        </p:txBody>
      </p:sp>
      <p:sp>
        <p:nvSpPr>
          <p:cNvPr id="5" name="Footer Placeholder 4"/>
          <p:cNvSpPr>
            <a:spLocks noGrp="1"/>
          </p:cNvSpPr>
          <p:nvPr>
            <p:ph type="ftr" sz="quarter" idx="11"/>
          </p:nvPr>
        </p:nvSpPr>
        <p:spPr/>
        <p:txBody>
          <a:bodyPr/>
          <a:lstStyle/>
          <a:p>
            <a:r>
              <a:rPr lang="fa-IR" sz="2400" dirty="0" smtClean="0">
                <a:cs typeface="B Nazanin" panose="00000400000000000000" pitchFamily="2" charset="-78"/>
              </a:rPr>
              <a:t>مقررات بهداشتی بین </a:t>
            </a:r>
            <a:r>
              <a:rPr lang="fa-IR" sz="2400" dirty="0" err="1" smtClean="0">
                <a:cs typeface="B Nazanin" panose="00000400000000000000" pitchFamily="2" charset="-78"/>
              </a:rPr>
              <a:t>المللی</a:t>
            </a:r>
            <a:r>
              <a:rPr lang="fa-IR" sz="2400" dirty="0" smtClean="0">
                <a:cs typeface="B Nazanin" panose="00000400000000000000" pitchFamily="2" charset="-78"/>
              </a:rPr>
              <a:t> </a:t>
            </a:r>
            <a:endParaRPr lang="en-US" sz="2400" dirty="0">
              <a:cs typeface="B Nazanin" panose="00000400000000000000" pitchFamily="2" charset="-78"/>
            </a:endParaRPr>
          </a:p>
        </p:txBody>
      </p:sp>
      <p:sp>
        <p:nvSpPr>
          <p:cNvPr id="6" name="Slide Number Placeholder 5"/>
          <p:cNvSpPr>
            <a:spLocks noGrp="1"/>
          </p:cNvSpPr>
          <p:nvPr>
            <p:ph type="sldNum" sz="quarter" idx="12"/>
          </p:nvPr>
        </p:nvSpPr>
        <p:spPr/>
        <p:txBody>
          <a:bodyPr/>
          <a:lstStyle/>
          <a:p>
            <a:fld id="{D57F1E4F-1CFF-5643-939E-217C01CDF565}" type="slidenum">
              <a:rPr lang="en-US" sz="2800" smtClean="0"/>
              <a:pPr/>
              <a:t>25</a:t>
            </a:fld>
            <a:endParaRPr lang="en-US" sz="2800" dirty="0"/>
          </a:p>
        </p:txBody>
      </p:sp>
    </p:spTree>
    <p:extLst>
      <p:ext uri="{BB962C8B-B14F-4D97-AF65-F5344CB8AC3E}">
        <p14:creationId xmlns:p14="http://schemas.microsoft.com/office/powerpoint/2010/main" xmlns="" val="1154855478"/>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351" y="180975"/>
            <a:ext cx="8867774" cy="6067425"/>
          </a:xfrm>
        </p:spPr>
        <p:txBody>
          <a:bodyPr>
            <a:normAutofit/>
          </a:bodyPr>
          <a:lstStyle/>
          <a:p>
            <a:pPr algn="r" rtl="1"/>
            <a:r>
              <a:rPr lang="fa-IR" sz="4000" b="1" dirty="0">
                <a:solidFill>
                  <a:srgbClr val="FF0000"/>
                </a:solidFill>
                <a:cs typeface="B Nazanin" panose="00000400000000000000" pitchFamily="2" charset="-78"/>
              </a:rPr>
              <a:t>ماده 3: اصول</a:t>
            </a:r>
            <a:endParaRPr lang="en-US" sz="4000" dirty="0">
              <a:solidFill>
                <a:srgbClr val="FF0000"/>
              </a:solidFill>
              <a:cs typeface="B Nazanin" panose="00000400000000000000" pitchFamily="2" charset="-78"/>
            </a:endParaRPr>
          </a:p>
          <a:p>
            <a:pPr lvl="0" algn="r" rtl="1"/>
            <a:r>
              <a:rPr lang="fa-IR" sz="3200" dirty="0">
                <a:cs typeface="B Nazanin" panose="00000400000000000000" pitchFamily="2" charset="-78"/>
              </a:rPr>
              <a:t>اجرای این مقررات باید با رعایت کامل کرامت افراد، حقوق بشر و آزادی‌های </a:t>
            </a:r>
            <a:r>
              <a:rPr lang="fa-IR" sz="3200" b="1" dirty="0">
                <a:cs typeface="B Nazanin" panose="00000400000000000000" pitchFamily="2" charset="-78"/>
              </a:rPr>
              <a:t>اساسی</a:t>
            </a:r>
            <a:r>
              <a:rPr lang="fa-IR" sz="3200" dirty="0">
                <a:cs typeface="B Nazanin" panose="00000400000000000000" pitchFamily="2" charset="-78"/>
              </a:rPr>
              <a:t> اشخاص باشد.</a:t>
            </a:r>
            <a:endParaRPr lang="en-US" sz="3200" dirty="0">
              <a:cs typeface="B Nazanin" panose="00000400000000000000" pitchFamily="2" charset="-78"/>
            </a:endParaRPr>
          </a:p>
          <a:p>
            <a:pPr lvl="0" algn="r" rtl="1"/>
            <a:r>
              <a:rPr lang="fa-IR" sz="3200" dirty="0">
                <a:cs typeface="B Nazanin" panose="00000400000000000000" pitchFamily="2" charset="-78"/>
              </a:rPr>
              <a:t>اجرای این مقررات باید در راستای اساسنامه سازمان ملل متحد و سازمان جهانی بهداشت باشد.</a:t>
            </a:r>
            <a:endParaRPr lang="en-US" sz="3200" dirty="0">
              <a:cs typeface="B Nazanin" panose="00000400000000000000" pitchFamily="2" charset="-78"/>
            </a:endParaRPr>
          </a:p>
          <a:p>
            <a:pPr lvl="0" algn="r" rtl="1"/>
            <a:r>
              <a:rPr lang="fa-IR" sz="3200" dirty="0">
                <a:cs typeface="B Nazanin" panose="00000400000000000000" pitchFamily="2" charset="-78"/>
              </a:rPr>
              <a:t>اجرای این مقررات باید در راستای آرمان محافظت همه مردم جهان در مقابل گسترش بین‌المللی بیماریها باشد.</a:t>
            </a:r>
            <a:endParaRPr lang="en-US" sz="3200" dirty="0">
              <a:cs typeface="B Nazanin" panose="00000400000000000000" pitchFamily="2" charset="-78"/>
            </a:endParaRPr>
          </a:p>
          <a:p>
            <a:pPr lvl="0" algn="r" rtl="1"/>
            <a:r>
              <a:rPr lang="fa-IR" sz="3200" dirty="0">
                <a:cs typeface="B Nazanin" panose="00000400000000000000" pitchFamily="2" charset="-78"/>
              </a:rPr>
              <a:t>طبق منشور سازمان ملل متحد و حقوق بین‌الملل ، این حق برای کشورها محفوظ میباشد که در راستای اجرای سیاست‌های بهداشتی خود قانون‌گذاری نموده  و آنرا اجرا نمایند. در هر صورت قوانین کشور باید اجرای این مقررات را حمایت نماید.</a:t>
            </a:r>
            <a:endParaRPr lang="en-US" sz="3200" dirty="0">
              <a:cs typeface="B Nazanin" panose="00000400000000000000" pitchFamily="2" charset="-78"/>
            </a:endParaRPr>
          </a:p>
          <a:p>
            <a:pPr algn="r"/>
            <a:endParaRPr lang="en-US" sz="32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26</a:t>
            </a:fld>
            <a:endParaRPr lang="en-US" dirty="0"/>
          </a:p>
        </p:txBody>
      </p:sp>
    </p:spTree>
    <p:extLst>
      <p:ext uri="{BB962C8B-B14F-4D97-AF65-F5344CB8AC3E}">
        <p14:creationId xmlns:p14="http://schemas.microsoft.com/office/powerpoint/2010/main" xmlns="" val="636707578"/>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021" y="133165"/>
            <a:ext cx="8975325" cy="6152225"/>
          </a:xfrm>
        </p:spPr>
        <p:txBody>
          <a:bodyPr>
            <a:noAutofit/>
          </a:bodyPr>
          <a:lstStyle/>
          <a:p>
            <a:pPr algn="r" rtl="1"/>
            <a:r>
              <a:rPr lang="fa-IR" sz="2400" b="1" dirty="0">
                <a:solidFill>
                  <a:srgbClr val="FF0000"/>
                </a:solidFill>
                <a:cs typeface="B Nazanin" panose="00000400000000000000" pitchFamily="2" charset="-78"/>
              </a:rPr>
              <a:t>ماده 4: مقامات مسئول</a:t>
            </a:r>
            <a:endParaRPr lang="en-US" sz="2400" dirty="0">
              <a:solidFill>
                <a:srgbClr val="FF0000"/>
              </a:solidFill>
              <a:cs typeface="B Nazanin" panose="00000400000000000000" pitchFamily="2" charset="-78"/>
            </a:endParaRPr>
          </a:p>
          <a:p>
            <a:pPr lvl="0" algn="r" rtl="1">
              <a:buFont typeface="Wingdings" panose="05000000000000000000" pitchFamily="2" charset="2"/>
              <a:buChar char="q"/>
            </a:pPr>
            <a:r>
              <a:rPr lang="fa-IR" dirty="0">
                <a:cs typeface="B Nazanin" panose="00000400000000000000" pitchFamily="2" charset="-78"/>
              </a:rPr>
              <a:t>کشورهای عضو باید یک مرکز مسئول اجرای مقررات را در سطح ملی تعیین نموده و در حوزه تحت پوشش آن مرکز، افراد مسئولی را برای اجرای موازین بهداشتی توصیه شده طبق این مقررات منصوب نمایند.</a:t>
            </a:r>
            <a:endParaRPr lang="en-US" dirty="0">
              <a:cs typeface="B Nazanin" panose="00000400000000000000" pitchFamily="2" charset="-78"/>
            </a:endParaRPr>
          </a:p>
          <a:p>
            <a:pPr lvl="0" algn="r" rtl="1">
              <a:buFont typeface="Wingdings" panose="05000000000000000000" pitchFamily="2" charset="2"/>
              <a:buChar char="q"/>
            </a:pPr>
            <a:r>
              <a:rPr lang="fa-IR" dirty="0">
                <a:cs typeface="B Nazanin" panose="00000400000000000000" pitchFamily="2" charset="-78"/>
              </a:rPr>
              <a:t>مسئولان ملی اجرای مقررات باید در تمام زمان‌ها برای تماس با مرکز ارتباطات مقررات در سازمان جهانی بهداشت (که ماهیت آن در بند 3 این ماده توضیح داده شده است) در دسترس باشند. نقش های اصلی مسئولان ملی اجرای مقررات عبارتند از:</a:t>
            </a:r>
            <a:endParaRPr lang="en-US" dirty="0">
              <a:cs typeface="B Nazanin" panose="00000400000000000000" pitchFamily="2" charset="-78"/>
            </a:endParaRPr>
          </a:p>
          <a:p>
            <a:pPr lvl="2" algn="r" rtl="1">
              <a:buFont typeface="Wingdings" panose="05000000000000000000" pitchFamily="2" charset="2"/>
              <a:buChar char="q"/>
            </a:pPr>
            <a:r>
              <a:rPr lang="fa-IR" sz="2800" dirty="0">
                <a:cs typeface="B Nazanin" panose="00000400000000000000" pitchFamily="2" charset="-78"/>
              </a:rPr>
              <a:t>الف) فرستادن گزارشات فوری به مرکز ارتباطات مقررات در سازمان جهانی بهداشت در خصوص اجرای این مقررات (بخصوص موارد مندرج در مواد 6 الی 12) به نمایندگی کشور متبوع خود </a:t>
            </a:r>
            <a:r>
              <a:rPr lang="fa-IR" sz="2800" dirty="0" smtClean="0">
                <a:cs typeface="B Nazanin" panose="00000400000000000000" pitchFamily="2" charset="-78"/>
              </a:rPr>
              <a:t>؛</a:t>
            </a:r>
            <a:endParaRPr lang="en-US" sz="2800" dirty="0" smtClean="0">
              <a:cs typeface="B Nazanin" panose="00000400000000000000" pitchFamily="2" charset="-78"/>
            </a:endParaRPr>
          </a:p>
          <a:p>
            <a:pPr lvl="2" algn="r" rtl="1">
              <a:buFont typeface="Wingdings" panose="05000000000000000000" pitchFamily="2" charset="2"/>
              <a:buChar char="q"/>
            </a:pPr>
            <a:endParaRPr lang="en-US" sz="2800" dirty="0">
              <a:cs typeface="B Nazanin" panose="00000400000000000000" pitchFamily="2" charset="-78"/>
            </a:endParaRPr>
          </a:p>
          <a:p>
            <a:pPr lvl="2" algn="r" rtl="1">
              <a:buFont typeface="Wingdings" panose="05000000000000000000" pitchFamily="2" charset="2"/>
              <a:buChar char="q"/>
            </a:pPr>
            <a:r>
              <a:rPr lang="fa-IR" sz="2800" dirty="0">
                <a:cs typeface="B Nazanin" panose="00000400000000000000" pitchFamily="2" charset="-78"/>
              </a:rPr>
              <a:t>ب) جداسازی اطلاعات دریافتی مرتبط از غیرمرتبط و ادغام داده‌های مرتبط سپس انتشار اطلاعات به حوزه های اجرایی ذیربط در کشور متبوع خود شامل بخش های مسئول نظام مراقبت و گزارش‌دهی، مبادی مرزی، واحدهای ارائه دهنده خدمات بهداشتی، درمانگاه ها، بیمارستان‌ها و دیگر ادارات دولتی </a:t>
            </a:r>
            <a:endParaRPr lang="en-US" sz="28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27</a:t>
            </a:fld>
            <a:endParaRPr lang="en-US" dirty="0"/>
          </a:p>
        </p:txBody>
      </p:sp>
    </p:spTree>
    <p:extLst>
      <p:ext uri="{BB962C8B-B14F-4D97-AF65-F5344CB8AC3E}">
        <p14:creationId xmlns:p14="http://schemas.microsoft.com/office/powerpoint/2010/main" xmlns="" val="2768219590"/>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165" y="115409"/>
            <a:ext cx="8886548" cy="6107837"/>
          </a:xfrm>
        </p:spPr>
        <p:txBody>
          <a:bodyPr>
            <a:normAutofit/>
          </a:bodyPr>
          <a:lstStyle/>
          <a:p>
            <a:pPr algn="r" rtl="1"/>
            <a:r>
              <a:rPr lang="fa-IR" sz="2800" dirty="0">
                <a:cs typeface="B Nazanin" panose="00000400000000000000" pitchFamily="2" charset="-78"/>
              </a:rPr>
              <a:t>. سازمان جهانی بهداشت باید مراکزی را برای ارتباطات مقررات تعیین کند که همواره برای تماس با مسئولان ملی مقررات در دسترس باشند</a:t>
            </a:r>
            <a:r>
              <a:rPr lang="fa-IR" sz="2800" dirty="0" smtClean="0">
                <a:cs typeface="B Nazanin" panose="00000400000000000000" pitchFamily="2" charset="-78"/>
              </a:rPr>
              <a:t>.</a:t>
            </a:r>
          </a:p>
          <a:p>
            <a:pPr lvl="1" algn="r" rtl="1"/>
            <a:r>
              <a:rPr lang="fa-IR" sz="2600" dirty="0" smtClean="0">
                <a:solidFill>
                  <a:srgbClr val="FF0000"/>
                </a:solidFill>
                <a:cs typeface="B Nazanin" panose="00000400000000000000" pitchFamily="2" charset="-78"/>
              </a:rPr>
              <a:t> </a:t>
            </a:r>
            <a:r>
              <a:rPr lang="fa-IR" sz="2600" dirty="0">
                <a:solidFill>
                  <a:srgbClr val="FF0000"/>
                </a:solidFill>
                <a:cs typeface="B Nazanin" panose="00000400000000000000" pitchFamily="2" charset="-78"/>
              </a:rPr>
              <a:t>مراکز ارتباطات مقررات در سازمان جهانی بهداشت باید گزارشات فوری در خصوص اجرای این مقررات (بخصوص موارد مندرج در مواد 6 الی 12) را به مسئولان ملی مقررات در کشور های مربوطه ارسال نمایند </a:t>
            </a:r>
            <a:r>
              <a:rPr lang="fa-IR" sz="2600" dirty="0" smtClean="0">
                <a:solidFill>
                  <a:srgbClr val="FF0000"/>
                </a:solidFill>
                <a:cs typeface="B Nazanin" panose="00000400000000000000" pitchFamily="2" charset="-78"/>
              </a:rPr>
              <a:t>.</a:t>
            </a:r>
          </a:p>
          <a:p>
            <a:pPr lvl="1" algn="r" rtl="1"/>
            <a:r>
              <a:rPr lang="fa-IR" sz="2600" dirty="0" smtClean="0">
                <a:solidFill>
                  <a:srgbClr val="FF0000"/>
                </a:solidFill>
                <a:cs typeface="B Nazanin" panose="00000400000000000000" pitchFamily="2" charset="-78"/>
              </a:rPr>
              <a:t> </a:t>
            </a:r>
            <a:r>
              <a:rPr lang="fa-IR" sz="2600" dirty="0">
                <a:solidFill>
                  <a:srgbClr val="FF0000"/>
                </a:solidFill>
                <a:cs typeface="B Nazanin" panose="00000400000000000000" pitchFamily="2" charset="-78"/>
              </a:rPr>
              <a:t>مراکز ارتباطات مقررات در سازمان جهانی بهداشت ممکن است توسط دفتر مرکزی سازمان(در ژنو) و یا توسط دفاترمنطقه‌ای سازمان تعیین شود.</a:t>
            </a:r>
            <a:endParaRPr lang="en-US" sz="2600" dirty="0">
              <a:solidFill>
                <a:srgbClr val="FF0000"/>
              </a:solidFill>
              <a:cs typeface="B Nazanin" panose="00000400000000000000" pitchFamily="2" charset="-78"/>
            </a:endParaRPr>
          </a:p>
          <a:p>
            <a:pPr algn="r" rtl="1"/>
            <a:r>
              <a:rPr lang="fa-IR" sz="2800" dirty="0">
                <a:cs typeface="B Nazanin" panose="00000400000000000000" pitchFamily="2" charset="-78"/>
              </a:rPr>
              <a:t>4. کشورهای عضو باید اطلاعات تماس با مسئول ملی مقررات خود را در اختیار سازمان قرار دهند و سازمان جهانی بهداشت نیز بایستی اطلاعات تماس مراکز ارتباطات مقررات را در اختیار کشورهای عضو قرار دهد</a:t>
            </a:r>
            <a:r>
              <a:rPr lang="fa-IR" sz="2800" dirty="0" smtClean="0">
                <a:cs typeface="B Nazanin" panose="00000400000000000000" pitchFamily="2" charset="-78"/>
              </a:rPr>
              <a:t>.</a:t>
            </a:r>
          </a:p>
          <a:p>
            <a:pPr lvl="1" algn="r" rtl="1"/>
            <a:r>
              <a:rPr lang="fa-IR" sz="2600" dirty="0" smtClean="0">
                <a:cs typeface="B Nazanin" panose="00000400000000000000" pitchFamily="2" charset="-78"/>
              </a:rPr>
              <a:t> </a:t>
            </a:r>
            <a:r>
              <a:rPr lang="fa-IR" sz="2600" dirty="0">
                <a:solidFill>
                  <a:srgbClr val="FF0000"/>
                </a:solidFill>
                <a:cs typeface="B Nazanin" panose="00000400000000000000" pitchFamily="2" charset="-78"/>
              </a:rPr>
              <a:t>این اطلاعات تماس باید بطور مستمر بروزرسانی شده و هر ساله تأیید شوند. طبق این ماده سازمان ملزم میباشد  فهرست اطلاعات بروز شده تماس مسئولان ملی مقررات را در دسترس همه کشورهای عضو قرار دهد.</a:t>
            </a:r>
            <a:endParaRPr lang="en-US" sz="2600" dirty="0">
              <a:solidFill>
                <a:srgbClr val="FF0000"/>
              </a:solidFill>
              <a:cs typeface="B Nazanin" panose="00000400000000000000" pitchFamily="2" charset="-78"/>
            </a:endParaRPr>
          </a:p>
          <a:p>
            <a:pPr algn="r"/>
            <a:endParaRPr lang="en-US" sz="28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28</a:t>
            </a:fld>
            <a:endParaRPr lang="en-US" dirty="0"/>
          </a:p>
        </p:txBody>
      </p:sp>
    </p:spTree>
    <p:extLst>
      <p:ext uri="{BB962C8B-B14F-4D97-AF65-F5344CB8AC3E}">
        <p14:creationId xmlns:p14="http://schemas.microsoft.com/office/powerpoint/2010/main" xmlns="" val="1440095286"/>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29</a:t>
            </a:fld>
            <a:endParaRPr lang="en-US" dirty="0"/>
          </a:p>
        </p:txBody>
      </p:sp>
      <p:pic>
        <p:nvPicPr>
          <p:cNvPr id="8" name="Content Placeholder 7"/>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648805" y="300789"/>
            <a:ext cx="7881584" cy="5823285"/>
          </a:xfrm>
        </p:spPr>
      </p:pic>
      <p:sp>
        <p:nvSpPr>
          <p:cNvPr id="9" name="Title 1"/>
          <p:cNvSpPr>
            <a:spLocks noGrp="1"/>
          </p:cNvSpPr>
          <p:nvPr>
            <p:ph type="title"/>
          </p:nvPr>
        </p:nvSpPr>
        <p:spPr>
          <a:xfrm>
            <a:off x="822961" y="803962"/>
            <a:ext cx="7543800" cy="1450757"/>
          </a:xfrm>
        </p:spPr>
        <p:txBody>
          <a:bodyPr>
            <a:normAutofit/>
          </a:bodyPr>
          <a:lstStyle/>
          <a:p>
            <a:pPr algn="ctr"/>
            <a:r>
              <a:rPr lang="fa-IR" b="1" dirty="0">
                <a:solidFill>
                  <a:srgbClr val="FF0000"/>
                </a:solidFill>
                <a:cs typeface="B Nazanin" panose="00000400000000000000" pitchFamily="2" charset="-78"/>
              </a:rPr>
              <a:t>بخش دوم: </a:t>
            </a:r>
            <a:r>
              <a:rPr lang="fa-IR" b="1" dirty="0" smtClean="0">
                <a:solidFill>
                  <a:srgbClr val="FF0000"/>
                </a:solidFill>
                <a:cs typeface="B Nazanin" panose="00000400000000000000" pitchFamily="2" charset="-78"/>
              </a:rPr>
              <a:t/>
            </a:r>
            <a:br>
              <a:rPr lang="fa-IR" b="1" dirty="0" smtClean="0">
                <a:solidFill>
                  <a:srgbClr val="FF0000"/>
                </a:solidFill>
                <a:cs typeface="B Nazanin" panose="00000400000000000000" pitchFamily="2" charset="-78"/>
              </a:rPr>
            </a:br>
            <a:r>
              <a:rPr lang="fa-IR" b="1" dirty="0" smtClean="0">
                <a:solidFill>
                  <a:srgbClr val="FF0000"/>
                </a:solidFill>
                <a:cs typeface="B Nazanin" panose="00000400000000000000" pitchFamily="2" charset="-78"/>
              </a:rPr>
              <a:t>اطلاعات </a:t>
            </a:r>
            <a:r>
              <a:rPr lang="fa-IR" b="1" dirty="0">
                <a:solidFill>
                  <a:srgbClr val="FF0000"/>
                </a:solidFill>
                <a:cs typeface="B Nazanin" panose="00000400000000000000" pitchFamily="2" charset="-78"/>
              </a:rPr>
              <a:t>و پاسخ بهداشت عمومی</a:t>
            </a:r>
            <a:endParaRPr lang="en-US" dirty="0">
              <a:solidFill>
                <a:srgbClr val="FF0000"/>
              </a:solidFill>
              <a:cs typeface="B Nazanin" panose="00000400000000000000" pitchFamily="2" charset="-78"/>
            </a:endParaRPr>
          </a:p>
        </p:txBody>
      </p:sp>
    </p:spTree>
    <p:extLst>
      <p:ext uri="{BB962C8B-B14F-4D97-AF65-F5344CB8AC3E}">
        <p14:creationId xmlns:p14="http://schemas.microsoft.com/office/powerpoint/2010/main" xmlns="" val="3419696926"/>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284813" y="286604"/>
            <a:ext cx="8589364" cy="5814393"/>
          </a:xfrm>
        </p:spPr>
      </p:pic>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xmlns="" val="1592078722"/>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337655" y="164892"/>
            <a:ext cx="8416601" cy="5996065"/>
          </a:xfrm>
        </p:spPr>
      </p:pic>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30</a:t>
            </a:fld>
            <a:endParaRPr lang="en-US" dirty="0"/>
          </a:p>
        </p:txBody>
      </p:sp>
    </p:spTree>
    <p:extLst>
      <p:ext uri="{BB962C8B-B14F-4D97-AF65-F5344CB8AC3E}">
        <p14:creationId xmlns:p14="http://schemas.microsoft.com/office/powerpoint/2010/main" xmlns="" val="1044008809"/>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1522" y="133165"/>
            <a:ext cx="8756047" cy="6072326"/>
          </a:xfrm>
        </p:spPr>
        <p:txBody>
          <a:bodyPr>
            <a:normAutofit fontScale="92500" lnSpcReduction="10000"/>
          </a:bodyPr>
          <a:lstStyle/>
          <a:p>
            <a:pPr algn="r" rtl="1"/>
            <a:r>
              <a:rPr lang="fa-IR" sz="2400" b="1" dirty="0">
                <a:cs typeface="B Nazanin" panose="00000400000000000000" pitchFamily="2" charset="-78"/>
              </a:rPr>
              <a:t> </a:t>
            </a:r>
            <a:endParaRPr lang="en-US" sz="2400" dirty="0">
              <a:cs typeface="B Nazanin" panose="00000400000000000000" pitchFamily="2" charset="-78"/>
            </a:endParaRPr>
          </a:p>
          <a:p>
            <a:pPr algn="ctr" rtl="1"/>
            <a:r>
              <a:rPr lang="fa-IR" sz="3200" b="1" dirty="0">
                <a:solidFill>
                  <a:srgbClr val="FF0000"/>
                </a:solidFill>
                <a:cs typeface="B Nazanin" panose="00000400000000000000" pitchFamily="2" charset="-78"/>
              </a:rPr>
              <a:t>ماده 5: نظام مراقبت</a:t>
            </a:r>
            <a:endParaRPr lang="en-US" sz="3200" dirty="0">
              <a:solidFill>
                <a:srgbClr val="FF0000"/>
              </a:solidFill>
              <a:cs typeface="B Nazanin" panose="00000400000000000000" pitchFamily="2" charset="-78"/>
            </a:endParaRPr>
          </a:p>
          <a:p>
            <a:pPr lvl="0" algn="r" rtl="1">
              <a:buFont typeface="Wingdings" panose="05000000000000000000" pitchFamily="2" charset="2"/>
              <a:buChar char="q"/>
            </a:pPr>
            <a:r>
              <a:rPr lang="fa-IR" sz="2400" dirty="0">
                <a:cs typeface="B Nazanin" panose="00000400000000000000" pitchFamily="2" charset="-78"/>
              </a:rPr>
              <a:t>همانگونه که در پیوست 1 مشخص شده است ، هر کشور عضو ملزم میباشد در کوتاه ترین زمان ممکن (ولی نه بیش از 5 سال از لازم الاجرا شدن این مقررات) </a:t>
            </a:r>
            <a:r>
              <a:rPr lang="fa-IR" sz="2400" u="sng" dirty="0">
                <a:cs typeface="B Nazanin" panose="00000400000000000000" pitchFamily="2" charset="-78"/>
              </a:rPr>
              <a:t>ظرفیت شناسایی، ارزیابی خطر، اعلام اولیه و گزارش‌دهی رویدادهای مشمول این مقررات</a:t>
            </a:r>
            <a:r>
              <a:rPr lang="fa-IR" sz="2400" dirty="0">
                <a:cs typeface="B Nazanin" panose="00000400000000000000" pitchFamily="2" charset="-78"/>
              </a:rPr>
              <a:t> را  ایجاد، تقویت و حفظ نماید</a:t>
            </a:r>
            <a:r>
              <a:rPr lang="fa-IR" sz="2400" dirty="0" smtClean="0">
                <a:cs typeface="B Nazanin" panose="00000400000000000000" pitchFamily="2" charset="-78"/>
              </a:rPr>
              <a:t>.</a:t>
            </a:r>
          </a:p>
          <a:p>
            <a:pPr lvl="0" algn="r" rtl="1">
              <a:buFont typeface="Wingdings" panose="05000000000000000000" pitchFamily="2" charset="2"/>
              <a:buChar char="q"/>
            </a:pPr>
            <a:endParaRPr lang="en-US" sz="2400" dirty="0">
              <a:cs typeface="B Nazanin" panose="00000400000000000000" pitchFamily="2" charset="-78"/>
            </a:endParaRPr>
          </a:p>
          <a:p>
            <a:pPr lvl="0" algn="r" rtl="1">
              <a:buFont typeface="Wingdings" panose="05000000000000000000" pitchFamily="2" charset="2"/>
              <a:buChar char="q"/>
            </a:pPr>
            <a:r>
              <a:rPr lang="fa-IR" sz="2400" dirty="0">
                <a:cs typeface="B Nazanin" panose="00000400000000000000" pitchFamily="2" charset="-78"/>
              </a:rPr>
              <a:t>بدنبال انجام ارزیابی بر اساس پیوست 1 ، بخش "الف" بند 2 ، کشور عضو ممکن است براساس گزارش نیازهای موجه خود و ارائه برنامه عملیاتی به سازمان، یک تمدید زمانی دو ساله برای تکمیل الزامات مندرج در بند 1 این ماده را دریافت نماید. </a:t>
            </a:r>
            <a:endParaRPr lang="fa-IR" sz="2400" dirty="0" smtClean="0">
              <a:cs typeface="B Nazanin" panose="00000400000000000000" pitchFamily="2" charset="-78"/>
            </a:endParaRPr>
          </a:p>
          <a:p>
            <a:pPr lvl="0" algn="r" rtl="1">
              <a:buFont typeface="Wingdings" panose="05000000000000000000" pitchFamily="2" charset="2"/>
              <a:buChar char="q"/>
            </a:pPr>
            <a:r>
              <a:rPr lang="fa-IR" sz="2400" dirty="0" smtClean="0">
                <a:cs typeface="B Nazanin" panose="00000400000000000000" pitchFamily="2" charset="-78"/>
              </a:rPr>
              <a:t>در </a:t>
            </a:r>
            <a:r>
              <a:rPr lang="fa-IR" sz="2400" dirty="0">
                <a:cs typeface="B Nazanin" panose="00000400000000000000" pitchFamily="2" charset="-78"/>
              </a:rPr>
              <a:t>موارد استثنایی و با ارائه یک برنامه عملیاتی جدید ، کشور عضو میتواند درخواست یک فرصت دو ساله دیگر از مدیر کل سازمان جهانی بهداشت درخواست نماید . </a:t>
            </a:r>
            <a:endParaRPr lang="fa-IR" sz="2400" dirty="0" smtClean="0">
              <a:cs typeface="B Nazanin" panose="00000400000000000000" pitchFamily="2" charset="-78"/>
            </a:endParaRPr>
          </a:p>
          <a:p>
            <a:pPr lvl="0" algn="r" rtl="1">
              <a:buFont typeface="Wingdings" panose="05000000000000000000" pitchFamily="2" charset="2"/>
              <a:buChar char="q"/>
            </a:pPr>
            <a:r>
              <a:rPr lang="fa-IR" sz="2400" dirty="0" smtClean="0">
                <a:cs typeface="B Nazanin" panose="00000400000000000000" pitchFamily="2" charset="-78"/>
              </a:rPr>
              <a:t>مدیر </a:t>
            </a:r>
            <a:r>
              <a:rPr lang="fa-IR" sz="2400" dirty="0">
                <a:cs typeface="B Nazanin" panose="00000400000000000000" pitchFamily="2" charset="-78"/>
              </a:rPr>
              <a:t>کل با در نظر گرفتن توصیه های فنی هیئت ای که براساس ماده 50 تشکیل میشود (که از این به بعد هیئت بازنگری نامیده می‌شود) در این خصوص تصمیم گیری خواهد نمود . </a:t>
            </a:r>
            <a:endParaRPr lang="fa-IR" sz="2400" dirty="0" smtClean="0">
              <a:cs typeface="B Nazanin" panose="00000400000000000000" pitchFamily="2" charset="-78"/>
            </a:endParaRPr>
          </a:p>
          <a:p>
            <a:pPr lvl="0" algn="r" rtl="1">
              <a:buFont typeface="Wingdings" panose="05000000000000000000" pitchFamily="2" charset="2"/>
              <a:buChar char="q"/>
            </a:pPr>
            <a:r>
              <a:rPr lang="fa-IR" sz="2400" dirty="0" smtClean="0">
                <a:cs typeface="B Nazanin" panose="00000400000000000000" pitchFamily="2" charset="-78"/>
              </a:rPr>
              <a:t>بعد </a:t>
            </a:r>
            <a:r>
              <a:rPr lang="fa-IR" sz="2400" dirty="0">
                <a:cs typeface="B Nazanin" panose="00000400000000000000" pitchFamily="2" charset="-78"/>
              </a:rPr>
              <a:t>از اتمام دوره زمانی اشاره شده در بند 1 این ماده (فرصت 5 ساله) ، کشوری که فرصت تمدید (اعم از دو سال اول یا دوم) دریافت نموده است باید گزارش پیشرفت سالانه در جهت اجرای کامل این مقررات را به  سازمان ارسال نماید.</a:t>
            </a:r>
            <a:endParaRPr lang="en-US" sz="24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31</a:t>
            </a:fld>
            <a:endParaRPr lang="en-US" dirty="0"/>
          </a:p>
        </p:txBody>
      </p:sp>
    </p:spTree>
    <p:extLst>
      <p:ext uri="{BB962C8B-B14F-4D97-AF65-F5344CB8AC3E}">
        <p14:creationId xmlns:p14="http://schemas.microsoft.com/office/powerpoint/2010/main" xmlns="" val="787255638"/>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0718" y="177553"/>
            <a:ext cx="8558073" cy="5956917"/>
          </a:xfrm>
        </p:spPr>
        <p:txBody>
          <a:bodyPr>
            <a:normAutofit/>
          </a:bodyPr>
          <a:lstStyle/>
          <a:p>
            <a:pPr lvl="0" algn="r" rtl="1">
              <a:buFont typeface="Wingdings" panose="05000000000000000000" pitchFamily="2" charset="2"/>
              <a:buChar char="q"/>
            </a:pPr>
            <a:r>
              <a:rPr lang="fa-IR" sz="3600" dirty="0">
                <a:cs typeface="B Nazanin" panose="00000400000000000000" pitchFamily="2" charset="-78"/>
              </a:rPr>
              <a:t>در صورت درخواست کشورهای عضو ، سازمان باید برای ایجاد، تقویت و حفظ ظرفیت‌های اشاره شده در بند 1 این ماده مساعدت نماید.</a:t>
            </a:r>
            <a:endParaRPr lang="en-US" sz="3600" dirty="0">
              <a:cs typeface="B Nazanin" panose="00000400000000000000" pitchFamily="2" charset="-78"/>
            </a:endParaRPr>
          </a:p>
          <a:p>
            <a:pPr lvl="0" algn="r" rtl="1">
              <a:buFont typeface="Wingdings" panose="05000000000000000000" pitchFamily="2" charset="2"/>
              <a:buChar char="q"/>
            </a:pPr>
            <a:r>
              <a:rPr lang="fa-IR" sz="3600" dirty="0">
                <a:cs typeface="B Nazanin" panose="00000400000000000000" pitchFamily="2" charset="-78"/>
              </a:rPr>
              <a:t>سازمان باید از طریق فعالیت‌های نظام مراقبت ، اطلاعات مربوط به رویدادهای موردنظر را جمع‌آوری کرده و قابلیت آنها را برای انتشار بین‌المللی و احتمال اختلال در عبور و مرور بین‌المللی ارزیابی نماید. </a:t>
            </a:r>
            <a:endParaRPr lang="fa-IR" sz="3600" dirty="0" smtClean="0">
              <a:cs typeface="B Nazanin" panose="00000400000000000000" pitchFamily="2" charset="-78"/>
            </a:endParaRPr>
          </a:p>
          <a:p>
            <a:pPr lvl="0" algn="r" rtl="1">
              <a:buFont typeface="Wingdings" panose="05000000000000000000" pitchFamily="2" charset="2"/>
              <a:buChar char="q"/>
            </a:pPr>
            <a:r>
              <a:rPr lang="fa-IR" sz="3600" dirty="0" smtClean="0">
                <a:cs typeface="B Nazanin" panose="00000400000000000000" pitchFamily="2" charset="-78"/>
              </a:rPr>
              <a:t>اطلاعات </a:t>
            </a:r>
            <a:r>
              <a:rPr lang="fa-IR" sz="3600" dirty="0">
                <a:cs typeface="B Nazanin" panose="00000400000000000000" pitchFamily="2" charset="-78"/>
              </a:rPr>
              <a:t>واصله طبق این بند باید توسط سازمان جهانی بهداشت ، مطابق مواد 11 و 45 مورد رسیدگی قرار گیرد.</a:t>
            </a:r>
            <a:endParaRPr lang="en-US" sz="3600" dirty="0">
              <a:cs typeface="B Nazanin" panose="00000400000000000000" pitchFamily="2" charset="-78"/>
            </a:endParaRPr>
          </a:p>
          <a:p>
            <a:pPr algn="r"/>
            <a:endParaRPr lang="en-US" sz="36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32</a:t>
            </a:fld>
            <a:endParaRPr lang="en-US" dirty="0"/>
          </a:p>
        </p:txBody>
      </p:sp>
    </p:spTree>
    <p:extLst>
      <p:ext uri="{BB962C8B-B14F-4D97-AF65-F5344CB8AC3E}">
        <p14:creationId xmlns:p14="http://schemas.microsoft.com/office/powerpoint/2010/main" xmlns="" val="3546568943"/>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1942" y="204186"/>
            <a:ext cx="8708993" cy="5983550"/>
          </a:xfrm>
        </p:spPr>
        <p:txBody>
          <a:bodyPr>
            <a:noAutofit/>
          </a:bodyPr>
          <a:lstStyle/>
          <a:p>
            <a:pPr algn="r" rtl="1"/>
            <a:r>
              <a:rPr lang="fa-IR" sz="2800" b="1" dirty="0">
                <a:solidFill>
                  <a:srgbClr val="FF0000"/>
                </a:solidFill>
                <a:cs typeface="B Nazanin" panose="00000400000000000000" pitchFamily="2" charset="-78"/>
              </a:rPr>
              <a:t>ماده 6: اطلاعیه </a:t>
            </a:r>
            <a:endParaRPr lang="en-US" sz="2800" dirty="0">
              <a:solidFill>
                <a:srgbClr val="FF0000"/>
              </a:solidFill>
              <a:cs typeface="B Nazanin" panose="00000400000000000000" pitchFamily="2" charset="-78"/>
            </a:endParaRPr>
          </a:p>
          <a:p>
            <a:pPr lvl="0" algn="r" rtl="1">
              <a:buFont typeface="Wingdings" panose="05000000000000000000" pitchFamily="2" charset="2"/>
              <a:buChar char="q"/>
            </a:pPr>
            <a:r>
              <a:rPr lang="fa-IR" dirty="0" smtClean="0">
                <a:cs typeface="B Nazanin" panose="00000400000000000000" pitchFamily="2" charset="-78"/>
              </a:rPr>
              <a:t>هر کشور عضو باید </a:t>
            </a:r>
            <a:r>
              <a:rPr lang="fa-IR" dirty="0" err="1" smtClean="0">
                <a:cs typeface="B Nazanin" panose="00000400000000000000" pitchFamily="2" charset="-78"/>
              </a:rPr>
              <a:t>رویدادهایی</a:t>
            </a:r>
            <a:r>
              <a:rPr lang="fa-IR" dirty="0" smtClean="0">
                <a:cs typeface="B Nazanin" panose="00000400000000000000" pitchFamily="2" charset="-78"/>
              </a:rPr>
              <a:t> را که در قلمرو خود شناسایی نموده بر اساس ابزار </a:t>
            </a:r>
            <a:r>
              <a:rPr lang="fa-IR" dirty="0" err="1" smtClean="0">
                <a:cs typeface="B Nazanin" panose="00000400000000000000" pitchFamily="2" charset="-78"/>
              </a:rPr>
              <a:t>تصمیم‌گیری</a:t>
            </a:r>
            <a:r>
              <a:rPr lang="fa-IR" dirty="0" smtClean="0">
                <a:cs typeface="B Nazanin" panose="00000400000000000000" pitchFamily="2" charset="-78"/>
              </a:rPr>
              <a:t> (مندرج در پیوست 2) مورد ارزیابی قرار دهد. </a:t>
            </a:r>
          </a:p>
          <a:p>
            <a:pPr lvl="0" algn="r" rtl="1">
              <a:buFont typeface="Wingdings" panose="05000000000000000000" pitchFamily="2" charset="2"/>
              <a:buChar char="q"/>
            </a:pPr>
            <a:r>
              <a:rPr lang="fa-IR" dirty="0" smtClean="0">
                <a:cs typeface="B Nazanin" panose="00000400000000000000" pitchFamily="2" charset="-78"/>
              </a:rPr>
              <a:t>کلیه </a:t>
            </a:r>
            <a:r>
              <a:rPr lang="fa-IR" dirty="0">
                <a:cs typeface="B Nazanin" panose="00000400000000000000" pitchFamily="2" charset="-78"/>
              </a:rPr>
              <a:t>رویدادهایی که بر اساس اطلاعات بهداشتی جمع آوری شده و ابزار تصمیم‌گیری ، ممکن است یک وضعیت اضطراری بهداشتی بین المللی باشند و همچنین اقدامات بهداشتی انجام شده در پاسخ به آن رویداد ، باید توسط مسئول ملی مقررات حداکثر طی 24 ساعت ، با کارآمدترین شیوه ارتباطی موجود به سازمان جهانی بهداشت اطلاع داده شوند. </a:t>
            </a:r>
            <a:endParaRPr lang="fa-IR" dirty="0" smtClean="0">
              <a:cs typeface="B Nazanin" panose="00000400000000000000" pitchFamily="2" charset="-78"/>
            </a:endParaRPr>
          </a:p>
          <a:p>
            <a:pPr lvl="0" algn="r" rtl="1">
              <a:buFont typeface="Wingdings" panose="05000000000000000000" pitchFamily="2" charset="2"/>
              <a:buChar char="q"/>
            </a:pPr>
            <a:r>
              <a:rPr lang="fa-IR" dirty="0" smtClean="0">
                <a:cs typeface="B Nazanin" panose="00000400000000000000" pitchFamily="2" charset="-78"/>
              </a:rPr>
              <a:t>اگر اطلاعیه دریافت شده توسط سازمان در حوزه صلاحیت سازمان </a:t>
            </a:r>
            <a:r>
              <a:rPr lang="fa-IR" dirty="0" err="1" smtClean="0">
                <a:cs typeface="B Nazanin" panose="00000400000000000000" pitchFamily="2" charset="-78"/>
              </a:rPr>
              <a:t>بین‌المللی</a:t>
            </a:r>
            <a:r>
              <a:rPr lang="fa-IR" dirty="0" smtClean="0">
                <a:cs typeface="B Nazanin" panose="00000400000000000000" pitchFamily="2" charset="-78"/>
              </a:rPr>
              <a:t> انرژی اتمی باشد، سازمان باید </a:t>
            </a:r>
            <a:r>
              <a:rPr lang="fa-IR" dirty="0" err="1" smtClean="0">
                <a:cs typeface="B Nazanin" panose="00000400000000000000" pitchFamily="2" charset="-78"/>
              </a:rPr>
              <a:t>فوراً</a:t>
            </a:r>
            <a:r>
              <a:rPr lang="fa-IR" dirty="0" smtClean="0">
                <a:cs typeface="B Nazanin" panose="00000400000000000000" pitchFamily="2" charset="-78"/>
              </a:rPr>
              <a:t> به  آن سازمان اطلاع رسانی نماید.</a:t>
            </a:r>
          </a:p>
          <a:p>
            <a:pPr lvl="0" algn="r" rtl="1">
              <a:buFont typeface="Wingdings" panose="05000000000000000000" pitchFamily="2" charset="2"/>
              <a:buChar char="q"/>
            </a:pPr>
            <a:r>
              <a:rPr lang="en-CA" dirty="0">
                <a:cs typeface="B Nazanin" panose="00000400000000000000" pitchFamily="2" charset="-78"/>
              </a:rPr>
              <a:t> </a:t>
            </a:r>
            <a:r>
              <a:rPr lang="fa-IR" dirty="0" smtClean="0">
                <a:cs typeface="B Nazanin" panose="00000400000000000000" pitchFamily="2" charset="-78"/>
              </a:rPr>
              <a:t>بدنبال </a:t>
            </a:r>
            <a:r>
              <a:rPr lang="fa-IR" dirty="0">
                <a:cs typeface="B Nazanin" panose="00000400000000000000" pitchFamily="2" charset="-78"/>
              </a:rPr>
              <a:t>اطلاعیه یک رویداد ، کشور عضو باید ارتباط خود را با سازمان ادامه داده و اطلاعات بهداشتی صحیح، با جزئیات کامل و بهنگام را گزارش نماید</a:t>
            </a:r>
            <a:r>
              <a:rPr lang="fa-IR" dirty="0" smtClean="0">
                <a:cs typeface="B Nazanin" panose="00000400000000000000" pitchFamily="2" charset="-78"/>
              </a:rPr>
              <a:t>.</a:t>
            </a:r>
          </a:p>
          <a:p>
            <a:pPr lvl="0" algn="r" rtl="1">
              <a:buFont typeface="Wingdings" panose="05000000000000000000" pitchFamily="2" charset="2"/>
              <a:buChar char="q"/>
            </a:pPr>
            <a:r>
              <a:rPr lang="fa-IR" dirty="0" smtClean="0">
                <a:cs typeface="B Nazanin" panose="00000400000000000000" pitchFamily="2" charset="-78"/>
              </a:rPr>
              <a:t> </a:t>
            </a:r>
            <a:r>
              <a:rPr lang="fa-IR" u="sng" dirty="0">
                <a:cs typeface="B Nazanin" panose="00000400000000000000" pitchFamily="2" charset="-78"/>
              </a:rPr>
              <a:t>این اطلاعات تا جایی که امکان دارد  شامل تعریف موارد، نتایج آزمایشگاهی، منبع و نوع خطر، تعداد موارد بیماری و مرگ، شرایط مؤثر بر گسترش بیماری و اقدامات بهداشتی انجام شده میباشد</a:t>
            </a:r>
            <a:r>
              <a:rPr lang="fa-IR" dirty="0">
                <a:cs typeface="B Nazanin" panose="00000400000000000000" pitchFamily="2" charset="-78"/>
              </a:rPr>
              <a:t>. </a:t>
            </a:r>
            <a:endParaRPr lang="fa-IR" dirty="0" smtClean="0">
              <a:cs typeface="B Nazanin" panose="00000400000000000000" pitchFamily="2" charset="-78"/>
            </a:endParaRPr>
          </a:p>
          <a:p>
            <a:pPr lvl="0" algn="r" rtl="1">
              <a:buFont typeface="Wingdings" panose="05000000000000000000" pitchFamily="2" charset="2"/>
              <a:buChar char="q"/>
            </a:pPr>
            <a:r>
              <a:rPr lang="fa-IR" dirty="0" smtClean="0">
                <a:cs typeface="B Nazanin" panose="00000400000000000000" pitchFamily="2" charset="-78"/>
              </a:rPr>
              <a:t>در </a:t>
            </a:r>
            <a:r>
              <a:rPr lang="fa-IR" dirty="0">
                <a:cs typeface="B Nazanin" panose="00000400000000000000" pitchFamily="2" charset="-78"/>
              </a:rPr>
              <a:t>صورت لزوم ، </a:t>
            </a:r>
            <a:r>
              <a:rPr lang="fa-IR" u="sng" dirty="0">
                <a:cs typeface="B Nazanin" panose="00000400000000000000" pitchFamily="2" charset="-78"/>
              </a:rPr>
              <a:t>مشکلات پیش آمده و پشتیبانی مورد نیاز</a:t>
            </a:r>
            <a:r>
              <a:rPr lang="fa-IR" dirty="0">
                <a:cs typeface="B Nazanin" panose="00000400000000000000" pitchFamily="2" charset="-78"/>
              </a:rPr>
              <a:t> برای پاسخ به وضعیت اضطراری بهداشتی بین المللی بالقوه را نیز گزارش ‌نماید.</a:t>
            </a:r>
            <a:endParaRPr lang="en-US" dirty="0">
              <a:cs typeface="B Nazanin" panose="00000400000000000000" pitchFamily="2" charset="-78"/>
            </a:endParaRPr>
          </a:p>
          <a:p>
            <a:r>
              <a:rPr lang="en-US" b="1" dirty="0">
                <a:cs typeface="B Nazanin" panose="00000400000000000000" pitchFamily="2" charset="-78"/>
              </a:rPr>
              <a:t>- Notification</a:t>
            </a:r>
          </a:p>
          <a:p>
            <a:pPr algn="r"/>
            <a:endParaRPr lang="en-US"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33</a:t>
            </a:fld>
            <a:endParaRPr lang="en-US" dirty="0"/>
          </a:p>
        </p:txBody>
      </p:sp>
    </p:spTree>
    <p:extLst>
      <p:ext uri="{BB962C8B-B14F-4D97-AF65-F5344CB8AC3E}">
        <p14:creationId xmlns:p14="http://schemas.microsoft.com/office/powerpoint/2010/main" xmlns="" val="3953049100"/>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8575" y="239697"/>
            <a:ext cx="8602462" cy="5912528"/>
          </a:xfrm>
        </p:spPr>
        <p:txBody>
          <a:bodyPr>
            <a:normAutofit lnSpcReduction="10000"/>
          </a:bodyPr>
          <a:lstStyle/>
          <a:p>
            <a:pPr algn="ctr" rtl="1"/>
            <a:r>
              <a:rPr lang="fa-IR" sz="4000" b="1" dirty="0">
                <a:solidFill>
                  <a:srgbClr val="FF0000"/>
                </a:solidFill>
                <a:cs typeface="B Nazanin" panose="00000400000000000000" pitchFamily="2" charset="-78"/>
              </a:rPr>
              <a:t>ماده 7: تبادل اطلاعات در جریان رویدادهای بهداشتی غیرمعمول یا غیرمنتظره</a:t>
            </a:r>
            <a:endParaRPr lang="en-US" sz="4000" dirty="0">
              <a:solidFill>
                <a:srgbClr val="FF0000"/>
              </a:solidFill>
              <a:cs typeface="B Nazanin" panose="00000400000000000000" pitchFamily="2" charset="-78"/>
            </a:endParaRPr>
          </a:p>
          <a:p>
            <a:pPr algn="r" rtl="1"/>
            <a:r>
              <a:rPr lang="fa-IR" sz="4000" dirty="0">
                <a:cs typeface="B Nazanin" panose="00000400000000000000" pitchFamily="2" charset="-78"/>
              </a:rPr>
              <a:t>اگر یک کشور عضو شواهدی مبنی بر وقوع یک رویداد بهداشت عمومی غیرمعمول یا غیر منتظره در قلمرو حاکمیت خود داشته باشد </a:t>
            </a:r>
            <a:r>
              <a:rPr lang="fa-IR" sz="4000" dirty="0" err="1" smtClean="0">
                <a:cs typeface="B Nazanin" panose="00000400000000000000" pitchFamily="2" charset="-78"/>
              </a:rPr>
              <a:t>بدلیل</a:t>
            </a:r>
            <a:r>
              <a:rPr lang="fa-IR" sz="4000" dirty="0" smtClean="0">
                <a:cs typeface="B Nazanin" panose="00000400000000000000" pitchFamily="2" charset="-78"/>
              </a:rPr>
              <a:t> آن </a:t>
            </a:r>
            <a:r>
              <a:rPr lang="fa-IR" sz="4000" dirty="0">
                <a:cs typeface="B Nazanin" panose="00000400000000000000" pitchFamily="2" charset="-78"/>
              </a:rPr>
              <a:t>که ممکن است یک فوریت بهداشتی بین‌المللی شود، بدون توجه به منشاء یا منبع آن ،  باید تمام اطلاعات بهداشتی مرتبط را به سازمان ارائه دهد. </a:t>
            </a:r>
            <a:endParaRPr lang="fa-IR" sz="4000" dirty="0" smtClean="0">
              <a:cs typeface="B Nazanin" panose="00000400000000000000" pitchFamily="2" charset="-78"/>
            </a:endParaRPr>
          </a:p>
          <a:p>
            <a:pPr algn="r" rtl="1"/>
            <a:r>
              <a:rPr lang="fa-IR" sz="4000" dirty="0" smtClean="0">
                <a:cs typeface="B Nazanin" panose="00000400000000000000" pitchFamily="2" charset="-78"/>
              </a:rPr>
              <a:t>در </a:t>
            </a:r>
            <a:r>
              <a:rPr lang="fa-IR" sz="4000" dirty="0">
                <a:cs typeface="B Nazanin" panose="00000400000000000000" pitchFamily="2" charset="-78"/>
              </a:rPr>
              <a:t>این صورت باید کلیه موارد مندرج در ماده 6 به طور کامل اجرا شود.</a:t>
            </a:r>
            <a:endParaRPr lang="en-US" sz="4000" dirty="0">
              <a:cs typeface="B Nazanin" panose="00000400000000000000" pitchFamily="2" charset="-78"/>
            </a:endParaRPr>
          </a:p>
          <a:p>
            <a:pPr algn="r"/>
            <a:endParaRPr lang="en-US" sz="40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34</a:t>
            </a:fld>
            <a:endParaRPr lang="en-US" dirty="0"/>
          </a:p>
        </p:txBody>
      </p:sp>
    </p:spTree>
    <p:extLst>
      <p:ext uri="{BB962C8B-B14F-4D97-AF65-F5344CB8AC3E}">
        <p14:creationId xmlns:p14="http://schemas.microsoft.com/office/powerpoint/2010/main" xmlns="" val="831218526"/>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8677" y="168676"/>
            <a:ext cx="8682360" cy="5700418"/>
          </a:xfrm>
        </p:spPr>
        <p:txBody>
          <a:bodyPr>
            <a:normAutofit fontScale="92500" lnSpcReduction="10000"/>
          </a:bodyPr>
          <a:lstStyle/>
          <a:p>
            <a:pPr algn="ctr" rtl="1"/>
            <a:r>
              <a:rPr lang="fa-IR" sz="4400" b="1" dirty="0">
                <a:solidFill>
                  <a:srgbClr val="FF0000"/>
                </a:solidFill>
                <a:cs typeface="B Nazanin" panose="00000400000000000000" pitchFamily="2" charset="-78"/>
              </a:rPr>
              <a:t>ماده 8: مشاوره </a:t>
            </a:r>
            <a:endParaRPr lang="en-US" sz="4400" dirty="0">
              <a:solidFill>
                <a:srgbClr val="FF0000"/>
              </a:solidFill>
              <a:cs typeface="B Nazanin" panose="00000400000000000000" pitchFamily="2" charset="-78"/>
            </a:endParaRPr>
          </a:p>
          <a:p>
            <a:pPr algn="r" rtl="1">
              <a:buFont typeface="Wingdings" panose="05000000000000000000" pitchFamily="2" charset="2"/>
              <a:buChar char="q"/>
            </a:pPr>
            <a:r>
              <a:rPr lang="fa-IR" sz="3200" dirty="0">
                <a:cs typeface="B Nazanin" panose="00000400000000000000" pitchFamily="2" charset="-78"/>
              </a:rPr>
              <a:t>در مواردی که رویدادی در قلمرو کشور رخ داده اما براساس (ابزار تصمیم گیری مندرج در) ماده 6 ، شرایط لازم برای اطلاعیه به سازمان را ندارد، به خصوص در مورد رویدادهایی که هنوز اطلاعات کافی برای تکمیل ابزار تصمیم‌گیری وجود ندارد، کشور عضو همچنان میتواند از طریق مسئول ملی مقررات از  توصیه ها و مشورت سازمان در خصوص اقدامات بهداشتی مناسب بهره مند شود</a:t>
            </a:r>
            <a:r>
              <a:rPr lang="fa-IR" sz="3200" dirty="0" smtClean="0">
                <a:cs typeface="B Nazanin" panose="00000400000000000000" pitchFamily="2" charset="-78"/>
              </a:rPr>
              <a:t>.</a:t>
            </a:r>
          </a:p>
          <a:p>
            <a:pPr algn="r" rtl="1">
              <a:buFont typeface="Wingdings" panose="05000000000000000000" pitchFamily="2" charset="2"/>
              <a:buChar char="q"/>
            </a:pPr>
            <a:r>
              <a:rPr lang="fa-IR" sz="3200" dirty="0" smtClean="0">
                <a:cs typeface="B Nazanin" panose="00000400000000000000" pitchFamily="2" charset="-78"/>
              </a:rPr>
              <a:t> </a:t>
            </a:r>
            <a:r>
              <a:rPr lang="fa-IR" sz="3200" dirty="0">
                <a:cs typeface="B Nazanin" panose="00000400000000000000" pitchFamily="2" charset="-78"/>
              </a:rPr>
              <a:t>چنین ارتباطاتی باید طبق بند‌های 2 تا 4 ماده 11 برقرار شود. </a:t>
            </a:r>
            <a:endParaRPr lang="fa-IR" sz="3200" dirty="0" smtClean="0">
              <a:cs typeface="B Nazanin" panose="00000400000000000000" pitchFamily="2" charset="-78"/>
            </a:endParaRPr>
          </a:p>
          <a:p>
            <a:pPr algn="r" rtl="1">
              <a:buFont typeface="Wingdings" panose="05000000000000000000" pitchFamily="2" charset="2"/>
              <a:buChar char="q"/>
            </a:pPr>
            <a:r>
              <a:rPr lang="fa-IR" sz="3200" dirty="0" smtClean="0">
                <a:cs typeface="B Nazanin" panose="00000400000000000000" pitchFamily="2" charset="-78"/>
              </a:rPr>
              <a:t>کشوری </a:t>
            </a:r>
            <a:r>
              <a:rPr lang="fa-IR" sz="3200" dirty="0">
                <a:cs typeface="B Nazanin" panose="00000400000000000000" pitchFamily="2" charset="-78"/>
              </a:rPr>
              <a:t>که این رویداد در قلمرو آن رخ داده ممکن است از سازمان برای ارزیابی خطر برمبنای اطلاعات اپیدمیولوژیک موجود ، تقاضای مساعدت نماید.</a:t>
            </a:r>
            <a:endParaRPr lang="en-US" sz="3200" dirty="0">
              <a:cs typeface="B Nazanin" panose="00000400000000000000" pitchFamily="2" charset="-78"/>
            </a:endParaRPr>
          </a:p>
          <a:p>
            <a:r>
              <a:rPr lang="en-US" sz="3200" b="1" dirty="0">
                <a:cs typeface="B Nazanin" panose="00000400000000000000" pitchFamily="2" charset="-78"/>
              </a:rPr>
              <a:t>- Consultation</a:t>
            </a: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35</a:t>
            </a:fld>
            <a:endParaRPr lang="en-US" dirty="0"/>
          </a:p>
        </p:txBody>
      </p:sp>
    </p:spTree>
    <p:extLst>
      <p:ext uri="{BB962C8B-B14F-4D97-AF65-F5344CB8AC3E}">
        <p14:creationId xmlns:p14="http://schemas.microsoft.com/office/powerpoint/2010/main" xmlns="" val="383199364"/>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9092" y="177553"/>
            <a:ext cx="8100430" cy="6010183"/>
          </a:xfrm>
        </p:spPr>
        <p:txBody>
          <a:bodyPr>
            <a:noAutofit/>
          </a:bodyPr>
          <a:lstStyle/>
          <a:p>
            <a:pPr algn="ctr" rtl="1"/>
            <a:r>
              <a:rPr lang="fa-IR" sz="2800" b="1" dirty="0">
                <a:solidFill>
                  <a:srgbClr val="FF0000"/>
                </a:solidFill>
                <a:cs typeface="B Nazanin" panose="00000400000000000000" pitchFamily="2" charset="-78"/>
              </a:rPr>
              <a:t>ماده 9: سایر گزارشات</a:t>
            </a:r>
            <a:endParaRPr lang="en-US" sz="2800" dirty="0">
              <a:solidFill>
                <a:srgbClr val="FF0000"/>
              </a:solidFill>
              <a:cs typeface="B Nazanin" panose="00000400000000000000" pitchFamily="2" charset="-78"/>
            </a:endParaRPr>
          </a:p>
          <a:p>
            <a:pPr lvl="0" algn="r" rtl="1">
              <a:buFont typeface="Wingdings" panose="05000000000000000000" pitchFamily="2" charset="2"/>
              <a:buChar char="q"/>
            </a:pPr>
            <a:r>
              <a:rPr lang="fa-IR" dirty="0">
                <a:cs typeface="B Nazanin" panose="00000400000000000000" pitchFamily="2" charset="-78"/>
              </a:rPr>
              <a:t>ممکن است سازمان جهانی بهداشت گزارشاتی را از منابعی بجز ماده 6 (اعلام اولیه) یا ماده 8 (مشاوره) دریافت نماید که در اینصورت بر اساس اصول پذیرفته شده اپیدمیولوژی آنها را مورد ارزیابی قرار خواهد دهد . سپس اطلاعات حاصل را با کشوری که رویداد مورد ادعا در قلمرو آن رخ داده در میان میگذارد</a:t>
            </a:r>
            <a:r>
              <a:rPr lang="fa-IR" dirty="0" smtClean="0">
                <a:cs typeface="B Nazanin" panose="00000400000000000000" pitchFamily="2" charset="-78"/>
              </a:rPr>
              <a:t>.</a:t>
            </a:r>
          </a:p>
          <a:p>
            <a:pPr lvl="0" algn="r" rtl="1">
              <a:buFont typeface="Wingdings" panose="05000000000000000000" pitchFamily="2" charset="2"/>
              <a:buChar char="q"/>
            </a:pPr>
            <a:r>
              <a:rPr lang="fa-IR" dirty="0" smtClean="0">
                <a:cs typeface="B Nazanin" panose="00000400000000000000" pitchFamily="2" charset="-78"/>
              </a:rPr>
              <a:t> </a:t>
            </a:r>
            <a:r>
              <a:rPr lang="fa-IR" dirty="0">
                <a:cs typeface="B Nazanin" panose="00000400000000000000" pitchFamily="2" charset="-78"/>
              </a:rPr>
              <a:t>قبل از انجام هر گونه اقدامی بر مبنای چنین گزارشاتی، سازمان طبق رویه مندرج در ماده 10 با کشوری که رویداد مورد ادعا در آن رخ داده مشورت نموده و تلاش می‌کند از آن کشور تأییدیه دریافت کند . </a:t>
            </a:r>
            <a:endParaRPr lang="fa-IR" dirty="0" smtClean="0">
              <a:cs typeface="B Nazanin" panose="00000400000000000000" pitchFamily="2" charset="-78"/>
            </a:endParaRPr>
          </a:p>
          <a:p>
            <a:pPr lvl="0" algn="r" rtl="1">
              <a:buFont typeface="Wingdings" panose="05000000000000000000" pitchFamily="2" charset="2"/>
              <a:buChar char="q"/>
            </a:pPr>
            <a:r>
              <a:rPr lang="fa-IR" dirty="0" smtClean="0">
                <a:cs typeface="B Nazanin" panose="00000400000000000000" pitchFamily="2" charset="-78"/>
              </a:rPr>
              <a:t>سپس </a:t>
            </a:r>
            <a:r>
              <a:rPr lang="fa-IR" dirty="0">
                <a:cs typeface="B Nazanin" panose="00000400000000000000" pitchFamily="2" charset="-78"/>
              </a:rPr>
              <a:t>سازمان اطلاعات حاصل را در دسترس کشورهای عضو می‌گذارد و تنها در صورت صلاحدید ممکن است سازمان منبع گزارش را محرمانه نگه دارد. اطلاعات بدست آمده طبق رویه تعیین شده در ماده 11 مورد استفاده قرار خواهد </a:t>
            </a:r>
            <a:r>
              <a:rPr lang="fa-IR" dirty="0" smtClean="0">
                <a:cs typeface="B Nazanin" panose="00000400000000000000" pitchFamily="2" charset="-78"/>
              </a:rPr>
              <a:t>گرفت.</a:t>
            </a:r>
          </a:p>
          <a:p>
            <a:pPr lvl="0" algn="r" rtl="1">
              <a:buFont typeface="Wingdings" panose="05000000000000000000" pitchFamily="2" charset="2"/>
              <a:buChar char="q"/>
            </a:pPr>
            <a:r>
              <a:rPr lang="fa-IR" dirty="0" smtClean="0">
                <a:cs typeface="B Nazanin" panose="00000400000000000000" pitchFamily="2" charset="-78"/>
              </a:rPr>
              <a:t>کشورهای </a:t>
            </a:r>
            <a:r>
              <a:rPr lang="fa-IR" dirty="0">
                <a:cs typeface="B Nazanin" panose="00000400000000000000" pitchFamily="2" charset="-78"/>
              </a:rPr>
              <a:t>عضو باید تا جایی که امکان دارد  در عرض 24 ساعت از دریافت شواهدی مبنی بر یک خطر بهداشتی با امکان گسترش بین‌المللی در خارج از قلمرو کشور خود، سازمان را مطلع نمایند. چنین شواهدی میتواند در حین ورود یا خروج موارد زیر نمایان شود،</a:t>
            </a:r>
            <a:endParaRPr lang="en-US" dirty="0">
              <a:cs typeface="B Nazanin" panose="00000400000000000000" pitchFamily="2" charset="-78"/>
            </a:endParaRPr>
          </a:p>
          <a:p>
            <a:pPr lvl="3" algn="r" rtl="1"/>
            <a:r>
              <a:rPr lang="fa-IR" sz="2800" dirty="0">
                <a:cs typeface="B Nazanin" panose="00000400000000000000" pitchFamily="2" charset="-78"/>
              </a:rPr>
              <a:t>الف) موارد بیماری انسانی</a:t>
            </a:r>
            <a:endParaRPr lang="en-US" sz="2800" dirty="0">
              <a:cs typeface="B Nazanin" panose="00000400000000000000" pitchFamily="2" charset="-78"/>
            </a:endParaRPr>
          </a:p>
          <a:p>
            <a:pPr lvl="3" algn="r" rtl="1"/>
            <a:r>
              <a:rPr lang="fa-IR" sz="2800" dirty="0">
                <a:cs typeface="B Nazanin" panose="00000400000000000000" pitchFamily="2" charset="-78"/>
              </a:rPr>
              <a:t>ب) ناقلین حامل عفونت یا آلودگی</a:t>
            </a:r>
            <a:endParaRPr lang="en-US" sz="2800" dirty="0">
              <a:cs typeface="B Nazanin" panose="00000400000000000000" pitchFamily="2" charset="-78"/>
            </a:endParaRPr>
          </a:p>
          <a:p>
            <a:pPr lvl="3" algn="r" rtl="1"/>
            <a:r>
              <a:rPr lang="fa-IR" sz="2800" dirty="0">
                <a:cs typeface="B Nazanin" panose="00000400000000000000" pitchFamily="2" charset="-78"/>
              </a:rPr>
              <a:t>ج) کالاهای آلوده</a:t>
            </a:r>
            <a:endParaRPr lang="en-US" sz="28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36</a:t>
            </a:fld>
            <a:endParaRPr lang="en-US" dirty="0"/>
          </a:p>
        </p:txBody>
      </p:sp>
    </p:spTree>
    <p:extLst>
      <p:ext uri="{BB962C8B-B14F-4D97-AF65-F5344CB8AC3E}">
        <p14:creationId xmlns:p14="http://schemas.microsoft.com/office/powerpoint/2010/main" xmlns="" val="2150898117"/>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8676" y="195309"/>
            <a:ext cx="8717871" cy="6010182"/>
          </a:xfrm>
        </p:spPr>
        <p:txBody>
          <a:bodyPr>
            <a:normAutofit/>
          </a:bodyPr>
          <a:lstStyle/>
          <a:p>
            <a:pPr algn="ctr" rtl="1"/>
            <a:r>
              <a:rPr lang="fa-IR" sz="3200" b="1" dirty="0">
                <a:solidFill>
                  <a:srgbClr val="FF0000"/>
                </a:solidFill>
                <a:cs typeface="B Nazanin" panose="00000400000000000000" pitchFamily="2" charset="-78"/>
              </a:rPr>
              <a:t>ماده 10: تأیید رویداد</a:t>
            </a:r>
            <a:endParaRPr lang="en-US" sz="3200" dirty="0">
              <a:solidFill>
                <a:srgbClr val="FF0000"/>
              </a:solidFill>
              <a:cs typeface="B Nazanin" panose="00000400000000000000" pitchFamily="2" charset="-78"/>
            </a:endParaRPr>
          </a:p>
          <a:p>
            <a:pPr lvl="0" algn="r" rtl="1"/>
            <a:r>
              <a:rPr lang="fa-IR" sz="2400" dirty="0">
                <a:cs typeface="B Nazanin" panose="00000400000000000000" pitchFamily="2" charset="-78"/>
              </a:rPr>
              <a:t>طبق ماده 9 زمانی که سازمان از طریق منابعی غیر از اطلاعیه یا درخواست مشاوره کشورها ، گزارشاتی را مبنی بر رویدادی دریافت نماید که ادعا میشود در قلمرو آن کشور رخ داده و ممکن است یک وضعیت اضطراری بهداشتی بین‌المللی ایجاد کند ، از آن کشور عضو درخواست تأیید خواهد کرد. در این موارد، سازمان گزارشاتی را که نیاز به تأیید دارند را به کشور مربوطه اعلام خواهد نمود .</a:t>
            </a:r>
            <a:endParaRPr lang="en-US" sz="2400" dirty="0">
              <a:cs typeface="B Nazanin" panose="00000400000000000000" pitchFamily="2" charset="-78"/>
            </a:endParaRPr>
          </a:p>
          <a:p>
            <a:pPr lvl="0" algn="r" rtl="1"/>
            <a:r>
              <a:rPr lang="fa-IR" sz="2400" dirty="0">
                <a:cs typeface="B Nazanin" panose="00000400000000000000" pitchFamily="2" charset="-78"/>
              </a:rPr>
              <a:t>طبق بند بالا و همچنین ماده 9، زمانی که سازمان از هر کشور عضو درخواست تأیید می نماید ، آن کشور باید تأیید را انجام داده و ضمناً موارد زیر را ارائه نماید:</a:t>
            </a:r>
            <a:endParaRPr lang="en-US" sz="2400" dirty="0">
              <a:cs typeface="B Nazanin" panose="00000400000000000000" pitchFamily="2" charset="-78"/>
            </a:endParaRPr>
          </a:p>
          <a:p>
            <a:pPr lvl="4" algn="r" rtl="1">
              <a:buFont typeface="Wingdings" panose="05000000000000000000" pitchFamily="2" charset="2"/>
              <a:buChar char="q"/>
            </a:pPr>
            <a:r>
              <a:rPr lang="fa-IR" sz="2400" dirty="0">
                <a:cs typeface="B Nazanin" panose="00000400000000000000" pitchFamily="2" charset="-78"/>
              </a:rPr>
              <a:t>الف) در عرض 24 ساعت، یا یک پاسخ اولیه ارائه داده و یا حداقل وصول درخواست سازمان را اعلام نماید؛</a:t>
            </a:r>
            <a:endParaRPr lang="en-US" sz="2400" dirty="0">
              <a:cs typeface="B Nazanin" panose="00000400000000000000" pitchFamily="2" charset="-78"/>
            </a:endParaRPr>
          </a:p>
          <a:p>
            <a:pPr lvl="4" algn="r" rtl="1">
              <a:buFont typeface="Wingdings" panose="05000000000000000000" pitchFamily="2" charset="2"/>
              <a:buChar char="q"/>
            </a:pPr>
            <a:r>
              <a:rPr lang="fa-IR" sz="2400" dirty="0">
                <a:cs typeface="B Nazanin" panose="00000400000000000000" pitchFamily="2" charset="-78"/>
              </a:rPr>
              <a:t>ب) در عرض 24 ساعت، اطلاعات بهداشتی موجود در مورد وضعیت رویداد مورد درخواست سازمان را ارائه نماید؛</a:t>
            </a:r>
            <a:endParaRPr lang="en-US" sz="2400" dirty="0">
              <a:cs typeface="B Nazanin" panose="00000400000000000000" pitchFamily="2" charset="-78"/>
            </a:endParaRPr>
          </a:p>
          <a:p>
            <a:pPr lvl="4" algn="r" rtl="1">
              <a:buFont typeface="Wingdings" panose="05000000000000000000" pitchFamily="2" charset="2"/>
              <a:buChar char="q"/>
            </a:pPr>
            <a:r>
              <a:rPr lang="fa-IR" sz="2400" dirty="0">
                <a:cs typeface="B Nazanin" panose="00000400000000000000" pitchFamily="2" charset="-78"/>
              </a:rPr>
              <a:t>ج) اطلاعاتی را در جهت ارزیابی (خطر) رویداد ، شامل اطلاعات توصیه شده در ماده 6 در اختیار سازمان قرار دهد.</a:t>
            </a:r>
            <a:endParaRPr lang="en-US" sz="24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37</a:t>
            </a:fld>
            <a:endParaRPr lang="en-US" dirty="0"/>
          </a:p>
        </p:txBody>
      </p:sp>
    </p:spTree>
    <p:extLst>
      <p:ext uri="{BB962C8B-B14F-4D97-AF65-F5344CB8AC3E}">
        <p14:creationId xmlns:p14="http://schemas.microsoft.com/office/powerpoint/2010/main" xmlns="" val="755551259"/>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9697" y="133165"/>
            <a:ext cx="8629095" cy="6036816"/>
          </a:xfrm>
        </p:spPr>
        <p:txBody>
          <a:bodyPr>
            <a:normAutofit/>
          </a:bodyPr>
          <a:lstStyle/>
          <a:p>
            <a:pPr algn="r" rtl="1"/>
            <a:r>
              <a:rPr lang="fa-IR" sz="2800" dirty="0" smtClean="0">
                <a:cs typeface="B Nazanin" panose="00000400000000000000" pitchFamily="2" charset="-78"/>
              </a:rPr>
              <a:t>3.وقتی </a:t>
            </a:r>
            <a:r>
              <a:rPr lang="fa-IR" sz="2800" dirty="0">
                <a:cs typeface="B Nazanin" panose="00000400000000000000" pitchFamily="2" charset="-78"/>
              </a:rPr>
              <a:t>سازمان اطلاعات یک رویداد با احتمال ایجاد فوریت بهداشتی بین‌المللی را دریافت مینماید ، جهت ارزیابی احتمال گسترش بین‌المللی بیماری، احتمال اختلال در تردد بین‌المللی و کفایت اقدامات کنترلی به آن کشور پیشنهاد همکاری خواهد نمود، </a:t>
            </a:r>
            <a:endParaRPr lang="fa-IR" sz="2800" dirty="0" smtClean="0">
              <a:cs typeface="B Nazanin" panose="00000400000000000000" pitchFamily="2" charset="-78"/>
            </a:endParaRPr>
          </a:p>
          <a:p>
            <a:pPr lvl="1" algn="r" rtl="1"/>
            <a:r>
              <a:rPr lang="fa-IR" sz="2600" dirty="0" smtClean="0">
                <a:cs typeface="B Nazanin" panose="00000400000000000000" pitchFamily="2" charset="-78"/>
              </a:rPr>
              <a:t>این </a:t>
            </a:r>
            <a:r>
              <a:rPr lang="fa-IR" sz="2600" dirty="0">
                <a:cs typeface="B Nazanin" panose="00000400000000000000" pitchFamily="2" charset="-78"/>
              </a:rPr>
              <a:t>فعالیت‌ها ممکن است شامل همکاری با سایر سازمان‌های معتبر (بین المللی) و پیشنهاد بسیج کمک‌های بین‌المللی بمنظور حمایت از مسئولان کشور در هماهنگی و انجام ارزیابی محیطی (در منطقه) خواهد بود. در صورت درخواست کشور عضو ، سازمان باید توجیهات خود را در مورد پیشنهاد همکاری ارائه نماید.</a:t>
            </a:r>
            <a:endParaRPr lang="en-US" sz="2600" dirty="0">
              <a:cs typeface="B Nazanin" panose="00000400000000000000" pitchFamily="2" charset="-78"/>
            </a:endParaRPr>
          </a:p>
          <a:p>
            <a:pPr algn="r" rtl="1"/>
            <a:r>
              <a:rPr lang="fa-IR" sz="2800" dirty="0">
                <a:cs typeface="B Nazanin" panose="00000400000000000000" pitchFamily="2" charset="-78"/>
              </a:rPr>
              <a:t>4</a:t>
            </a:r>
            <a:r>
              <a:rPr lang="fa-IR" sz="2800" dirty="0">
                <a:solidFill>
                  <a:srgbClr val="FF0000"/>
                </a:solidFill>
                <a:cs typeface="B Nazanin" panose="00000400000000000000" pitchFamily="2" charset="-78"/>
              </a:rPr>
              <a:t>. اگر کشور عضو پیشنهاد همکاری را قبول نکند</a:t>
            </a:r>
            <a:r>
              <a:rPr lang="fa-IR" sz="2800" dirty="0">
                <a:cs typeface="B Nazanin" panose="00000400000000000000" pitchFamily="2" charset="-78"/>
              </a:rPr>
              <a:t>، در صورتی که سازمان براساس شدت خطر بهداشتی توجیهات کافی داشته باشد ، ممکن است اطلاعاتی را که در مورد آن رویداد در اختیار دارد با سایر کشورهای عضو تبادل نماید. در حالی که سازمان همچنان به تشویق کشور مربوطه مبنی بر پذیرش پیشنهاد همکاری ادامه میدهد، دیدگاه‌های آن کشور را نیز مورد توجه قرار می‌دهد.</a:t>
            </a:r>
            <a:endParaRPr lang="en-US" sz="2800" dirty="0">
              <a:cs typeface="B Nazanin" panose="00000400000000000000" pitchFamily="2" charset="-78"/>
            </a:endParaRPr>
          </a:p>
          <a:p>
            <a:pPr algn="r"/>
            <a:endParaRPr lang="en-US" sz="28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38</a:t>
            </a:fld>
            <a:endParaRPr lang="en-US" dirty="0"/>
          </a:p>
        </p:txBody>
      </p:sp>
    </p:spTree>
    <p:extLst>
      <p:ext uri="{BB962C8B-B14F-4D97-AF65-F5344CB8AC3E}">
        <p14:creationId xmlns:p14="http://schemas.microsoft.com/office/powerpoint/2010/main" xmlns="" val="2335473293"/>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309" y="248575"/>
            <a:ext cx="8766256" cy="5974672"/>
          </a:xfrm>
        </p:spPr>
        <p:txBody>
          <a:bodyPr>
            <a:normAutofit/>
          </a:bodyPr>
          <a:lstStyle/>
          <a:p>
            <a:pPr algn="r" rtl="1"/>
            <a:r>
              <a:rPr lang="fa-IR" sz="3200" b="1" dirty="0">
                <a:solidFill>
                  <a:srgbClr val="FF0000"/>
                </a:solidFill>
                <a:cs typeface="B Nazanin" panose="00000400000000000000" pitchFamily="2" charset="-78"/>
              </a:rPr>
              <a:t>ماده 11: ارائه اطلاعات توسط سازمان</a:t>
            </a:r>
            <a:endParaRPr lang="en-US" sz="3200" dirty="0">
              <a:solidFill>
                <a:srgbClr val="FF0000"/>
              </a:solidFill>
              <a:cs typeface="B Nazanin" panose="00000400000000000000" pitchFamily="2" charset="-78"/>
            </a:endParaRPr>
          </a:p>
          <a:p>
            <a:pPr lvl="0" algn="r" rtl="1"/>
            <a:r>
              <a:rPr lang="fa-IR" sz="2800" dirty="0">
                <a:cs typeface="B Nazanin" panose="00000400000000000000" pitchFamily="2" charset="-78"/>
              </a:rPr>
              <a:t>بشرط تحقق موارد مندرج در بند 2 این ماده سازمان ، اطلاعات بهداشتی را که از منابع عنوان شده در مواد 5 الی 10 دریافت کرده و برای توانمند ساختن کشورها جهت پاسخ‌دهی به خطر بهداشت عمومی ضروری می داند ، در کوتاه ترین زمان ممکن و با استفاده از کارآمدترین وسایل موجود، و </a:t>
            </a:r>
            <a:r>
              <a:rPr lang="fa-IR" sz="2800" b="1" dirty="0">
                <a:solidFill>
                  <a:srgbClr val="FF0000"/>
                </a:solidFill>
                <a:cs typeface="B Nazanin" panose="00000400000000000000" pitchFamily="2" charset="-78"/>
              </a:rPr>
              <a:t>بصورت محرمانه به همه </a:t>
            </a:r>
            <a:r>
              <a:rPr lang="fa-IR" sz="2800" dirty="0">
                <a:cs typeface="B Nazanin" panose="00000400000000000000" pitchFamily="2" charset="-78"/>
              </a:rPr>
              <a:t>کشورهای عضو و در صورت لزوم به سازمان‌های بین‌المللی مرتبط ارسال خواهد نمود. همچنین سازمان توصیه هایی که ممکن است در پیشگیری از وقوع رویداد های مشابه کمک کننده باشند را در اختیار کشورهای عضو قرار می دهد. </a:t>
            </a:r>
            <a:endParaRPr lang="en-US" sz="2800" dirty="0">
              <a:cs typeface="B Nazanin" panose="00000400000000000000" pitchFamily="2" charset="-78"/>
            </a:endParaRPr>
          </a:p>
          <a:p>
            <a:pPr lvl="0" algn="r" rtl="1"/>
            <a:r>
              <a:rPr lang="fa-IR" sz="2800" dirty="0">
                <a:cs typeface="B Nazanin" panose="00000400000000000000" pitchFamily="2" charset="-78"/>
              </a:rPr>
              <a:t>طبق این مقررات ، سازمان اطلاعات دریافتی از منابع مندرج در مواد 6 ، 8 و بند 2 ماده 9 را در جهت تأیید ، ارزیابی خطر و مساعدت مورد استفاده قرار می دهد. بجز مواردی که با کشور درگیر توافق حاصل شود ، </a:t>
            </a:r>
            <a:r>
              <a:rPr lang="fa-IR" sz="2800" b="1" dirty="0">
                <a:solidFill>
                  <a:srgbClr val="FF0000"/>
                </a:solidFill>
                <a:cs typeface="B Nazanin" panose="00000400000000000000" pitchFamily="2" charset="-78"/>
              </a:rPr>
              <a:t>سازمان این اطلاعات را در اختیار سایر کشورهای عضو قرار نخواهد داد، مگر زمانیکه:</a:t>
            </a:r>
            <a:endParaRPr lang="en-US" sz="2800" b="1" dirty="0">
              <a:solidFill>
                <a:srgbClr val="FF0000"/>
              </a:solidFill>
              <a:cs typeface="B Nazanin" panose="00000400000000000000" pitchFamily="2" charset="-78"/>
            </a:endParaRPr>
          </a:p>
          <a:p>
            <a:pPr algn="r"/>
            <a:endParaRPr lang="en-US" sz="28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39</a:t>
            </a:fld>
            <a:endParaRPr lang="en-US" dirty="0"/>
          </a:p>
        </p:txBody>
      </p:sp>
    </p:spTree>
    <p:extLst>
      <p:ext uri="{BB962C8B-B14F-4D97-AF65-F5344CB8AC3E}">
        <p14:creationId xmlns:p14="http://schemas.microsoft.com/office/powerpoint/2010/main" xmlns="" val="186079435"/>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7126" y="190500"/>
            <a:ext cx="6447501" cy="729464"/>
          </a:xfrm>
        </p:spPr>
        <p:txBody>
          <a:bodyPr>
            <a:noAutofit/>
          </a:bodyPr>
          <a:lstStyle/>
          <a:p>
            <a:pPr algn="ctr" rtl="1"/>
            <a:r>
              <a:rPr lang="fa-IR" sz="3600" b="1" dirty="0">
                <a:solidFill>
                  <a:srgbClr val="FF0000"/>
                </a:solidFill>
                <a:effectLst>
                  <a:outerShdw blurRad="38100" dist="38100" dir="2700000" algn="tl">
                    <a:srgbClr val="000000">
                      <a:alpha val="43137"/>
                    </a:srgbClr>
                  </a:outerShdw>
                </a:effectLst>
              </a:rPr>
              <a:t>بخش </a:t>
            </a:r>
            <a:r>
              <a:rPr lang="fa-IR" sz="3600" b="1" dirty="0" smtClean="0">
                <a:solidFill>
                  <a:srgbClr val="FF0000"/>
                </a:solidFill>
                <a:effectLst>
                  <a:outerShdw blurRad="38100" dist="38100" dir="2700000" algn="tl">
                    <a:srgbClr val="000000">
                      <a:alpha val="43137"/>
                    </a:srgbClr>
                  </a:outerShdw>
                </a:effectLst>
              </a:rPr>
              <a:t>اول:تعاریف</a:t>
            </a:r>
            <a:endParaRPr lang="en-US" sz="3600" b="1"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23824" y="834239"/>
            <a:ext cx="8810625" cy="5366535"/>
          </a:xfrm>
        </p:spPr>
        <p:txBody>
          <a:bodyPr>
            <a:normAutofit fontScale="47500" lnSpcReduction="20000"/>
          </a:bodyPr>
          <a:lstStyle/>
          <a:p>
            <a:pPr algn="r" rtl="1"/>
            <a:r>
              <a:rPr lang="fa-IR" sz="4100" b="1" dirty="0">
                <a:solidFill>
                  <a:srgbClr val="FF0000"/>
                </a:solidFill>
                <a:effectLst>
                  <a:outerShdw blurRad="38100" dist="38100" dir="2700000" algn="tl">
                    <a:srgbClr val="000000">
                      <a:alpha val="43137"/>
                    </a:srgbClr>
                  </a:outerShdw>
                </a:effectLst>
                <a:cs typeface="B Nazanin" panose="00000400000000000000" pitchFamily="2" charset="-78"/>
              </a:rPr>
              <a:t>ماده 1: تعاریف</a:t>
            </a:r>
            <a:endParaRPr lang="en-US" sz="4100" b="1" dirty="0">
              <a:solidFill>
                <a:srgbClr val="FF0000"/>
              </a:solidFill>
              <a:effectLst>
                <a:outerShdw blurRad="38100" dist="38100" dir="2700000" algn="tl">
                  <a:srgbClr val="000000">
                    <a:alpha val="43137"/>
                  </a:srgbClr>
                </a:outerShdw>
              </a:effectLst>
              <a:cs typeface="B Nazanin" panose="00000400000000000000" pitchFamily="2" charset="-78"/>
            </a:endParaRPr>
          </a:p>
          <a:p>
            <a:pPr algn="r" rtl="1"/>
            <a:r>
              <a:rPr lang="fa-IR" sz="3600" b="1" dirty="0">
                <a:cs typeface="B Nazanin" panose="00000400000000000000" pitchFamily="2" charset="-78"/>
              </a:rPr>
              <a:t>1. در راستای اهداف مقررات بهداشتی بین‌المللی (که از این به بعد باختصار مقررات و یا مقررات ذکر خواهد شد):</a:t>
            </a:r>
            <a:endParaRPr lang="en-US" sz="3600" b="1" dirty="0">
              <a:cs typeface="B Nazanin" panose="00000400000000000000" pitchFamily="2" charset="-78"/>
            </a:endParaRPr>
          </a:p>
          <a:p>
            <a:pPr algn="r" rtl="1"/>
            <a:r>
              <a:rPr lang="fa-IR" sz="3600" b="1" dirty="0">
                <a:solidFill>
                  <a:srgbClr val="FF0000"/>
                </a:solidFill>
                <a:cs typeface="B Nazanin" panose="00000400000000000000" pitchFamily="2" charset="-78"/>
              </a:rPr>
              <a:t>- «آلوده» </a:t>
            </a:r>
            <a:r>
              <a:rPr lang="fa-IR" sz="3600" b="1" dirty="0">
                <a:cs typeface="B Nazanin" panose="00000400000000000000" pitchFamily="2" charset="-78"/>
              </a:rPr>
              <a:t>به معنی اشخاص، بار همراه مسافر، محموله‌، بارگنجها، وسایل نقلیه، کالاهای خوراکی، بسته‌های پستی یا متعلقات انسان میباشد که دچار آلودگی یا عفونت بوده یا منبع آلودگی یا عفونت را حمل ‌میکنند، بدین ترتیب یک خطر بهداشت عمومی را ایجاد می نمایند ؛</a:t>
            </a:r>
            <a:endParaRPr lang="en-US" sz="3600" b="1" dirty="0">
              <a:cs typeface="B Nazanin" panose="00000400000000000000" pitchFamily="2" charset="-78"/>
            </a:endParaRPr>
          </a:p>
          <a:p>
            <a:pPr algn="r" rtl="1"/>
            <a:r>
              <a:rPr lang="fa-IR" sz="3600" b="1" dirty="0">
                <a:cs typeface="B Nazanin" panose="00000400000000000000" pitchFamily="2" charset="-78"/>
              </a:rPr>
              <a:t> </a:t>
            </a:r>
            <a:endParaRPr lang="en-US" sz="3600" b="1" dirty="0">
              <a:cs typeface="B Nazanin" panose="00000400000000000000" pitchFamily="2" charset="-78"/>
            </a:endParaRPr>
          </a:p>
          <a:p>
            <a:pPr algn="r" rtl="1"/>
            <a:r>
              <a:rPr lang="fa-IR" sz="3600" b="1" dirty="0">
                <a:solidFill>
                  <a:srgbClr val="FF0000"/>
                </a:solidFill>
                <a:cs typeface="B Nazanin" panose="00000400000000000000" pitchFamily="2" charset="-78"/>
              </a:rPr>
              <a:t>- «ناحیه آلوده»  </a:t>
            </a:r>
            <a:r>
              <a:rPr lang="fa-IR" sz="3600" b="1" dirty="0">
                <a:cs typeface="B Nazanin" panose="00000400000000000000" pitchFamily="2" charset="-78"/>
              </a:rPr>
              <a:t>به معنی یک محدوده جغرافیایی است که سازمان جهانی بهداشت طبق این مقررات ، اعمال موازین بهداشتی خاص را برای آن توصیه نموده است؛</a:t>
            </a:r>
            <a:endParaRPr lang="en-US" sz="3600" b="1" dirty="0">
              <a:cs typeface="B Nazanin" panose="00000400000000000000" pitchFamily="2" charset="-78"/>
            </a:endParaRPr>
          </a:p>
          <a:p>
            <a:pPr algn="r" rtl="1"/>
            <a:r>
              <a:rPr lang="fa-IR" sz="3600" b="1" dirty="0">
                <a:cs typeface="B Nazanin" panose="00000400000000000000" pitchFamily="2" charset="-78"/>
              </a:rPr>
              <a:t> </a:t>
            </a:r>
            <a:endParaRPr lang="en-US" sz="3600" b="1" dirty="0">
              <a:cs typeface="B Nazanin" panose="00000400000000000000" pitchFamily="2" charset="-78"/>
            </a:endParaRPr>
          </a:p>
          <a:p>
            <a:pPr algn="r" rtl="1"/>
            <a:r>
              <a:rPr lang="fa-IR" sz="3600" b="1" dirty="0">
                <a:solidFill>
                  <a:srgbClr val="FF0000"/>
                </a:solidFill>
                <a:cs typeface="B Nazanin" panose="00000400000000000000" pitchFamily="2" charset="-78"/>
              </a:rPr>
              <a:t>- «هواپیما»</a:t>
            </a:r>
            <a:r>
              <a:rPr lang="fa-IR" sz="3600" b="1" dirty="0">
                <a:cs typeface="B Nazanin" panose="00000400000000000000" pitchFamily="2" charset="-78"/>
              </a:rPr>
              <a:t> منظور هواپیمایی است که مبادرت به پروازهای بین‌المللی می نماید؛</a:t>
            </a:r>
            <a:endParaRPr lang="en-US" sz="3600" b="1" dirty="0">
              <a:cs typeface="B Nazanin" panose="00000400000000000000" pitchFamily="2" charset="-78"/>
            </a:endParaRPr>
          </a:p>
          <a:p>
            <a:pPr algn="r" rtl="1"/>
            <a:r>
              <a:rPr lang="fa-IR" sz="3600" b="1" dirty="0">
                <a:cs typeface="B Nazanin" panose="00000400000000000000" pitchFamily="2" charset="-78"/>
              </a:rPr>
              <a:t> </a:t>
            </a:r>
            <a:endParaRPr lang="en-US" sz="3600" b="1" dirty="0">
              <a:cs typeface="B Nazanin" panose="00000400000000000000" pitchFamily="2" charset="-78"/>
            </a:endParaRPr>
          </a:p>
          <a:p>
            <a:pPr algn="r" rtl="1"/>
            <a:r>
              <a:rPr lang="fa-IR" sz="3600" b="1" dirty="0">
                <a:solidFill>
                  <a:srgbClr val="FF0000"/>
                </a:solidFill>
                <a:cs typeface="B Nazanin" panose="00000400000000000000" pitchFamily="2" charset="-78"/>
              </a:rPr>
              <a:t>-  «فرودگاه» </a:t>
            </a:r>
            <a:r>
              <a:rPr lang="fa-IR" sz="3600" b="1" dirty="0">
                <a:cs typeface="B Nazanin" panose="00000400000000000000" pitchFamily="2" charset="-78"/>
              </a:rPr>
              <a:t>منظور فرودگاهی است که پروازهای بین‌المللی در آن ورود و خروج مینمایند؛</a:t>
            </a:r>
            <a:endParaRPr lang="en-US" sz="3600" b="1" dirty="0">
              <a:cs typeface="B Nazanin" panose="00000400000000000000" pitchFamily="2" charset="-78"/>
            </a:endParaRPr>
          </a:p>
          <a:p>
            <a:r>
              <a:rPr lang="fa-IR" b="1" dirty="0" smtClean="0">
                <a:cs typeface="B Nazanin" panose="00000400000000000000" pitchFamily="2" charset="-78"/>
              </a:rPr>
              <a:t>  </a:t>
            </a:r>
            <a:r>
              <a:rPr lang="en-US" sz="4200" b="1" dirty="0" smtClean="0">
                <a:cs typeface="B Nazanin" panose="00000400000000000000" pitchFamily="2" charset="-78"/>
              </a:rPr>
              <a:t>- </a:t>
            </a:r>
            <a:r>
              <a:rPr lang="en-US" sz="4200" b="1" dirty="0">
                <a:cs typeface="B Nazanin" panose="00000400000000000000" pitchFamily="2" charset="-78"/>
              </a:rPr>
              <a:t>Affected</a:t>
            </a:r>
          </a:p>
          <a:p>
            <a:r>
              <a:rPr lang="en-US" sz="4200" b="1" dirty="0">
                <a:cs typeface="B Nazanin" panose="00000400000000000000" pitchFamily="2" charset="-78"/>
              </a:rPr>
              <a:t>- Affected area</a:t>
            </a:r>
          </a:p>
          <a:p>
            <a:r>
              <a:rPr lang="en-US" sz="4200" b="1" dirty="0">
                <a:cs typeface="B Nazanin" panose="00000400000000000000" pitchFamily="2" charset="-78"/>
              </a:rPr>
              <a:t>- Aircraft</a:t>
            </a:r>
          </a:p>
          <a:p>
            <a:r>
              <a:rPr lang="en-US" sz="4200" b="1" dirty="0">
                <a:cs typeface="B Nazanin" panose="00000400000000000000" pitchFamily="2" charset="-78"/>
              </a:rPr>
              <a:t>- Airport</a:t>
            </a:r>
          </a:p>
          <a:p>
            <a:pPr algn="r" rtl="1"/>
            <a:endParaRPr lang="en-US" b="1"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xmlns="" val="2649669975"/>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0718" y="230819"/>
            <a:ext cx="8566951" cy="5912529"/>
          </a:xfrm>
        </p:spPr>
        <p:txBody>
          <a:bodyPr>
            <a:normAutofit/>
          </a:bodyPr>
          <a:lstStyle/>
          <a:p>
            <a:pPr lvl="1" algn="r" rtl="1">
              <a:buFont typeface="Wingdings" panose="05000000000000000000" pitchFamily="2" charset="2"/>
              <a:buChar char="q"/>
            </a:pPr>
            <a:r>
              <a:rPr lang="fa-IR" sz="2000" dirty="0">
                <a:cs typeface="B Nazanin" panose="00000400000000000000" pitchFamily="2" charset="-78"/>
              </a:rPr>
              <a:t>الف) طبق ماده 12 آن رویداد یک وضعیت اضطراری بهداشتی بین‌المللی محسوب گردد؛ یا</a:t>
            </a:r>
            <a:endParaRPr lang="en-US" sz="2000" dirty="0">
              <a:cs typeface="B Nazanin" panose="00000400000000000000" pitchFamily="2" charset="-78"/>
            </a:endParaRPr>
          </a:p>
          <a:p>
            <a:pPr lvl="1" algn="r" rtl="1">
              <a:buFont typeface="Wingdings" panose="05000000000000000000" pitchFamily="2" charset="2"/>
              <a:buChar char="q"/>
            </a:pPr>
            <a:r>
              <a:rPr lang="fa-IR" sz="2000" dirty="0">
                <a:cs typeface="B Nazanin" panose="00000400000000000000" pitchFamily="2" charset="-78"/>
              </a:rPr>
              <a:t>ب) شواهد دال بر گسترش بین‌المللی عفونت یا آلودگی براساس اصول پذیرفته شده اپیدمیولوژی توسط سازمان تأیید شده باشد، یا؛</a:t>
            </a:r>
            <a:endParaRPr lang="en-US" sz="2000" dirty="0">
              <a:cs typeface="B Nazanin" panose="00000400000000000000" pitchFamily="2" charset="-78"/>
            </a:endParaRPr>
          </a:p>
          <a:p>
            <a:pPr lvl="1" algn="r" rtl="1">
              <a:buFont typeface="Wingdings" panose="05000000000000000000" pitchFamily="2" charset="2"/>
              <a:buChar char="q"/>
            </a:pPr>
            <a:r>
              <a:rPr lang="fa-IR" sz="2000" dirty="0">
                <a:cs typeface="B Nazanin" panose="00000400000000000000" pitchFamily="2" charset="-78"/>
              </a:rPr>
              <a:t>ج) شواهدی وجود داشته باشد که:</a:t>
            </a:r>
            <a:endParaRPr lang="en-US" sz="2000" dirty="0">
              <a:cs typeface="B Nazanin" panose="00000400000000000000" pitchFamily="2" charset="-78"/>
            </a:endParaRPr>
          </a:p>
          <a:p>
            <a:pPr lvl="1" algn="r" rtl="1">
              <a:buFont typeface="Wingdings" panose="05000000000000000000" pitchFamily="2" charset="2"/>
              <a:buChar char="q"/>
            </a:pPr>
            <a:r>
              <a:rPr lang="fa-IR" sz="2000" dirty="0">
                <a:cs typeface="B Nazanin" panose="00000400000000000000" pitchFamily="2" charset="-78"/>
              </a:rPr>
              <a:t>بدلیل ماهیت آلودگی، عامل بیماری، ناقل یا مخزن آن، موفقیت اقدامات کنترلی در مقابل گسترش بین‌المللی بیماری محتمل نباشد؛ یا</a:t>
            </a:r>
            <a:endParaRPr lang="en-US" sz="2000" dirty="0">
              <a:cs typeface="B Nazanin" panose="00000400000000000000" pitchFamily="2" charset="-78"/>
            </a:endParaRPr>
          </a:p>
          <a:p>
            <a:pPr lvl="1" algn="r" rtl="1">
              <a:buFont typeface="Wingdings" panose="05000000000000000000" pitchFamily="2" charset="2"/>
              <a:buChar char="q"/>
            </a:pPr>
            <a:r>
              <a:rPr lang="fa-IR" sz="2000" dirty="0">
                <a:cs typeface="B Nazanin" panose="00000400000000000000" pitchFamily="2" charset="-78"/>
              </a:rPr>
              <a:t>کشور عضو برای پیشگیری از گسترش بیماری از ظرفیت های عملیاتی کافی برخوردار نباشد، یا؛</a:t>
            </a:r>
            <a:endParaRPr lang="en-US" sz="2000" dirty="0">
              <a:cs typeface="B Nazanin" panose="00000400000000000000" pitchFamily="2" charset="-78"/>
            </a:endParaRPr>
          </a:p>
          <a:p>
            <a:pPr lvl="1" algn="r" rtl="1">
              <a:buFont typeface="Wingdings" panose="05000000000000000000" pitchFamily="2" charset="2"/>
              <a:buChar char="q"/>
            </a:pPr>
            <a:r>
              <a:rPr lang="fa-IR" sz="2000" dirty="0">
                <a:cs typeface="B Nazanin" panose="00000400000000000000" pitchFamily="2" charset="-78"/>
              </a:rPr>
              <a:t>د) ماهیت و گستردگی جابجایی بین‌المللی مسافرین، بار همراه مسافر، محموله‌ها، بارگنجها، وسایل نقلیه، کالاها یا بسته‌های پستی که ممکن است دچار آلودگی یا عفونت باشند، اعمال اقدامات کنترلی فوری در سطح بین‌المللی را ایجاب نماید.</a:t>
            </a:r>
            <a:endParaRPr lang="en-US" sz="2000" dirty="0">
              <a:cs typeface="B Nazanin" panose="00000400000000000000" pitchFamily="2" charset="-78"/>
            </a:endParaRPr>
          </a:p>
          <a:p>
            <a:pPr algn="r" rtl="1"/>
            <a:r>
              <a:rPr lang="fa-IR" sz="2400" dirty="0">
                <a:cs typeface="B Nazanin" panose="00000400000000000000" pitchFamily="2" charset="-78"/>
              </a:rPr>
              <a:t>3.در صورتی که طبق این ماده ، سازمان تصمیم بگیرد اطلاعات را در اختیار سایرین قرار دهد باید با کشوری که رویداد در قلمرو آن رخ داده مشورت نماید.</a:t>
            </a:r>
            <a:endParaRPr lang="en-US" sz="2400" dirty="0">
              <a:cs typeface="B Nazanin" panose="00000400000000000000" pitchFamily="2" charset="-78"/>
            </a:endParaRPr>
          </a:p>
          <a:p>
            <a:pPr algn="r" rtl="1"/>
            <a:r>
              <a:rPr lang="fa-IR" sz="2400" dirty="0">
                <a:cs typeface="B Nazanin" panose="00000400000000000000" pitchFamily="2" charset="-78"/>
              </a:rPr>
              <a:t>4. چنانچه اطلاعات دریافتی توسط سازمان طبق بند 2 این ماده در اختیار کشورهای عضو قرار گرفته باشد ، و منابع دیگر قبلاً اطلاعاتی را در مورد همان رویداد در دسترس عموم قرار داده باشند اگر سازمان احساس کند انتشار اطلاعات بیطرفانه و معتبر در خصوص آن رویداد لازمست ، ممکن است اطلاعات خود را در اختیار عموم نیز قرار دهد.</a:t>
            </a:r>
            <a:endParaRPr lang="en-US" sz="2400" dirty="0">
              <a:cs typeface="B Nazanin" panose="00000400000000000000" pitchFamily="2" charset="-78"/>
            </a:endParaRPr>
          </a:p>
          <a:p>
            <a:pPr algn="r"/>
            <a:endParaRPr lang="en-US" sz="24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40</a:t>
            </a:fld>
            <a:endParaRPr lang="en-US" dirty="0"/>
          </a:p>
        </p:txBody>
      </p:sp>
    </p:spTree>
    <p:extLst>
      <p:ext uri="{BB962C8B-B14F-4D97-AF65-F5344CB8AC3E}">
        <p14:creationId xmlns:p14="http://schemas.microsoft.com/office/powerpoint/2010/main" xmlns="" val="521963075"/>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165" y="159798"/>
            <a:ext cx="8868792" cy="5709296"/>
          </a:xfrm>
        </p:spPr>
        <p:txBody>
          <a:bodyPr>
            <a:noAutofit/>
          </a:bodyPr>
          <a:lstStyle/>
          <a:p>
            <a:pPr algn="ctr" rtl="1"/>
            <a:r>
              <a:rPr lang="fa-IR" sz="2800" b="1" dirty="0">
                <a:solidFill>
                  <a:srgbClr val="FF0000"/>
                </a:solidFill>
                <a:cs typeface="B Nazanin" panose="00000400000000000000" pitchFamily="2" charset="-78"/>
              </a:rPr>
              <a:t>ماده 12: تعیین یک وضعیت اضطراری بهداشتی بین‌المللی</a:t>
            </a:r>
            <a:endParaRPr lang="en-US" sz="2800" dirty="0">
              <a:solidFill>
                <a:srgbClr val="FF0000"/>
              </a:solidFill>
              <a:cs typeface="B Nazanin" panose="00000400000000000000" pitchFamily="2" charset="-78"/>
            </a:endParaRPr>
          </a:p>
          <a:p>
            <a:pPr lvl="0" algn="r" rtl="1">
              <a:buFont typeface="Wingdings" panose="05000000000000000000" pitchFamily="2" charset="2"/>
              <a:buChar char="q"/>
            </a:pPr>
            <a:r>
              <a:rPr lang="fa-IR" sz="2600" dirty="0">
                <a:cs typeface="B Nazanin" panose="00000400000000000000" pitchFamily="2" charset="-78"/>
              </a:rPr>
              <a:t>مدیر کل براساس معیارها و رویه های تعیین شده در این مقررات و اطلاعات دریافتی بخصوص اطلاعات دریافت شده از کشوری که رویداد در آن رخ داده است ، تعیین می‌کند که یک آیا معیارهای یک وضعیت اضطراری بهداشتی بین المللی احراز شده است.</a:t>
            </a:r>
            <a:endParaRPr lang="en-US" sz="2600" dirty="0">
              <a:cs typeface="B Nazanin" panose="00000400000000000000" pitchFamily="2" charset="-78"/>
            </a:endParaRPr>
          </a:p>
          <a:p>
            <a:pPr lvl="0" algn="r" rtl="1">
              <a:buFont typeface="Wingdings" panose="05000000000000000000" pitchFamily="2" charset="2"/>
              <a:buChar char="q"/>
            </a:pPr>
            <a:r>
              <a:rPr lang="fa-IR" sz="2600" dirty="0">
                <a:cs typeface="B Nazanin" panose="00000400000000000000" pitchFamily="2" charset="-78"/>
              </a:rPr>
              <a:t>اگر مدیر کل براساس ارزیابی بعمل آمده توصیه شده در این مقررات متوجه شد که یک فوریت بهداشتی بین‌المللی در حال رخ دادن است، باید با کشور عضو که رویداد در قلمرو آن رخ داده است در خصوص اتخاذ این تصمیم اولیه مشورت نماید. چنانچه مدیر کل و کشور عضو در خصوص این تصمیم اتفاق نظر داشته باشند، بر مبنای فرآیند مندرج در ماده 49، مدیر کل نظرات هیئت ای را که طبق ماده 48  تشکیل شده  (که از به بعد هیئت وضعیت اضطراری نامیده می‌شود) را در مورد توصیه‌های موقت (بهداشتی) جویا خواهد شد.</a:t>
            </a:r>
            <a:endParaRPr lang="en-US" sz="2600" dirty="0">
              <a:cs typeface="B Nazanin" panose="00000400000000000000" pitchFamily="2" charset="-78"/>
            </a:endParaRPr>
          </a:p>
          <a:p>
            <a:pPr lvl="0" algn="r" rtl="1">
              <a:buFont typeface="Wingdings" panose="05000000000000000000" pitchFamily="2" charset="2"/>
              <a:buChar char="q"/>
            </a:pPr>
            <a:r>
              <a:rPr lang="fa-IR" sz="2600" dirty="0">
                <a:cs typeface="B Nazanin" panose="00000400000000000000" pitchFamily="2" charset="-78"/>
              </a:rPr>
              <a:t>اگر بدنبال مشورت بعمل آمده طبق بند 2 این ماده ، مدیر کل و کشوری که رویداد در قلمرو آن رخ داده در عرض 48 ساعت در مورد وقوع یک فوریت بهداشتی بین‌المللی به توافق نرسند، تصمیم گیری بر مبنای رویه مندرج در ماده 49 انجام خواهد شد.</a:t>
            </a:r>
            <a:endParaRPr lang="en-US" sz="2600" dirty="0">
              <a:cs typeface="B Nazanin" panose="00000400000000000000" pitchFamily="2" charset="-78"/>
            </a:endParaRPr>
          </a:p>
          <a:p>
            <a:pPr algn="r"/>
            <a:endParaRPr lang="en-US" sz="24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41</a:t>
            </a:fld>
            <a:endParaRPr lang="en-US" dirty="0"/>
          </a:p>
        </p:txBody>
      </p:sp>
    </p:spTree>
    <p:extLst>
      <p:ext uri="{BB962C8B-B14F-4D97-AF65-F5344CB8AC3E}">
        <p14:creationId xmlns:p14="http://schemas.microsoft.com/office/powerpoint/2010/main" xmlns="" val="3119480753"/>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0819" y="257452"/>
            <a:ext cx="8498141" cy="6001305"/>
          </a:xfrm>
        </p:spPr>
        <p:txBody>
          <a:bodyPr>
            <a:normAutofit/>
          </a:bodyPr>
          <a:lstStyle/>
          <a:p>
            <a:pPr lvl="0" algn="r" rtl="1"/>
            <a:r>
              <a:rPr lang="fa-IR" sz="2800" b="1" dirty="0">
                <a:solidFill>
                  <a:srgbClr val="FF0000"/>
                </a:solidFill>
                <a:cs typeface="B Nazanin" panose="00000400000000000000" pitchFamily="2" charset="-78"/>
              </a:rPr>
              <a:t>در تعیین اینکه آیا یک فوریت بهداشتی بین‌المللی رخ داده است، مدیرکل باید موارد زیر مد نظر قرار دهد:</a:t>
            </a:r>
            <a:endParaRPr lang="en-US" sz="2800" b="1" dirty="0">
              <a:solidFill>
                <a:srgbClr val="FF0000"/>
              </a:solidFill>
              <a:cs typeface="B Nazanin" panose="00000400000000000000" pitchFamily="2" charset="-78"/>
            </a:endParaRPr>
          </a:p>
          <a:p>
            <a:pPr lvl="1" algn="r" rtl="1">
              <a:buFont typeface="Wingdings" panose="05000000000000000000" pitchFamily="2" charset="2"/>
              <a:buChar char="q"/>
            </a:pPr>
            <a:r>
              <a:rPr lang="fa-IR" sz="2600" dirty="0">
                <a:cs typeface="B Nazanin" panose="00000400000000000000" pitchFamily="2" charset="-78"/>
              </a:rPr>
              <a:t>الف) اطلاعات ارائه شده توسط کشور عضو؛</a:t>
            </a:r>
            <a:endParaRPr lang="en-US" sz="2600" dirty="0">
              <a:cs typeface="B Nazanin" panose="00000400000000000000" pitchFamily="2" charset="-78"/>
            </a:endParaRPr>
          </a:p>
          <a:p>
            <a:pPr lvl="1" algn="r" rtl="1">
              <a:buFont typeface="Wingdings" panose="05000000000000000000" pitchFamily="2" charset="2"/>
              <a:buChar char="q"/>
            </a:pPr>
            <a:r>
              <a:rPr lang="fa-IR" sz="2600" dirty="0">
                <a:cs typeface="B Nazanin" panose="00000400000000000000" pitchFamily="2" charset="-78"/>
              </a:rPr>
              <a:t>ب) ابزار تصمیم‌گیری مندرج در پیوست 2؛</a:t>
            </a:r>
            <a:endParaRPr lang="en-US" sz="2600" dirty="0">
              <a:cs typeface="B Nazanin" panose="00000400000000000000" pitchFamily="2" charset="-78"/>
            </a:endParaRPr>
          </a:p>
          <a:p>
            <a:pPr lvl="1" algn="r" rtl="1">
              <a:buFont typeface="Wingdings" panose="05000000000000000000" pitchFamily="2" charset="2"/>
              <a:buChar char="q"/>
            </a:pPr>
            <a:r>
              <a:rPr lang="fa-IR" sz="2600" dirty="0">
                <a:cs typeface="B Nazanin" panose="00000400000000000000" pitchFamily="2" charset="-78"/>
              </a:rPr>
              <a:t>ج) توصیه های هیئت وضعیت اضطراری؛</a:t>
            </a:r>
            <a:endParaRPr lang="en-US" sz="2600" dirty="0">
              <a:cs typeface="B Nazanin" panose="00000400000000000000" pitchFamily="2" charset="-78"/>
            </a:endParaRPr>
          </a:p>
          <a:p>
            <a:pPr lvl="1" algn="r" rtl="1">
              <a:buFont typeface="Wingdings" panose="05000000000000000000" pitchFamily="2" charset="2"/>
              <a:buChar char="q"/>
            </a:pPr>
            <a:r>
              <a:rPr lang="fa-IR" sz="2600" dirty="0">
                <a:cs typeface="B Nazanin" panose="00000400000000000000" pitchFamily="2" charset="-78"/>
              </a:rPr>
              <a:t>د) اصول علمی و همچنین مستندات علمی موجود و سایر اطلاعات مرتبط ؛</a:t>
            </a:r>
            <a:endParaRPr lang="en-US" sz="2600" dirty="0">
              <a:cs typeface="B Nazanin" panose="00000400000000000000" pitchFamily="2" charset="-78"/>
            </a:endParaRPr>
          </a:p>
          <a:p>
            <a:pPr lvl="1" algn="r" rtl="1">
              <a:buFont typeface="Wingdings" panose="05000000000000000000" pitchFamily="2" charset="2"/>
              <a:buChar char="q"/>
            </a:pPr>
            <a:r>
              <a:rPr lang="fa-IR" sz="2600" dirty="0">
                <a:cs typeface="B Nazanin" panose="00000400000000000000" pitchFamily="2" charset="-78"/>
              </a:rPr>
              <a:t>ه) ارزیابی خطر برای سلامت انسانها، همچنین خطر انتشار بین‌المللی بیماری و خطر اختلال در تردد بین‌المللی.</a:t>
            </a:r>
            <a:endParaRPr lang="en-US" sz="2600" dirty="0">
              <a:cs typeface="B Nazanin" panose="00000400000000000000" pitchFamily="2" charset="-78"/>
            </a:endParaRPr>
          </a:p>
          <a:p>
            <a:pPr algn="r" rtl="1"/>
            <a:r>
              <a:rPr lang="fa-IR" sz="2800" dirty="0">
                <a:cs typeface="B Nazanin" panose="00000400000000000000" pitchFamily="2" charset="-78"/>
              </a:rPr>
              <a:t>5. اگر بدنبال مشاوره با کشوری که وضعیت اضطراری بهداشتی بین المللی در قلمرو آن رخ داده است ، مدیرکل آن فوریت را خاتمه یافته در نظر بگیرد، باید بر مبنای رویه مندرج در ماده 49 تصمیم‌گیری نماید.</a:t>
            </a:r>
            <a:endParaRPr lang="en-US" sz="2800" dirty="0">
              <a:cs typeface="B Nazanin" panose="00000400000000000000" pitchFamily="2" charset="-78"/>
            </a:endParaRPr>
          </a:p>
          <a:p>
            <a:pPr algn="r"/>
            <a:endParaRPr lang="en-US" sz="28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42</a:t>
            </a:fld>
            <a:endParaRPr lang="en-US" dirty="0"/>
          </a:p>
        </p:txBody>
      </p:sp>
    </p:spTree>
    <p:extLst>
      <p:ext uri="{BB962C8B-B14F-4D97-AF65-F5344CB8AC3E}">
        <p14:creationId xmlns:p14="http://schemas.microsoft.com/office/powerpoint/2010/main" xmlns="" val="3506642636"/>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0819" y="213063"/>
            <a:ext cx="8691239" cy="6161103"/>
          </a:xfrm>
        </p:spPr>
        <p:txBody>
          <a:bodyPr>
            <a:noAutofit/>
          </a:bodyPr>
          <a:lstStyle/>
          <a:p>
            <a:pPr lvl="0" algn="ctr" rtl="1"/>
            <a:r>
              <a:rPr lang="fa-IR" sz="3600" b="1" dirty="0">
                <a:solidFill>
                  <a:srgbClr val="FF0000"/>
                </a:solidFill>
                <a:cs typeface="B Nazanin" panose="00000400000000000000" pitchFamily="2" charset="-78"/>
              </a:rPr>
              <a:t>ماده 13: پاسخ بهداشت عمومی</a:t>
            </a:r>
            <a:endParaRPr lang="fa-IR" sz="3600" dirty="0" smtClean="0">
              <a:solidFill>
                <a:srgbClr val="FF0000"/>
              </a:solidFill>
              <a:cs typeface="B Nazanin" panose="00000400000000000000" pitchFamily="2" charset="-78"/>
            </a:endParaRPr>
          </a:p>
          <a:p>
            <a:pPr lvl="0" algn="r" rtl="1">
              <a:buFont typeface="Wingdings" panose="05000000000000000000" pitchFamily="2" charset="2"/>
              <a:buChar char="q"/>
            </a:pPr>
            <a:r>
              <a:rPr lang="fa-IR" sz="2400" dirty="0" smtClean="0">
                <a:cs typeface="B Nazanin" panose="00000400000000000000" pitchFamily="2" charset="-78"/>
              </a:rPr>
              <a:t>هر </a:t>
            </a:r>
            <a:r>
              <a:rPr lang="fa-IR" sz="2400" dirty="0">
                <a:cs typeface="B Nazanin" panose="00000400000000000000" pitchFamily="2" charset="-78"/>
              </a:rPr>
              <a:t>کشور عضو ملزم میباشد در کوتاه ترین زمان ممکن (ولی نه بیش از 5 سال از لازم الاجرا شدن این مقررات) </a:t>
            </a:r>
            <a:r>
              <a:rPr lang="fa-IR" sz="2400" u="sng" dirty="0">
                <a:cs typeface="B Nazanin" panose="00000400000000000000" pitchFamily="2" charset="-78"/>
              </a:rPr>
              <a:t>ظرفیت پاسخدهی سریع و مؤثر به خطرات بهداشت عمومی و فوریت های بهداشتی بین الملل مندرج در پیوست 1 را </a:t>
            </a:r>
            <a:r>
              <a:rPr lang="fa-IR" sz="2400" dirty="0">
                <a:cs typeface="B Nazanin" panose="00000400000000000000" pitchFamily="2" charset="-78"/>
              </a:rPr>
              <a:t> را  ایجاد، تقویت و حفظ نماید. سازمان(با مشورت کشورهای عضو) دستورالعمل هایی برای حمایت از ایجاد ظرفیتهای پاسخ بهداشت عمومی در آن کشورها منتشر خواهد کرد.</a:t>
            </a:r>
            <a:endParaRPr lang="en-US" sz="2400" dirty="0">
              <a:cs typeface="B Nazanin" panose="00000400000000000000" pitchFamily="2" charset="-78"/>
            </a:endParaRPr>
          </a:p>
          <a:p>
            <a:pPr lvl="0" algn="r" rtl="1">
              <a:buFont typeface="Wingdings" panose="05000000000000000000" pitchFamily="2" charset="2"/>
              <a:buChar char="q"/>
            </a:pPr>
            <a:r>
              <a:rPr lang="fa-IR" sz="2400" dirty="0">
                <a:cs typeface="B Nazanin" panose="00000400000000000000" pitchFamily="2" charset="-78"/>
              </a:rPr>
              <a:t>بدنبال انجام ارزیابی بر اساس پیوست 1 ، بخش "الف" بند 2 ، کشور عضو ممکن است براساس گزارش نیازهای موجه خود و ارائه برنامه عملیاتی به سازمان، موافقت با یک تمدید زمانی دو ساله برای تکمیل الزامات مندرج در بند 1 این ماده را دریافت نماید. </a:t>
            </a:r>
            <a:endParaRPr lang="fa-IR" sz="2400" dirty="0" smtClean="0">
              <a:cs typeface="B Nazanin" panose="00000400000000000000" pitchFamily="2" charset="-78"/>
            </a:endParaRPr>
          </a:p>
          <a:p>
            <a:pPr lvl="0" algn="r" rtl="1">
              <a:buFont typeface="Wingdings" panose="05000000000000000000" pitchFamily="2" charset="2"/>
              <a:buChar char="q"/>
            </a:pPr>
            <a:r>
              <a:rPr lang="fa-IR" sz="2400" dirty="0" smtClean="0">
                <a:cs typeface="B Nazanin" panose="00000400000000000000" pitchFamily="2" charset="-78"/>
              </a:rPr>
              <a:t>در </a:t>
            </a:r>
            <a:r>
              <a:rPr lang="fa-IR" sz="2400" dirty="0">
                <a:cs typeface="B Nazanin" panose="00000400000000000000" pitchFamily="2" charset="-78"/>
              </a:rPr>
              <a:t>موارد استثنایی و با ارائه یک برنامه عملیاتی جدید ، کشور عضو میتواند درخواست یک فرصت دو ساله دیگر از مدیر کل سازمان جهانی بهداشت درخواست کند . مدیر کل با در نظر گرفتن توصیه های فنی هیئت ای که براساس ماده 50 تشکیل میشود (که از این به بعد هیئت بازنگری نامیده می‌شود) در این خصوص تصمیم گیری خواهد نمود . </a:t>
            </a:r>
            <a:endParaRPr lang="fa-IR" sz="2400" dirty="0" smtClean="0">
              <a:cs typeface="B Nazanin" panose="00000400000000000000" pitchFamily="2" charset="-78"/>
            </a:endParaRPr>
          </a:p>
          <a:p>
            <a:pPr lvl="0" algn="r" rtl="1">
              <a:buFont typeface="Wingdings" panose="05000000000000000000" pitchFamily="2" charset="2"/>
              <a:buChar char="q"/>
            </a:pPr>
            <a:r>
              <a:rPr lang="fa-IR" sz="2400" dirty="0" smtClean="0">
                <a:cs typeface="B Nazanin" panose="00000400000000000000" pitchFamily="2" charset="-78"/>
              </a:rPr>
              <a:t>بعد </a:t>
            </a:r>
            <a:r>
              <a:rPr lang="fa-IR" sz="2400" dirty="0">
                <a:cs typeface="B Nazanin" panose="00000400000000000000" pitchFamily="2" charset="-78"/>
              </a:rPr>
              <a:t>از اتمام دوره زمانی اشاره شده در بند 1 این ماده (فرصت 5 ساله) ، کشوری که فرصت تمدید (اعم از دو سال اول یا دوم) دریافت نموده است باید گزارش پیشرفت سالانه در جهت اجرای کامل این مقررات را به  سازمان ارسال نماید.</a:t>
            </a:r>
            <a:endParaRPr lang="en-US" sz="24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43</a:t>
            </a:fld>
            <a:endParaRPr lang="en-US" dirty="0"/>
          </a:p>
        </p:txBody>
      </p:sp>
    </p:spTree>
    <p:extLst>
      <p:ext uri="{BB962C8B-B14F-4D97-AF65-F5344CB8AC3E}">
        <p14:creationId xmlns:p14="http://schemas.microsoft.com/office/powerpoint/2010/main" xmlns="" val="2976539154"/>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9697" y="257451"/>
            <a:ext cx="8611340" cy="5903651"/>
          </a:xfrm>
        </p:spPr>
        <p:txBody>
          <a:bodyPr>
            <a:normAutofit/>
          </a:bodyPr>
          <a:lstStyle/>
          <a:p>
            <a:pPr lvl="0" algn="r" rtl="1">
              <a:buFont typeface="Wingdings" panose="05000000000000000000" pitchFamily="2" charset="2"/>
              <a:buChar char="q"/>
            </a:pPr>
            <a:r>
              <a:rPr lang="fa-IR" sz="2400" dirty="0">
                <a:cs typeface="B Nazanin" panose="00000400000000000000" pitchFamily="2" charset="-78"/>
              </a:rPr>
              <a:t>در صورت درخواست یک کشور عضو، سازمان در زمینه پاسخ به خطرات بهداشتی و سایر رویدادها به طرق زیر همکاری می نماید: ارائه راهنمایی‌ها و مساعدت های فنی ، ارزیابی اثربخشی اقدامات کنترلی در حال اجرا و در صورت لزوم اعزام تیم‌های تخصصی بین‌المللی برای مساعدت در منطقه .</a:t>
            </a:r>
            <a:endParaRPr lang="en-US" sz="2400" dirty="0">
              <a:cs typeface="B Nazanin" panose="00000400000000000000" pitchFamily="2" charset="-78"/>
            </a:endParaRPr>
          </a:p>
          <a:p>
            <a:pPr lvl="0" algn="r" rtl="1">
              <a:buFont typeface="Wingdings" panose="05000000000000000000" pitchFamily="2" charset="2"/>
              <a:buChar char="q"/>
            </a:pPr>
            <a:r>
              <a:rPr lang="fa-IR" sz="2400" dirty="0">
                <a:cs typeface="B Nazanin" panose="00000400000000000000" pitchFamily="2" charset="-78"/>
              </a:rPr>
              <a:t>اگر سازمان در مشورت با کشور عضو (طبق ماده 12 ) به این نتیجه برسد که یک وضعیت اضطراری بهداشتی بین المللی در حال وقوع است، علاوه بر حمایت اشاره شده در بند 3 این ماده ، ممکن است پیشنهاد کمک‌های بیشتری شامل ارزیابی شدت خطر بین‌المللی و کفایت اقدامات کنترلی را به کشور مربوطه بنماید. این همکاری ها میتواند شامل پیشنهاد بسیج کمک‌های بین‌المللی در جهت پشتیبانی مسئولان ملی و هماهنگی و اجرای ارزیابی های محیطی باشد. در صورت درخواست کشور عضو ، سازمان باید توجیهات خود را در مورد پیشنهاد همکاری ارائه نماید.</a:t>
            </a:r>
            <a:endParaRPr lang="en-US" sz="2400" dirty="0">
              <a:cs typeface="B Nazanin" panose="00000400000000000000" pitchFamily="2" charset="-78"/>
            </a:endParaRPr>
          </a:p>
          <a:p>
            <a:pPr lvl="0" algn="r" rtl="1">
              <a:buFont typeface="Wingdings" panose="05000000000000000000" pitchFamily="2" charset="2"/>
              <a:buChar char="q"/>
            </a:pPr>
            <a:r>
              <a:rPr lang="fa-IR" sz="2400" dirty="0">
                <a:cs typeface="B Nazanin" panose="00000400000000000000" pitchFamily="2" charset="-78"/>
              </a:rPr>
              <a:t>در صورت درخواست سازمان، سایر کشورهای عضو باید تا حد امکان از پاسخ بهداشتی هماهنگ شده توسط سازمان حمایت نمایند.</a:t>
            </a:r>
            <a:endParaRPr lang="en-US" sz="2400" dirty="0">
              <a:cs typeface="B Nazanin" panose="00000400000000000000" pitchFamily="2" charset="-78"/>
            </a:endParaRPr>
          </a:p>
          <a:p>
            <a:pPr lvl="0" algn="r" rtl="1">
              <a:buFont typeface="Wingdings" panose="05000000000000000000" pitchFamily="2" charset="2"/>
              <a:buChar char="q"/>
            </a:pPr>
            <a:r>
              <a:rPr lang="fa-IR" sz="2400" dirty="0">
                <a:cs typeface="B Nazanin" panose="00000400000000000000" pitchFamily="2" charset="-78"/>
              </a:rPr>
              <a:t>در صورت درخواست سایر کشورهای آلوده یا در معرض تهدید توسط آن وضعیت اضطراری بهداشتی بین المللی، سازمان راهنمایی‌ها و مساعدت های مناسب را ارائه خواهد نمود.</a:t>
            </a:r>
            <a:endParaRPr lang="en-US" sz="2400" dirty="0">
              <a:cs typeface="B Nazanin" panose="00000400000000000000" pitchFamily="2" charset="-78"/>
            </a:endParaRPr>
          </a:p>
          <a:p>
            <a:pPr algn="r"/>
            <a:endParaRPr lang="en-US" sz="24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44</a:t>
            </a:fld>
            <a:endParaRPr lang="en-US" dirty="0"/>
          </a:p>
        </p:txBody>
      </p:sp>
    </p:spTree>
    <p:extLst>
      <p:ext uri="{BB962C8B-B14F-4D97-AF65-F5344CB8AC3E}">
        <p14:creationId xmlns:p14="http://schemas.microsoft.com/office/powerpoint/2010/main" xmlns="" val="1860265691"/>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9799" y="248575"/>
            <a:ext cx="8708994" cy="5912528"/>
          </a:xfrm>
        </p:spPr>
        <p:txBody>
          <a:bodyPr>
            <a:noAutofit/>
          </a:bodyPr>
          <a:lstStyle/>
          <a:p>
            <a:pPr lvl="0" algn="ctr" rtl="1"/>
            <a:r>
              <a:rPr lang="fa-IR" sz="3200" b="1" dirty="0">
                <a:solidFill>
                  <a:srgbClr val="FF0000"/>
                </a:solidFill>
                <a:cs typeface="B Nazanin" panose="00000400000000000000" pitchFamily="2" charset="-78"/>
              </a:rPr>
              <a:t>ماده 14: همکاری سازمان با </a:t>
            </a:r>
            <a:r>
              <a:rPr lang="fa-IR" sz="3200" b="1" dirty="0" err="1">
                <a:solidFill>
                  <a:srgbClr val="FF0000"/>
                </a:solidFill>
                <a:cs typeface="B Nazanin" panose="00000400000000000000" pitchFamily="2" charset="-78"/>
              </a:rPr>
              <a:t>سازمان‌ها</a:t>
            </a:r>
            <a:r>
              <a:rPr lang="fa-IR" sz="3200" b="1" dirty="0">
                <a:solidFill>
                  <a:srgbClr val="FF0000"/>
                </a:solidFill>
                <a:cs typeface="B Nazanin" panose="00000400000000000000" pitchFamily="2" charset="-78"/>
              </a:rPr>
              <a:t> و نهادهای </a:t>
            </a:r>
            <a:r>
              <a:rPr lang="fa-IR" sz="3200" b="1" dirty="0" err="1">
                <a:solidFill>
                  <a:srgbClr val="FF0000"/>
                </a:solidFill>
                <a:cs typeface="B Nazanin" panose="00000400000000000000" pitchFamily="2" charset="-78"/>
              </a:rPr>
              <a:t>بین‌المللی</a:t>
            </a:r>
            <a:endParaRPr lang="fa-IR" sz="3200" dirty="0" smtClean="0">
              <a:solidFill>
                <a:srgbClr val="FF0000"/>
              </a:solidFill>
              <a:cs typeface="B Nazanin" panose="00000400000000000000" pitchFamily="2" charset="-78"/>
            </a:endParaRPr>
          </a:p>
          <a:p>
            <a:pPr lvl="0" algn="r" rtl="1">
              <a:buFont typeface="Wingdings" panose="05000000000000000000" pitchFamily="2" charset="2"/>
              <a:buChar char="q"/>
            </a:pPr>
            <a:r>
              <a:rPr lang="fa-IR" sz="3200" dirty="0" smtClean="0">
                <a:cs typeface="B Nazanin" panose="00000400000000000000" pitchFamily="2" charset="-78"/>
              </a:rPr>
              <a:t>در </a:t>
            </a:r>
            <a:r>
              <a:rPr lang="fa-IR" sz="3200" dirty="0">
                <a:cs typeface="B Nazanin" panose="00000400000000000000" pitchFamily="2" charset="-78"/>
              </a:rPr>
              <a:t>صورت لزوم در اجرای این مقررات، سازمان فعالیت‌های خود را با همکاری و هماهنگی با سایر سازمان‌ها یا نهادهای بین‌المللی مثلاً از طریق انعقاد موافقتنامه ها و اقدامات مشابه انجام خواهد داد.</a:t>
            </a:r>
            <a:endParaRPr lang="en-US" sz="3200" dirty="0">
              <a:cs typeface="B Nazanin" panose="00000400000000000000" pitchFamily="2" charset="-78"/>
            </a:endParaRPr>
          </a:p>
          <a:p>
            <a:pPr lvl="0" algn="r" rtl="1">
              <a:buFont typeface="Wingdings" panose="05000000000000000000" pitchFamily="2" charset="2"/>
              <a:buChar char="q"/>
            </a:pPr>
            <a:r>
              <a:rPr lang="fa-IR" sz="3200" dirty="0">
                <a:cs typeface="B Nazanin" panose="00000400000000000000" pitchFamily="2" charset="-78"/>
              </a:rPr>
              <a:t>در مواردی که اطلاعیه یا تأیید یا پاسخ به یک رویداد عمدتاً در حیطه تخصصی سایر سازمان‌ها یا نهادهای بین‌المللی باشد، سازمان فعالیت‌های خود را با آن مؤسسات بین المللی هماهنگ خواهد نمود تا از اجرای اقدامات کافی در جهت محافظت از سلامت عموم اطمینان حاصل نماید.</a:t>
            </a:r>
            <a:endParaRPr lang="en-US" sz="3200" dirty="0">
              <a:cs typeface="B Nazanin" panose="00000400000000000000" pitchFamily="2" charset="-78"/>
            </a:endParaRPr>
          </a:p>
          <a:p>
            <a:pPr lvl="0" algn="r" rtl="1">
              <a:buFont typeface="Wingdings" panose="05000000000000000000" pitchFamily="2" charset="2"/>
              <a:buChar char="q"/>
            </a:pPr>
            <a:r>
              <a:rPr lang="fa-IR" sz="3200" dirty="0">
                <a:cs typeface="B Nazanin" panose="00000400000000000000" pitchFamily="2" charset="-78"/>
              </a:rPr>
              <a:t>با وجود موارد عنوان شده در بالا، هیچ چیز در این مقررات مانع یا محدود کننده سازمان در ارائه توصیه ها، پشتیبانی ها ، کمک­های فنی و سایر مساعدت ها در راستای حفاظت از سلامت عمومی نخواهد شد.</a:t>
            </a:r>
            <a:endParaRPr lang="en-US" sz="3200" dirty="0">
              <a:cs typeface="B Nazanin" panose="00000400000000000000" pitchFamily="2" charset="-78"/>
            </a:endParaRPr>
          </a:p>
          <a:p>
            <a:pPr algn="r"/>
            <a:endParaRPr lang="en-US" sz="32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45</a:t>
            </a:fld>
            <a:endParaRPr lang="en-US" dirty="0"/>
          </a:p>
        </p:txBody>
      </p:sp>
    </p:spTree>
    <p:extLst>
      <p:ext uri="{BB962C8B-B14F-4D97-AF65-F5344CB8AC3E}">
        <p14:creationId xmlns:p14="http://schemas.microsoft.com/office/powerpoint/2010/main" xmlns="" val="1627100526"/>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351688" y="962526"/>
            <a:ext cx="8611838" cy="5305926"/>
          </a:xfrm>
        </p:spPr>
      </p:pic>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46</a:t>
            </a:fld>
            <a:endParaRPr lang="en-US" dirty="0"/>
          </a:p>
        </p:txBody>
      </p:sp>
      <p:sp>
        <p:nvSpPr>
          <p:cNvPr id="8" name="Title 1"/>
          <p:cNvSpPr>
            <a:spLocks noGrp="1"/>
          </p:cNvSpPr>
          <p:nvPr>
            <p:ph type="title"/>
          </p:nvPr>
        </p:nvSpPr>
        <p:spPr>
          <a:xfrm>
            <a:off x="822960" y="1383632"/>
            <a:ext cx="7543800" cy="1287379"/>
          </a:xfrm>
        </p:spPr>
        <p:txBody>
          <a:bodyPr>
            <a:normAutofit/>
          </a:bodyPr>
          <a:lstStyle/>
          <a:p>
            <a:pPr algn="ctr"/>
            <a:r>
              <a:rPr lang="fa-IR" b="1" dirty="0">
                <a:solidFill>
                  <a:srgbClr val="FF0000"/>
                </a:solidFill>
              </a:rPr>
              <a:t>بخش سوم: </a:t>
            </a:r>
            <a:r>
              <a:rPr lang="fa-IR" b="1" dirty="0" err="1" smtClean="0">
                <a:solidFill>
                  <a:srgbClr val="FF0000"/>
                </a:solidFill>
              </a:rPr>
              <a:t>توصیه‌ها</a:t>
            </a:r>
            <a:endParaRPr lang="en-US" dirty="0"/>
          </a:p>
        </p:txBody>
      </p:sp>
    </p:spTree>
    <p:extLst>
      <p:ext uri="{BB962C8B-B14F-4D97-AF65-F5344CB8AC3E}">
        <p14:creationId xmlns:p14="http://schemas.microsoft.com/office/powerpoint/2010/main" xmlns="" val="3723107836"/>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521263"/>
          </a:xfrm>
        </p:spPr>
        <p:txBody>
          <a:bodyPr>
            <a:normAutofit fontScale="90000"/>
          </a:bodyPr>
          <a:lstStyle/>
          <a:p>
            <a:pPr algn="ctr"/>
            <a:r>
              <a:rPr lang="fa-IR" b="1" dirty="0">
                <a:solidFill>
                  <a:srgbClr val="FF0000"/>
                </a:solidFill>
              </a:rPr>
              <a:t>بخش سوم: </a:t>
            </a:r>
            <a:r>
              <a:rPr lang="fa-IR" b="1" dirty="0" err="1" smtClean="0">
                <a:solidFill>
                  <a:srgbClr val="FF0000"/>
                </a:solidFill>
              </a:rPr>
              <a:t>توصیه‌ها</a:t>
            </a:r>
            <a:endParaRPr lang="en-US" dirty="0"/>
          </a:p>
        </p:txBody>
      </p:sp>
      <p:sp>
        <p:nvSpPr>
          <p:cNvPr id="3" name="Content Placeholder 2"/>
          <p:cNvSpPr>
            <a:spLocks noGrp="1"/>
          </p:cNvSpPr>
          <p:nvPr>
            <p:ph idx="1"/>
          </p:nvPr>
        </p:nvSpPr>
        <p:spPr>
          <a:xfrm>
            <a:off x="355107" y="1020931"/>
            <a:ext cx="8011653" cy="5131293"/>
          </a:xfrm>
        </p:spPr>
        <p:txBody>
          <a:bodyPr>
            <a:normAutofit lnSpcReduction="10000"/>
          </a:bodyPr>
          <a:lstStyle/>
          <a:p>
            <a:pPr algn="r" rtl="1"/>
            <a:r>
              <a:rPr lang="fa-IR" sz="3600" b="1" dirty="0">
                <a:solidFill>
                  <a:srgbClr val="FF0000"/>
                </a:solidFill>
                <a:cs typeface="B Nazanin" panose="00000400000000000000" pitchFamily="2" charset="-78"/>
              </a:rPr>
              <a:t>ماده 15: توصیه‌های موقت</a:t>
            </a:r>
            <a:endParaRPr lang="en-US" sz="3600" b="1" dirty="0">
              <a:solidFill>
                <a:srgbClr val="FF0000"/>
              </a:solidFill>
              <a:cs typeface="B Nazanin" panose="00000400000000000000" pitchFamily="2" charset="-78"/>
            </a:endParaRPr>
          </a:p>
          <a:p>
            <a:pPr lvl="0" algn="r" rtl="1">
              <a:buFont typeface="Wingdings" panose="05000000000000000000" pitchFamily="2" charset="2"/>
              <a:buChar char="q"/>
            </a:pPr>
            <a:r>
              <a:rPr lang="fa-IR" sz="3600" dirty="0">
                <a:cs typeface="B Nazanin" panose="00000400000000000000" pitchFamily="2" charset="-78"/>
              </a:rPr>
              <a:t>اگر طبق ماده 12 تصمیم گیری شد که یک وضعیت اضطراری بهداشتی بین المللی در حال وقوع است،  مدیرکل طبق رویه مندرج در ماده 49 توصیه‌های موقت صادر می نماید</a:t>
            </a:r>
            <a:r>
              <a:rPr lang="fa-IR" sz="3600" dirty="0" smtClean="0">
                <a:cs typeface="B Nazanin" panose="00000400000000000000" pitchFamily="2" charset="-78"/>
              </a:rPr>
              <a:t>.</a:t>
            </a:r>
          </a:p>
          <a:p>
            <a:pPr lvl="0" algn="r" rtl="1">
              <a:buFont typeface="Wingdings" panose="05000000000000000000" pitchFamily="2" charset="2"/>
              <a:buChar char="q"/>
            </a:pPr>
            <a:r>
              <a:rPr lang="fa-IR" sz="3600" dirty="0" smtClean="0">
                <a:cs typeface="B Nazanin" panose="00000400000000000000" pitchFamily="2" charset="-78"/>
              </a:rPr>
              <a:t> </a:t>
            </a:r>
            <a:r>
              <a:rPr lang="fa-IR" sz="3600" dirty="0">
                <a:cs typeface="B Nazanin" panose="00000400000000000000" pitchFamily="2" charset="-78"/>
              </a:rPr>
              <a:t>این توصیه‌ها ممکن است در صورت لزوم تغییر یافته یا گسترش یابند بعنوان مثال پس از خاتمه وضعیت اضطراری بهداشتی بین المللی ممکن است با هدف پیشگیری و یا شناسایی به موقع عود آن ، توصیه‌های موقت دیگری نیاز باشد.</a:t>
            </a:r>
            <a:endParaRPr lang="en-US" sz="3600" dirty="0">
              <a:cs typeface="B Nazanin" panose="00000400000000000000" pitchFamily="2" charset="-78"/>
            </a:endParaRPr>
          </a:p>
          <a:p>
            <a:pPr algn="r"/>
            <a:endParaRPr lang="en-US" sz="36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47</a:t>
            </a:fld>
            <a:endParaRPr lang="en-US" dirty="0"/>
          </a:p>
        </p:txBody>
      </p:sp>
    </p:spTree>
    <p:extLst>
      <p:ext uri="{BB962C8B-B14F-4D97-AF65-F5344CB8AC3E}">
        <p14:creationId xmlns:p14="http://schemas.microsoft.com/office/powerpoint/2010/main" xmlns="" val="2540433359"/>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330" y="195309"/>
            <a:ext cx="8558073" cy="5992427"/>
          </a:xfrm>
        </p:spPr>
        <p:txBody>
          <a:bodyPr>
            <a:normAutofit/>
          </a:bodyPr>
          <a:lstStyle/>
          <a:p>
            <a:pPr lvl="0" algn="r" rtl="1">
              <a:buFont typeface="Wingdings" panose="05000000000000000000" pitchFamily="2" charset="2"/>
              <a:buChar char="q"/>
            </a:pPr>
            <a:r>
              <a:rPr lang="fa-IR" sz="3200" dirty="0">
                <a:cs typeface="B Nazanin" panose="00000400000000000000" pitchFamily="2" charset="-78"/>
              </a:rPr>
              <a:t>توصیه‌های موقت شامل اقدامات بهداشتی است که توسط کشوری که فوریت بهداشتی در قلمرو آن رخ داده و یا سایر کشورهای عضو ، در جهت  پیشگیری یا کاهش گسترش بین‌المللی بیماری اعمال و ضمناً از ایجاد اختلال غیرضروری در تردد بین‌المللی اجتناب میگردد</a:t>
            </a:r>
            <a:r>
              <a:rPr lang="fa-IR" sz="3200" dirty="0" smtClean="0">
                <a:cs typeface="B Nazanin" panose="00000400000000000000" pitchFamily="2" charset="-78"/>
              </a:rPr>
              <a:t>.</a:t>
            </a:r>
          </a:p>
          <a:p>
            <a:pPr lvl="2" algn="r" rtl="1">
              <a:buFont typeface="Wingdings" panose="05000000000000000000" pitchFamily="2" charset="2"/>
              <a:buChar char="q"/>
            </a:pPr>
            <a:r>
              <a:rPr lang="fa-IR" sz="2600" dirty="0" smtClean="0">
                <a:cs typeface="B Nazanin" panose="00000400000000000000" pitchFamily="2" charset="-78"/>
              </a:rPr>
              <a:t> </a:t>
            </a:r>
            <a:r>
              <a:rPr lang="fa-IR" sz="2600" dirty="0">
                <a:cs typeface="B Nazanin" panose="00000400000000000000" pitchFamily="2" charset="-78"/>
              </a:rPr>
              <a:t>این اقدامات ممکن است در مورد افراد، بار همراه مسافر، محموله‌ها، بارگنجها، وسایل نقلیه، کالاها و یا بسته‌های پستی توصیه گردد.</a:t>
            </a:r>
            <a:endParaRPr lang="en-US" sz="2600" dirty="0">
              <a:cs typeface="B Nazanin" panose="00000400000000000000" pitchFamily="2" charset="-78"/>
            </a:endParaRPr>
          </a:p>
          <a:p>
            <a:pPr lvl="0" algn="r" rtl="1">
              <a:buFont typeface="Wingdings" panose="05000000000000000000" pitchFamily="2" charset="2"/>
              <a:buChar char="q"/>
            </a:pPr>
            <a:r>
              <a:rPr lang="fa-IR" sz="3200" dirty="0">
                <a:cs typeface="B Nazanin" panose="00000400000000000000" pitchFamily="2" charset="-78"/>
              </a:rPr>
              <a:t>توصیه‌های موقت ممکن است در هر زمانی طبق رویه مندرج در ماده 49 یا به طور اتوماتیک سه ماه بعد از انتشار، خاتمه یابند. ممکن است این توصیه ها تغییر یافته و یا حداکثر تا سه ماه دیگر تمدید شوند. </a:t>
            </a:r>
            <a:endParaRPr lang="fa-IR" sz="3200" dirty="0" smtClean="0">
              <a:cs typeface="B Nazanin" panose="00000400000000000000" pitchFamily="2" charset="-78"/>
            </a:endParaRPr>
          </a:p>
          <a:p>
            <a:pPr lvl="2" algn="r" rtl="1">
              <a:buFont typeface="Wingdings" panose="05000000000000000000" pitchFamily="2" charset="2"/>
              <a:buChar char="q"/>
            </a:pPr>
            <a:r>
              <a:rPr lang="fa-IR" sz="2600" dirty="0" smtClean="0">
                <a:cs typeface="B Nazanin" panose="00000400000000000000" pitchFamily="2" charset="-78"/>
              </a:rPr>
              <a:t>در </a:t>
            </a:r>
            <a:r>
              <a:rPr lang="fa-IR" sz="2600" dirty="0">
                <a:cs typeface="B Nazanin" panose="00000400000000000000" pitchFamily="2" charset="-78"/>
              </a:rPr>
              <a:t>هر صورت ، پس از صدور توصیه‌های موقت در باره یک وضعیت اضطراری بهداشتی بین المللی ، این توصیه ها نمی‌تواند تا پس از برگزاری مجمع بعدی عمومی بهداشت جهانی (</a:t>
            </a:r>
            <a:r>
              <a:rPr lang="en-CA" sz="2600" dirty="0">
                <a:cs typeface="B Nazanin" panose="00000400000000000000" pitchFamily="2" charset="-78"/>
              </a:rPr>
              <a:t>WHA</a:t>
            </a:r>
            <a:r>
              <a:rPr lang="fa-IR" sz="2600" dirty="0">
                <a:cs typeface="B Nazanin" panose="00000400000000000000" pitchFamily="2" charset="-78"/>
              </a:rPr>
              <a:t>) تداوم یابد.</a:t>
            </a:r>
            <a:endParaRPr lang="en-US" sz="2600" dirty="0">
              <a:cs typeface="B Nazanin" panose="00000400000000000000" pitchFamily="2" charset="-78"/>
            </a:endParaRPr>
          </a:p>
          <a:p>
            <a:pPr algn="r"/>
            <a:endParaRPr lang="en-US" sz="32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48</a:t>
            </a:fld>
            <a:endParaRPr lang="en-US" dirty="0"/>
          </a:p>
        </p:txBody>
      </p:sp>
    </p:spTree>
    <p:extLst>
      <p:ext uri="{BB962C8B-B14F-4D97-AF65-F5344CB8AC3E}">
        <p14:creationId xmlns:p14="http://schemas.microsoft.com/office/powerpoint/2010/main" xmlns="" val="3144070879"/>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7453" y="186431"/>
            <a:ext cx="8602462" cy="5948039"/>
          </a:xfrm>
        </p:spPr>
        <p:txBody>
          <a:bodyPr>
            <a:normAutofit lnSpcReduction="10000"/>
          </a:bodyPr>
          <a:lstStyle/>
          <a:p>
            <a:pPr algn="r" rtl="1"/>
            <a:r>
              <a:rPr lang="fa-IR" sz="4000" b="1" dirty="0">
                <a:solidFill>
                  <a:srgbClr val="FF0000"/>
                </a:solidFill>
                <a:cs typeface="B Nazanin" panose="00000400000000000000" pitchFamily="2" charset="-78"/>
              </a:rPr>
              <a:t>ماده 16: توصیه‌های دائم</a:t>
            </a:r>
            <a:endParaRPr lang="en-US" sz="4000" dirty="0">
              <a:solidFill>
                <a:srgbClr val="FF0000"/>
              </a:solidFill>
              <a:cs typeface="B Nazanin" panose="00000400000000000000" pitchFamily="2" charset="-78"/>
            </a:endParaRPr>
          </a:p>
          <a:p>
            <a:pPr algn="r" rtl="1">
              <a:buFont typeface="Wingdings" panose="05000000000000000000" pitchFamily="2" charset="2"/>
              <a:buChar char="q"/>
            </a:pPr>
            <a:r>
              <a:rPr lang="fa-IR" sz="3600" dirty="0">
                <a:cs typeface="B Nazanin" panose="00000400000000000000" pitchFamily="2" charset="-78"/>
              </a:rPr>
              <a:t>طبق ماده 53 ، سازمان ممکن است یک سری اقدامات بهداشتی را بصورت دائم (مستمر یا دوره‌ای) توصیه نماید. </a:t>
            </a:r>
            <a:endParaRPr lang="fa-IR" sz="3600" dirty="0" smtClean="0">
              <a:cs typeface="B Nazanin" panose="00000400000000000000" pitchFamily="2" charset="-78"/>
            </a:endParaRPr>
          </a:p>
          <a:p>
            <a:pPr algn="r" rtl="1">
              <a:buFont typeface="Wingdings" panose="05000000000000000000" pitchFamily="2" charset="2"/>
              <a:buChar char="q"/>
            </a:pPr>
            <a:r>
              <a:rPr lang="fa-IR" sz="3600" dirty="0" smtClean="0">
                <a:cs typeface="B Nazanin" panose="00000400000000000000" pitchFamily="2" charset="-78"/>
              </a:rPr>
              <a:t>این </a:t>
            </a:r>
            <a:r>
              <a:rPr lang="fa-IR" sz="3600" dirty="0">
                <a:cs typeface="B Nazanin" panose="00000400000000000000" pitchFamily="2" charset="-78"/>
              </a:rPr>
              <a:t>اقدامات ممکن است در خصوص خطرات خاص و </a:t>
            </a:r>
            <a:r>
              <a:rPr lang="fa-IR" sz="3600" u="sng" dirty="0">
                <a:cs typeface="B Nazanin" panose="00000400000000000000" pitchFamily="2" charset="-78"/>
              </a:rPr>
              <a:t>مستمر</a:t>
            </a:r>
            <a:r>
              <a:rPr lang="fa-IR" sz="3600" dirty="0">
                <a:cs typeface="B Nazanin" panose="00000400000000000000" pitchFamily="2" charset="-78"/>
              </a:rPr>
              <a:t> بهداشتی و بمنظور پیشگیری یا کاهش گسترش بین‌المللی بیماری ضمن اجتناب از ایجاد اختلال غیرضروری در تردد بین‌المللی ، توسط کشورهای عضو در مورد افراد، بار مسافر، محموله‌ها، بارگنجها، وسایل نقلیه، کالاها و یا بسته‌های پستی اعمال گردد. </a:t>
            </a:r>
            <a:endParaRPr lang="fa-IR" sz="3600" dirty="0" smtClean="0">
              <a:cs typeface="B Nazanin" panose="00000400000000000000" pitchFamily="2" charset="-78"/>
            </a:endParaRPr>
          </a:p>
          <a:p>
            <a:pPr algn="r" rtl="1">
              <a:buFont typeface="Wingdings" panose="05000000000000000000" pitchFamily="2" charset="2"/>
              <a:buChar char="q"/>
            </a:pPr>
            <a:r>
              <a:rPr lang="fa-IR" sz="3600" dirty="0" smtClean="0">
                <a:cs typeface="B Nazanin" panose="00000400000000000000" pitchFamily="2" charset="-78"/>
              </a:rPr>
              <a:t>در </a:t>
            </a:r>
            <a:r>
              <a:rPr lang="fa-IR" sz="3600" dirty="0">
                <a:cs typeface="B Nazanin" panose="00000400000000000000" pitchFamily="2" charset="-78"/>
              </a:rPr>
              <a:t>صورت لزوم ممکن است سازمان طبق ماده 53 این توصیه‌ها را تغییر داده یا خاتمه دهد.</a:t>
            </a:r>
            <a:endParaRPr lang="en-US" sz="3600" dirty="0">
              <a:cs typeface="B Nazanin" panose="00000400000000000000" pitchFamily="2" charset="-78"/>
            </a:endParaRPr>
          </a:p>
          <a:p>
            <a:pPr algn="r"/>
            <a:endParaRPr lang="en-US" sz="36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49</a:t>
            </a:fld>
            <a:endParaRPr lang="en-US" dirty="0"/>
          </a:p>
        </p:txBody>
      </p:sp>
    </p:spTree>
    <p:extLst>
      <p:ext uri="{BB962C8B-B14F-4D97-AF65-F5344CB8AC3E}">
        <p14:creationId xmlns:p14="http://schemas.microsoft.com/office/powerpoint/2010/main" xmlns="" val="2016217589"/>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3835" y="200025"/>
            <a:ext cx="8782050" cy="6308240"/>
          </a:xfrm>
        </p:spPr>
        <p:txBody>
          <a:bodyPr>
            <a:normAutofit fontScale="92500"/>
          </a:bodyPr>
          <a:lstStyle/>
          <a:p>
            <a:pPr algn="r" rtl="1"/>
            <a:r>
              <a:rPr lang="fa-IR" sz="3200" dirty="0">
                <a:solidFill>
                  <a:srgbClr val="FF0000"/>
                </a:solidFill>
                <a:cs typeface="B Nazanin" panose="00000400000000000000" pitchFamily="2" charset="-78"/>
              </a:rPr>
              <a:t>- </a:t>
            </a:r>
            <a:r>
              <a:rPr lang="fa-IR" sz="3200" b="1" dirty="0">
                <a:solidFill>
                  <a:srgbClr val="FF0000"/>
                </a:solidFill>
                <a:cs typeface="B Nazanin" panose="00000400000000000000" pitchFamily="2" charset="-78"/>
              </a:rPr>
              <a:t>«ورود»</a:t>
            </a:r>
            <a:r>
              <a:rPr lang="fa-IR" sz="3200" dirty="0">
                <a:solidFill>
                  <a:srgbClr val="FF0000"/>
                </a:solidFill>
                <a:cs typeface="B Nazanin" panose="00000400000000000000" pitchFamily="2" charset="-78"/>
              </a:rPr>
              <a:t> </a:t>
            </a:r>
            <a:r>
              <a:rPr lang="fa-IR" sz="2400" dirty="0">
                <a:cs typeface="B Nazanin" panose="00000400000000000000" pitchFamily="2" charset="-78"/>
              </a:rPr>
              <a:t>ورود یک وسیله نقلیه به معنی:</a:t>
            </a:r>
            <a:endParaRPr lang="en-US" sz="2400" dirty="0">
              <a:cs typeface="B Nazanin" panose="00000400000000000000" pitchFamily="2" charset="-78"/>
            </a:endParaRPr>
          </a:p>
          <a:p>
            <a:pPr algn="r" rtl="1"/>
            <a:r>
              <a:rPr lang="fa-IR" sz="2400" dirty="0">
                <a:cs typeface="B Nazanin" panose="00000400000000000000" pitchFamily="2" charset="-78"/>
              </a:rPr>
              <a:t>الف) در مورد وسایل حمل و نقل دریایی، وارد شدن یا لنگر انداختن در محدوده تعیین شده یک بندر؛</a:t>
            </a:r>
            <a:endParaRPr lang="en-US" sz="2400" dirty="0">
              <a:cs typeface="B Nazanin" panose="00000400000000000000" pitchFamily="2" charset="-78"/>
            </a:endParaRPr>
          </a:p>
          <a:p>
            <a:pPr algn="r" rtl="1"/>
            <a:r>
              <a:rPr lang="fa-IR" sz="2400" dirty="0">
                <a:cs typeface="B Nazanin" panose="00000400000000000000" pitchFamily="2" charset="-78"/>
              </a:rPr>
              <a:t>ب) در مورد یک هواپیما، فرود آمدن در یک فرودگاه،</a:t>
            </a:r>
            <a:endParaRPr lang="en-US" sz="2400" dirty="0">
              <a:cs typeface="B Nazanin" panose="00000400000000000000" pitchFamily="2" charset="-78"/>
            </a:endParaRPr>
          </a:p>
          <a:p>
            <a:pPr algn="r" rtl="1"/>
            <a:r>
              <a:rPr lang="fa-IR" sz="2400" dirty="0">
                <a:cs typeface="B Nazanin" panose="00000400000000000000" pitchFamily="2" charset="-78"/>
              </a:rPr>
              <a:t>ج) در مورد یک کشتی در حال تردد بین المللی که در یک آبراه درون خشکی (رودخانه) سفر میکند ، وارد شدن در یک بندر بین المللی متصل به این رودخانه؛</a:t>
            </a:r>
            <a:endParaRPr lang="en-US" sz="2400" dirty="0">
              <a:cs typeface="B Nazanin" panose="00000400000000000000" pitchFamily="2" charset="-78"/>
            </a:endParaRPr>
          </a:p>
          <a:p>
            <a:pPr algn="r" rtl="1"/>
            <a:r>
              <a:rPr lang="fa-IR" sz="2400" dirty="0">
                <a:cs typeface="B Nazanin" panose="00000400000000000000" pitchFamily="2" charset="-78"/>
              </a:rPr>
              <a:t>د) در مورد یک قطار یا یک وسیله نقلیه جاده‌ای، وارد شدن در یک مبدأ مرزی زمینی؛</a:t>
            </a:r>
            <a:endParaRPr lang="en-US" sz="2400" dirty="0">
              <a:cs typeface="B Nazanin" panose="00000400000000000000" pitchFamily="2" charset="-78"/>
            </a:endParaRPr>
          </a:p>
          <a:p>
            <a:pPr algn="r" rtl="1"/>
            <a:r>
              <a:rPr lang="fa-IR" sz="2400" dirty="0">
                <a:cs typeface="B Nazanin" panose="00000400000000000000" pitchFamily="2" charset="-78"/>
              </a:rPr>
              <a:t> </a:t>
            </a:r>
            <a:endParaRPr lang="en-US" sz="2400" dirty="0">
              <a:cs typeface="B Nazanin" panose="00000400000000000000" pitchFamily="2" charset="-78"/>
            </a:endParaRPr>
          </a:p>
          <a:p>
            <a:pPr algn="r" rtl="1"/>
            <a:r>
              <a:rPr lang="fa-IR" sz="2800" dirty="0">
                <a:solidFill>
                  <a:srgbClr val="FF0000"/>
                </a:solidFill>
                <a:cs typeface="B Nazanin" panose="00000400000000000000" pitchFamily="2" charset="-78"/>
              </a:rPr>
              <a:t>- </a:t>
            </a:r>
            <a:r>
              <a:rPr lang="fa-IR" sz="2800" b="1" dirty="0">
                <a:solidFill>
                  <a:srgbClr val="FF0000"/>
                </a:solidFill>
                <a:cs typeface="B Nazanin" panose="00000400000000000000" pitchFamily="2" charset="-78"/>
              </a:rPr>
              <a:t>«بار همراه مسافر»</a:t>
            </a:r>
            <a:r>
              <a:rPr lang="fa-IR" sz="2800" dirty="0">
                <a:solidFill>
                  <a:srgbClr val="FF0000"/>
                </a:solidFill>
                <a:cs typeface="B Nazanin" panose="00000400000000000000" pitchFamily="2" charset="-78"/>
              </a:rPr>
              <a:t> </a:t>
            </a:r>
            <a:r>
              <a:rPr lang="fa-IR" sz="2400" dirty="0">
                <a:cs typeface="B Nazanin" panose="00000400000000000000" pitchFamily="2" charset="-78"/>
              </a:rPr>
              <a:t>به معنی بار شخصی همراه یک مسافر است؛</a:t>
            </a:r>
            <a:endParaRPr lang="en-US" sz="2400" dirty="0">
              <a:cs typeface="B Nazanin" panose="00000400000000000000" pitchFamily="2" charset="-78"/>
            </a:endParaRPr>
          </a:p>
          <a:p>
            <a:pPr algn="r"/>
            <a:r>
              <a:rPr lang="fa-IR" sz="2800" dirty="0">
                <a:solidFill>
                  <a:srgbClr val="FF0000"/>
                </a:solidFill>
                <a:cs typeface="B Nazanin" panose="00000400000000000000" pitchFamily="2" charset="-78"/>
              </a:rPr>
              <a:t>- </a:t>
            </a:r>
            <a:r>
              <a:rPr lang="fa-IR" sz="2800" b="1" dirty="0">
                <a:solidFill>
                  <a:srgbClr val="FF0000"/>
                </a:solidFill>
                <a:cs typeface="B Nazanin" panose="00000400000000000000" pitchFamily="2" charset="-78"/>
              </a:rPr>
              <a:t>«محموله»</a:t>
            </a:r>
            <a:r>
              <a:rPr lang="fa-IR" sz="2400" dirty="0">
                <a:cs typeface="B Nazanin" panose="00000400000000000000" pitchFamily="2" charset="-78"/>
              </a:rPr>
              <a:t> به معنی مجموعه کالاهای حمل شده توسط یک وسیله نقلیه یا درون یک بارگنج است</a:t>
            </a:r>
            <a:r>
              <a:rPr lang="fa-IR" sz="2400" dirty="0" smtClean="0">
                <a:cs typeface="B Nazanin" panose="00000400000000000000" pitchFamily="2" charset="-78"/>
              </a:rPr>
              <a:t>؛</a:t>
            </a:r>
          </a:p>
          <a:p>
            <a:r>
              <a:rPr lang="en-US" sz="2800" b="1" dirty="0" smtClean="0">
                <a:solidFill>
                  <a:schemeClr val="tx1"/>
                </a:solidFill>
                <a:cs typeface="B Nazanin" panose="00000400000000000000" pitchFamily="2" charset="-78"/>
              </a:rPr>
              <a:t> </a:t>
            </a:r>
            <a:r>
              <a:rPr lang="en-US" sz="2800" b="1" dirty="0">
                <a:solidFill>
                  <a:schemeClr val="tx1"/>
                </a:solidFill>
                <a:cs typeface="B Nazanin" panose="00000400000000000000" pitchFamily="2" charset="-78"/>
              </a:rPr>
              <a:t>- Arrival</a:t>
            </a:r>
          </a:p>
          <a:p>
            <a:r>
              <a:rPr lang="en-US" sz="2800" b="1" dirty="0">
                <a:solidFill>
                  <a:schemeClr val="tx1"/>
                </a:solidFill>
                <a:cs typeface="B Nazanin" panose="00000400000000000000" pitchFamily="2" charset="-78"/>
              </a:rPr>
              <a:t>- </a:t>
            </a:r>
            <a:r>
              <a:rPr lang="en-US" sz="2800" b="1" dirty="0" err="1">
                <a:solidFill>
                  <a:schemeClr val="tx1"/>
                </a:solidFill>
                <a:cs typeface="B Nazanin" panose="00000400000000000000" pitchFamily="2" charset="-78"/>
              </a:rPr>
              <a:t>Baggae</a:t>
            </a:r>
            <a:endParaRPr lang="en-US" sz="2800" b="1" dirty="0">
              <a:solidFill>
                <a:schemeClr val="tx1"/>
              </a:solidFill>
              <a:cs typeface="B Nazanin" panose="00000400000000000000" pitchFamily="2" charset="-78"/>
            </a:endParaRPr>
          </a:p>
          <a:p>
            <a:r>
              <a:rPr lang="en-US" sz="2800" b="1" dirty="0">
                <a:solidFill>
                  <a:schemeClr val="tx1"/>
                </a:solidFill>
                <a:cs typeface="B Nazanin" panose="00000400000000000000" pitchFamily="2" charset="-78"/>
              </a:rPr>
              <a:t>- Cargo</a:t>
            </a:r>
          </a:p>
          <a:p>
            <a:pPr algn="r"/>
            <a:endParaRPr lang="en-US"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xmlns="" val="4168914183"/>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330" y="195309"/>
            <a:ext cx="8611339" cy="6010182"/>
          </a:xfrm>
        </p:spPr>
        <p:txBody>
          <a:bodyPr>
            <a:normAutofit lnSpcReduction="10000"/>
          </a:bodyPr>
          <a:lstStyle/>
          <a:p>
            <a:pPr algn="ctr" rtl="1"/>
            <a:r>
              <a:rPr lang="fa-IR" sz="2800" b="1" dirty="0">
                <a:solidFill>
                  <a:srgbClr val="FF0000"/>
                </a:solidFill>
                <a:cs typeface="B Nazanin" panose="00000400000000000000" pitchFamily="2" charset="-78"/>
              </a:rPr>
              <a:t>ماده 17: معیارهای تصمیم گیری در خصوص توصیه‌های موقت و دائم</a:t>
            </a:r>
            <a:endParaRPr lang="en-US" sz="2800" dirty="0">
              <a:solidFill>
                <a:srgbClr val="FF0000"/>
              </a:solidFill>
              <a:cs typeface="B Nazanin" panose="00000400000000000000" pitchFamily="2" charset="-78"/>
            </a:endParaRPr>
          </a:p>
          <a:p>
            <a:pPr algn="r" rtl="1"/>
            <a:r>
              <a:rPr lang="fa-IR" dirty="0">
                <a:cs typeface="B Nazanin" panose="00000400000000000000" pitchFamily="2" charset="-78"/>
              </a:rPr>
              <a:t>مدیرکل در زمان صدور ، تغییر یا خاتمه توصیه‌های دائم یا موقت ، معیارهای زیر را در نظر می گیرد:</a:t>
            </a:r>
            <a:endParaRPr lang="en-US" dirty="0">
              <a:cs typeface="B Nazanin" panose="00000400000000000000" pitchFamily="2" charset="-78"/>
            </a:endParaRPr>
          </a:p>
          <a:p>
            <a:pPr lvl="2" algn="r" rtl="1">
              <a:buFont typeface="Wingdings" panose="05000000000000000000" pitchFamily="2" charset="2"/>
              <a:buChar char="q"/>
            </a:pPr>
            <a:r>
              <a:rPr lang="fa-IR" sz="2400" dirty="0">
                <a:cs typeface="B Nazanin" panose="00000400000000000000" pitchFamily="2" charset="-78"/>
              </a:rPr>
              <a:t>الف) دیدگاه کشورهای عضو که مستقیماً درگیر هستند؛</a:t>
            </a:r>
            <a:endParaRPr lang="en-US" sz="2400" dirty="0">
              <a:cs typeface="B Nazanin" panose="00000400000000000000" pitchFamily="2" charset="-78"/>
            </a:endParaRPr>
          </a:p>
          <a:p>
            <a:pPr lvl="2" algn="r" rtl="1">
              <a:buFont typeface="Wingdings" panose="05000000000000000000" pitchFamily="2" charset="2"/>
              <a:buChar char="q"/>
            </a:pPr>
            <a:r>
              <a:rPr lang="fa-IR" sz="2400" dirty="0">
                <a:cs typeface="B Nazanin" panose="00000400000000000000" pitchFamily="2" charset="-78"/>
              </a:rPr>
              <a:t>ب) توصیه "هیئت وضعیت اضطراری" یا در صورت وجود ، توصیه های "هیئت بازنگری" ؛</a:t>
            </a:r>
            <a:endParaRPr lang="en-US" sz="2400" dirty="0">
              <a:cs typeface="B Nazanin" panose="00000400000000000000" pitchFamily="2" charset="-78"/>
            </a:endParaRPr>
          </a:p>
          <a:p>
            <a:pPr lvl="2" algn="r" rtl="1">
              <a:buFont typeface="Wingdings" panose="05000000000000000000" pitchFamily="2" charset="2"/>
              <a:buChar char="q"/>
            </a:pPr>
            <a:r>
              <a:rPr lang="fa-IR" sz="2400" dirty="0">
                <a:cs typeface="B Nazanin" panose="00000400000000000000" pitchFamily="2" charset="-78"/>
              </a:rPr>
              <a:t>ج) اصول علمی و همچنین شواهد و اطلاعات علمی موجود؛</a:t>
            </a:r>
            <a:endParaRPr lang="en-US" sz="2400" dirty="0">
              <a:cs typeface="B Nazanin" panose="00000400000000000000" pitchFamily="2" charset="-78"/>
            </a:endParaRPr>
          </a:p>
          <a:p>
            <a:pPr lvl="2" algn="r" rtl="1">
              <a:buFont typeface="Wingdings" panose="05000000000000000000" pitchFamily="2" charset="2"/>
              <a:buChar char="q"/>
            </a:pPr>
            <a:r>
              <a:rPr lang="fa-IR" sz="2400" dirty="0">
                <a:cs typeface="B Nazanin" panose="00000400000000000000" pitchFamily="2" charset="-78"/>
              </a:rPr>
              <a:t>د) براساس ارزیابی خطر متناسب با شرایط ، این نتیجه گیری حاصل شود که اقدامات بهداشتی توصیه شده نسبت به روشهای بهداشتی رایج نه تنها برای تردد و تجارت بین المللی محدود کننده تر نبوده و برای اشخاص مزاحمت بیشتری ندارند بلکه به همان میزان حفاظت مناسب بهداشتی را فراهم می‌کنند ؛</a:t>
            </a:r>
            <a:endParaRPr lang="en-US" sz="2400" dirty="0">
              <a:cs typeface="B Nazanin" panose="00000400000000000000" pitchFamily="2" charset="-78"/>
            </a:endParaRPr>
          </a:p>
          <a:p>
            <a:pPr lvl="2" algn="r" rtl="1">
              <a:buFont typeface="Wingdings" panose="05000000000000000000" pitchFamily="2" charset="2"/>
              <a:buChar char="q"/>
            </a:pPr>
            <a:r>
              <a:rPr lang="fa-IR" sz="2400" dirty="0">
                <a:cs typeface="B Nazanin" panose="00000400000000000000" pitchFamily="2" charset="-78"/>
              </a:rPr>
              <a:t>ه) استانداردها و ابزارهای بین‌المللی مرتبط؛</a:t>
            </a:r>
            <a:endParaRPr lang="en-US" sz="2400" dirty="0">
              <a:cs typeface="B Nazanin" panose="00000400000000000000" pitchFamily="2" charset="-78"/>
            </a:endParaRPr>
          </a:p>
          <a:p>
            <a:pPr lvl="2" algn="r" rtl="1">
              <a:buFont typeface="Wingdings" panose="05000000000000000000" pitchFamily="2" charset="2"/>
              <a:buChar char="q"/>
            </a:pPr>
            <a:r>
              <a:rPr lang="fa-IR" sz="2400" dirty="0">
                <a:cs typeface="B Nazanin" panose="00000400000000000000" pitchFamily="2" charset="-78"/>
              </a:rPr>
              <a:t>و) فعالیت‌های در نظر گرفته شده توسط سایر سازمان ها و نهادهای بین‌المللی؛ </a:t>
            </a:r>
            <a:endParaRPr lang="en-US" sz="2400" dirty="0">
              <a:cs typeface="B Nazanin" panose="00000400000000000000" pitchFamily="2" charset="-78"/>
            </a:endParaRPr>
          </a:p>
          <a:p>
            <a:pPr lvl="2" algn="r" rtl="1">
              <a:buFont typeface="Wingdings" panose="05000000000000000000" pitchFamily="2" charset="2"/>
              <a:buChar char="q"/>
            </a:pPr>
            <a:r>
              <a:rPr lang="fa-IR" sz="2400" dirty="0">
                <a:cs typeface="B Nazanin" panose="00000400000000000000" pitchFamily="2" charset="-78"/>
              </a:rPr>
              <a:t>ز) سایر اطلاعات متناسب و اختصاصی در مورد آن رویداد.</a:t>
            </a:r>
            <a:endParaRPr lang="en-US" sz="2400" dirty="0">
              <a:cs typeface="B Nazanin" panose="00000400000000000000" pitchFamily="2" charset="-78"/>
            </a:endParaRPr>
          </a:p>
          <a:p>
            <a:pPr algn="r" rtl="1"/>
            <a:r>
              <a:rPr lang="fa-IR" sz="2400" dirty="0">
                <a:cs typeface="B Nazanin" panose="00000400000000000000" pitchFamily="2" charset="-78"/>
              </a:rPr>
              <a:t>ممکن است در شرایط بروز بعضی از فوریت های بهداشتی ، مدیر کل با توجه به محدودیت زمان برای صدور توصیه‌های موقت ، به معیارهای مندرج در زیر بند‌های ( ه، و) این ماده متوسل گردد.</a:t>
            </a:r>
            <a:endParaRPr lang="en-US" sz="2400" dirty="0">
              <a:cs typeface="B Nazanin" panose="00000400000000000000" pitchFamily="2" charset="-78"/>
            </a:endParaRPr>
          </a:p>
          <a:p>
            <a:pPr algn="r"/>
            <a:endParaRPr lang="en-US"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50</a:t>
            </a:fld>
            <a:endParaRPr lang="en-US" dirty="0"/>
          </a:p>
        </p:txBody>
      </p:sp>
    </p:spTree>
    <p:extLst>
      <p:ext uri="{BB962C8B-B14F-4D97-AF65-F5344CB8AC3E}">
        <p14:creationId xmlns:p14="http://schemas.microsoft.com/office/powerpoint/2010/main" xmlns="" val="3515509197"/>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186" y="286604"/>
            <a:ext cx="8162574" cy="760961"/>
          </a:xfrm>
        </p:spPr>
        <p:txBody>
          <a:bodyPr>
            <a:noAutofit/>
          </a:bodyPr>
          <a:lstStyle/>
          <a:p>
            <a:pPr algn="ctr" rtl="1"/>
            <a:r>
              <a:rPr lang="fa-IR" sz="3200" dirty="0">
                <a:solidFill>
                  <a:srgbClr val="FF0000"/>
                </a:solidFill>
              </a:rPr>
              <a:t> </a:t>
            </a:r>
            <a:r>
              <a:rPr lang="en-US" sz="3200" dirty="0">
                <a:solidFill>
                  <a:srgbClr val="FF0000"/>
                </a:solidFill>
              </a:rPr>
              <a:t/>
            </a:r>
            <a:br>
              <a:rPr lang="en-US" sz="3200" dirty="0">
                <a:solidFill>
                  <a:srgbClr val="FF0000"/>
                </a:solidFill>
              </a:rPr>
            </a:br>
            <a:r>
              <a:rPr lang="fa-IR" sz="3200" b="1" dirty="0">
                <a:solidFill>
                  <a:srgbClr val="FF0000"/>
                </a:solidFill>
              </a:rPr>
              <a:t>ماده 18: توصیه‌ها در مورد اشخاص، بار مسافر، بارگنجها، وسایل نقلیه، کالاها و </a:t>
            </a:r>
            <a:r>
              <a:rPr lang="fa-IR" sz="3200" b="1" dirty="0" err="1">
                <a:solidFill>
                  <a:srgbClr val="FF0000"/>
                </a:solidFill>
              </a:rPr>
              <a:t>بسته‌های</a:t>
            </a:r>
            <a:r>
              <a:rPr lang="fa-IR" sz="3200" b="1" dirty="0">
                <a:solidFill>
                  <a:srgbClr val="FF0000"/>
                </a:solidFill>
              </a:rPr>
              <a:t> </a:t>
            </a:r>
            <a:r>
              <a:rPr lang="fa-IR" sz="3200" b="1" dirty="0" smtClean="0">
                <a:solidFill>
                  <a:srgbClr val="FF0000"/>
                </a:solidFill>
              </a:rPr>
              <a:t>پستی</a:t>
            </a:r>
            <a:endParaRPr lang="en-US" sz="3200" dirty="0">
              <a:solidFill>
                <a:srgbClr val="FF0000"/>
              </a:solidFill>
            </a:endParaRPr>
          </a:p>
        </p:txBody>
      </p:sp>
      <p:sp>
        <p:nvSpPr>
          <p:cNvPr id="3" name="Content Placeholder 2"/>
          <p:cNvSpPr>
            <a:spLocks noGrp="1"/>
          </p:cNvSpPr>
          <p:nvPr>
            <p:ph idx="1"/>
          </p:nvPr>
        </p:nvSpPr>
        <p:spPr>
          <a:xfrm>
            <a:off x="204187" y="1047565"/>
            <a:ext cx="8691238" cy="5149049"/>
          </a:xfrm>
        </p:spPr>
        <p:txBody>
          <a:bodyPr>
            <a:normAutofit fontScale="70000" lnSpcReduction="20000"/>
          </a:bodyPr>
          <a:lstStyle/>
          <a:p>
            <a:pPr lvl="0" algn="r" rtl="1"/>
            <a:r>
              <a:rPr lang="fa-IR" dirty="0" err="1" smtClean="0">
                <a:cs typeface="B Nazanin" panose="00000400000000000000" pitchFamily="2" charset="-78"/>
              </a:rPr>
              <a:t>توصیه‌هایی</a:t>
            </a:r>
            <a:r>
              <a:rPr lang="fa-IR" dirty="0" smtClean="0">
                <a:cs typeface="B Nazanin" panose="00000400000000000000" pitchFamily="2" charset="-78"/>
              </a:rPr>
              <a:t> </a:t>
            </a:r>
            <a:r>
              <a:rPr lang="fa-IR" dirty="0">
                <a:cs typeface="B Nazanin" panose="00000400000000000000" pitchFamily="2" charset="-78"/>
              </a:rPr>
              <a:t>که سازمان در خصوص اشخاص برای کشورهای عضو صادر میکند میتواند شامل موارد زیر باشد: </a:t>
            </a:r>
            <a:endParaRPr lang="en-US" dirty="0">
              <a:cs typeface="B Nazanin" panose="00000400000000000000" pitchFamily="2" charset="-78"/>
            </a:endParaRPr>
          </a:p>
          <a:p>
            <a:pPr lvl="0" algn="r" rtl="1">
              <a:buFont typeface="Wingdings" panose="05000000000000000000" pitchFamily="2" charset="2"/>
              <a:buChar char="q"/>
            </a:pPr>
            <a:r>
              <a:rPr lang="fa-IR" sz="2400" dirty="0">
                <a:cs typeface="B Nazanin" panose="00000400000000000000" pitchFamily="2" charset="-78"/>
              </a:rPr>
              <a:t>هیچ اقدام بهداشتی خاصی توصیه نشود؛</a:t>
            </a:r>
            <a:endParaRPr lang="en-US" sz="2400" dirty="0">
              <a:cs typeface="B Nazanin" panose="00000400000000000000" pitchFamily="2" charset="-78"/>
            </a:endParaRPr>
          </a:p>
          <a:p>
            <a:pPr lvl="0" algn="r" rtl="1">
              <a:buFont typeface="Wingdings" panose="05000000000000000000" pitchFamily="2" charset="2"/>
              <a:buChar char="q"/>
            </a:pPr>
            <a:r>
              <a:rPr lang="fa-IR" sz="2400" dirty="0">
                <a:cs typeface="B Nazanin" panose="00000400000000000000" pitchFamily="2" charset="-78"/>
              </a:rPr>
              <a:t>بررسی سابقه مسافرت در منطقه آلوده؛</a:t>
            </a:r>
            <a:endParaRPr lang="en-US" sz="2400" dirty="0">
              <a:cs typeface="B Nazanin" panose="00000400000000000000" pitchFamily="2" charset="-78"/>
            </a:endParaRPr>
          </a:p>
          <a:p>
            <a:pPr lvl="0" algn="r" rtl="1">
              <a:buFont typeface="Wingdings" panose="05000000000000000000" pitchFamily="2" charset="2"/>
              <a:buChar char="q"/>
            </a:pPr>
            <a:r>
              <a:rPr lang="fa-IR" sz="2400" dirty="0">
                <a:cs typeface="B Nazanin" panose="00000400000000000000" pitchFamily="2" charset="-78"/>
              </a:rPr>
              <a:t>بررسی مستندات معاینه پزشکی و آزمایشات انجام شده ؛</a:t>
            </a:r>
            <a:endParaRPr lang="en-US" sz="2400" dirty="0">
              <a:cs typeface="B Nazanin" panose="00000400000000000000" pitchFamily="2" charset="-78"/>
            </a:endParaRPr>
          </a:p>
          <a:p>
            <a:pPr lvl="0" algn="r" rtl="1">
              <a:buFont typeface="Wingdings" panose="05000000000000000000" pitchFamily="2" charset="2"/>
              <a:buChar char="q"/>
            </a:pPr>
            <a:r>
              <a:rPr lang="fa-IR" sz="2400" dirty="0">
                <a:cs typeface="B Nazanin" panose="00000400000000000000" pitchFamily="2" charset="-78"/>
              </a:rPr>
              <a:t>درخواست انجام معاینات پزشکی؛</a:t>
            </a:r>
            <a:endParaRPr lang="en-US" sz="2400" dirty="0">
              <a:cs typeface="B Nazanin" panose="00000400000000000000" pitchFamily="2" charset="-78"/>
            </a:endParaRPr>
          </a:p>
          <a:p>
            <a:pPr lvl="0" algn="r" rtl="1">
              <a:buFont typeface="Wingdings" panose="05000000000000000000" pitchFamily="2" charset="2"/>
              <a:buChar char="q"/>
            </a:pPr>
            <a:r>
              <a:rPr lang="fa-IR" sz="2400" dirty="0">
                <a:cs typeface="B Nazanin" panose="00000400000000000000" pitchFamily="2" charset="-78"/>
              </a:rPr>
              <a:t>بررسی سابقه واکسیناسیون یا هر نوع پیشگیری دارویی؛</a:t>
            </a:r>
            <a:endParaRPr lang="en-US" sz="2400" dirty="0">
              <a:cs typeface="B Nazanin" panose="00000400000000000000" pitchFamily="2" charset="-78"/>
            </a:endParaRPr>
          </a:p>
          <a:p>
            <a:pPr lvl="0" algn="r" rtl="1">
              <a:buFont typeface="Wingdings" panose="05000000000000000000" pitchFamily="2" charset="2"/>
              <a:buChar char="q"/>
            </a:pPr>
            <a:r>
              <a:rPr lang="fa-IR" sz="2400" dirty="0">
                <a:cs typeface="B Nazanin" panose="00000400000000000000" pitchFamily="2" charset="-78"/>
              </a:rPr>
              <a:t>درخواست انجام واکسیناسیون یا هر نوع پیشگیری دارویی دیگر؛</a:t>
            </a:r>
            <a:endParaRPr lang="en-US" sz="2400" dirty="0">
              <a:cs typeface="B Nazanin" panose="00000400000000000000" pitchFamily="2" charset="-78"/>
            </a:endParaRPr>
          </a:p>
          <a:p>
            <a:pPr lvl="0" algn="r" rtl="1">
              <a:buFont typeface="Wingdings" panose="05000000000000000000" pitchFamily="2" charset="2"/>
              <a:buChar char="q"/>
            </a:pPr>
            <a:r>
              <a:rPr lang="fa-IR" sz="2400" dirty="0">
                <a:cs typeface="B Nazanin" panose="00000400000000000000" pitchFamily="2" charset="-78"/>
              </a:rPr>
              <a:t>تحت نظر قرار دادن اشخاص مظنون از لحاظ بهداشت عمومی؛</a:t>
            </a:r>
            <a:endParaRPr lang="en-US" sz="2400" dirty="0">
              <a:cs typeface="B Nazanin" panose="00000400000000000000" pitchFamily="2" charset="-78"/>
            </a:endParaRPr>
          </a:p>
          <a:p>
            <a:pPr lvl="0" algn="r" rtl="1">
              <a:buFont typeface="Wingdings" panose="05000000000000000000" pitchFamily="2" charset="2"/>
              <a:buChar char="q"/>
            </a:pPr>
            <a:r>
              <a:rPr lang="fa-IR" sz="2400" dirty="0">
                <a:cs typeface="B Nazanin" panose="00000400000000000000" pitchFamily="2" charset="-78"/>
              </a:rPr>
              <a:t>اجرای قرنطینه یا سایر موازین بهداشتی برای افراد مظنون؛</a:t>
            </a:r>
            <a:endParaRPr lang="en-US" sz="2400" dirty="0">
              <a:cs typeface="B Nazanin" panose="00000400000000000000" pitchFamily="2" charset="-78"/>
            </a:endParaRPr>
          </a:p>
          <a:p>
            <a:pPr lvl="0" algn="r" rtl="1">
              <a:buFont typeface="Wingdings" panose="05000000000000000000" pitchFamily="2" charset="2"/>
              <a:buChar char="q"/>
            </a:pPr>
            <a:r>
              <a:rPr lang="fa-IR" sz="2400" dirty="0">
                <a:cs typeface="B Nazanin" panose="00000400000000000000" pitchFamily="2" charset="-78"/>
              </a:rPr>
              <a:t>ردیابی تماس یافتگان با فرد آلوده یا مظنون ؛</a:t>
            </a:r>
            <a:endParaRPr lang="en-US" sz="2400" dirty="0">
              <a:cs typeface="B Nazanin" panose="00000400000000000000" pitchFamily="2" charset="-78"/>
            </a:endParaRPr>
          </a:p>
          <a:p>
            <a:pPr lvl="0" algn="r" rtl="1">
              <a:buFont typeface="Wingdings" panose="05000000000000000000" pitchFamily="2" charset="2"/>
              <a:buChar char="q"/>
            </a:pPr>
            <a:r>
              <a:rPr lang="fa-IR" sz="2400" dirty="0">
                <a:cs typeface="B Nazanin" panose="00000400000000000000" pitchFamily="2" charset="-78"/>
              </a:rPr>
              <a:t>ممانعت از ورود افراد مظنون یا آلوده؛</a:t>
            </a:r>
            <a:endParaRPr lang="en-US" sz="2400" dirty="0">
              <a:cs typeface="B Nazanin" panose="00000400000000000000" pitchFamily="2" charset="-78"/>
            </a:endParaRPr>
          </a:p>
          <a:p>
            <a:pPr lvl="0" algn="r" rtl="1">
              <a:buFont typeface="Wingdings" panose="05000000000000000000" pitchFamily="2" charset="2"/>
              <a:buChar char="q"/>
            </a:pPr>
            <a:r>
              <a:rPr lang="fa-IR" sz="2400" dirty="0">
                <a:cs typeface="B Nazanin" panose="00000400000000000000" pitchFamily="2" charset="-78"/>
              </a:rPr>
              <a:t>ممانعت از ورود افراد غیر آلوده به مناطق آلوده؛ و</a:t>
            </a:r>
            <a:endParaRPr lang="en-US" sz="2400" dirty="0">
              <a:cs typeface="B Nazanin" panose="00000400000000000000" pitchFamily="2" charset="-78"/>
            </a:endParaRPr>
          </a:p>
          <a:p>
            <a:pPr lvl="0" algn="r" rtl="1">
              <a:buFont typeface="Wingdings" panose="05000000000000000000" pitchFamily="2" charset="2"/>
              <a:buChar char="q"/>
            </a:pPr>
            <a:r>
              <a:rPr lang="fa-IR" sz="2400" dirty="0">
                <a:cs typeface="B Nazanin" panose="00000400000000000000" pitchFamily="2" charset="-78"/>
              </a:rPr>
              <a:t>مانع ورود اشخاص غیرمبتلا به منطقه مبتلا شده شوند؛</a:t>
            </a:r>
            <a:endParaRPr lang="en-US" sz="2400" dirty="0">
              <a:cs typeface="B Nazanin" panose="00000400000000000000" pitchFamily="2" charset="-78"/>
            </a:endParaRPr>
          </a:p>
          <a:p>
            <a:pPr lvl="0" algn="r" rtl="1">
              <a:buFont typeface="Wingdings" panose="05000000000000000000" pitchFamily="2" charset="2"/>
              <a:buChar char="q"/>
            </a:pPr>
            <a:r>
              <a:rPr lang="fa-IR" sz="2400" dirty="0">
                <a:cs typeface="B Nazanin" panose="00000400000000000000" pitchFamily="2" charset="-78"/>
              </a:rPr>
              <a:t>اجرای غربالگری و یا محدودسازی در زمان خروج افراد از مناطق آلوده</a:t>
            </a:r>
            <a:endParaRPr lang="en-US" sz="24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51</a:t>
            </a:fld>
            <a:endParaRPr lang="en-US" dirty="0"/>
          </a:p>
        </p:txBody>
      </p:sp>
    </p:spTree>
    <p:extLst>
      <p:ext uri="{BB962C8B-B14F-4D97-AF65-F5344CB8AC3E}">
        <p14:creationId xmlns:p14="http://schemas.microsoft.com/office/powerpoint/2010/main" xmlns="" val="1624386162"/>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9597" y="275208"/>
            <a:ext cx="8469296" cy="5593886"/>
          </a:xfrm>
        </p:spPr>
        <p:txBody>
          <a:bodyPr>
            <a:normAutofit/>
          </a:bodyPr>
          <a:lstStyle/>
          <a:p>
            <a:pPr lvl="0" algn="r" rtl="1"/>
            <a:r>
              <a:rPr lang="fa-IR" b="1" dirty="0">
                <a:solidFill>
                  <a:srgbClr val="FF0000"/>
                </a:solidFill>
                <a:cs typeface="B Nazanin" panose="00000400000000000000" pitchFamily="2" charset="-78"/>
              </a:rPr>
              <a:t>توصیه‌هایی که سازمان در خصوص بار مسافر، محموله‌ها، بارگنجها، وسایل نقلیه، کالاها و بسته‌های پستی برای کشورهای عضو صادر میکند میتواند شامل موارد زیر باشد: </a:t>
            </a:r>
            <a:endParaRPr lang="en-US" b="1" dirty="0">
              <a:solidFill>
                <a:srgbClr val="FF0000"/>
              </a:solidFill>
              <a:cs typeface="B Nazanin" panose="00000400000000000000" pitchFamily="2" charset="-78"/>
            </a:endParaRPr>
          </a:p>
          <a:p>
            <a:pPr lvl="0" algn="r" rtl="1">
              <a:buFont typeface="Wingdings" panose="05000000000000000000" pitchFamily="2" charset="2"/>
              <a:buChar char="q"/>
            </a:pPr>
            <a:r>
              <a:rPr lang="fa-IR" dirty="0">
                <a:cs typeface="B Nazanin" panose="00000400000000000000" pitchFamily="2" charset="-78"/>
              </a:rPr>
              <a:t>هیچ اقدام بهداشتی خاصی توصیه نشود ؛</a:t>
            </a:r>
            <a:endParaRPr lang="en-US" dirty="0">
              <a:cs typeface="B Nazanin" panose="00000400000000000000" pitchFamily="2" charset="-78"/>
            </a:endParaRPr>
          </a:p>
          <a:p>
            <a:pPr lvl="0" algn="r" rtl="1">
              <a:buFont typeface="Wingdings" panose="05000000000000000000" pitchFamily="2" charset="2"/>
              <a:buChar char="q"/>
            </a:pPr>
            <a:r>
              <a:rPr lang="fa-IR" dirty="0">
                <a:cs typeface="B Nazanin" panose="00000400000000000000" pitchFamily="2" charset="-78"/>
              </a:rPr>
              <a:t>مرور اظهارنامه و مسیر حرکت ؛</a:t>
            </a:r>
            <a:endParaRPr lang="en-US" dirty="0">
              <a:cs typeface="B Nazanin" panose="00000400000000000000" pitchFamily="2" charset="-78"/>
            </a:endParaRPr>
          </a:p>
          <a:p>
            <a:pPr lvl="0" algn="r" rtl="1">
              <a:buFont typeface="Wingdings" panose="05000000000000000000" pitchFamily="2" charset="2"/>
              <a:buChar char="q"/>
            </a:pPr>
            <a:r>
              <a:rPr lang="fa-IR" dirty="0">
                <a:cs typeface="B Nazanin" panose="00000400000000000000" pitchFamily="2" charset="-78"/>
              </a:rPr>
              <a:t>انجام بازرسی ؛</a:t>
            </a:r>
            <a:endParaRPr lang="en-US" dirty="0">
              <a:cs typeface="B Nazanin" panose="00000400000000000000" pitchFamily="2" charset="-78"/>
            </a:endParaRPr>
          </a:p>
          <a:p>
            <a:pPr lvl="0" algn="r" rtl="1">
              <a:buFont typeface="Wingdings" panose="05000000000000000000" pitchFamily="2" charset="2"/>
              <a:buChar char="q"/>
            </a:pPr>
            <a:r>
              <a:rPr lang="fa-IR" dirty="0">
                <a:cs typeface="B Nazanin" panose="00000400000000000000" pitchFamily="2" charset="-78"/>
              </a:rPr>
              <a:t>بررسی اسناد اقدامات انجام شده در مبدأ یا در طول مسیر جهت حذف عفونت یا آلودگی ؛</a:t>
            </a:r>
            <a:endParaRPr lang="en-US" dirty="0">
              <a:cs typeface="B Nazanin" panose="00000400000000000000" pitchFamily="2" charset="-78"/>
            </a:endParaRPr>
          </a:p>
          <a:p>
            <a:pPr lvl="0" algn="r" rtl="1">
              <a:buFont typeface="Wingdings" panose="05000000000000000000" pitchFamily="2" charset="2"/>
              <a:buChar char="q"/>
            </a:pPr>
            <a:r>
              <a:rPr lang="fa-IR" dirty="0">
                <a:cs typeface="B Nazanin" panose="00000400000000000000" pitchFamily="2" charset="-78"/>
              </a:rPr>
              <a:t>انجام اقدامات بهداشتی جهت حذف عفونت یا آلودگی از جمله حذف ناقلین و مخازن بیماری از بار مسافر، محموله‌ها، بارگنجها، وسایل نقلیه، کالاها، بسته‌های پستی یا اجساد انسانی ؛</a:t>
            </a:r>
            <a:endParaRPr lang="en-US" dirty="0">
              <a:cs typeface="B Nazanin" panose="00000400000000000000" pitchFamily="2" charset="-78"/>
            </a:endParaRPr>
          </a:p>
          <a:p>
            <a:pPr lvl="0" algn="r" rtl="1">
              <a:buFont typeface="Wingdings" panose="05000000000000000000" pitchFamily="2" charset="2"/>
              <a:buChar char="q"/>
            </a:pPr>
            <a:r>
              <a:rPr lang="fa-IR" dirty="0">
                <a:cs typeface="B Nazanin" panose="00000400000000000000" pitchFamily="2" charset="-78"/>
              </a:rPr>
              <a:t>انجام اقدامات بهداشتی خاص بمنظور اطمینان از تدابیر اجرایی و جابجایی اجساد انسانی؛</a:t>
            </a:r>
            <a:endParaRPr lang="en-US" dirty="0">
              <a:cs typeface="B Nazanin" panose="00000400000000000000" pitchFamily="2" charset="-78"/>
            </a:endParaRPr>
          </a:p>
          <a:p>
            <a:pPr lvl="0" algn="r" rtl="1">
              <a:buFont typeface="Wingdings" panose="05000000000000000000" pitchFamily="2" charset="2"/>
              <a:buChar char="q"/>
            </a:pPr>
            <a:r>
              <a:rPr lang="fa-IR" dirty="0">
                <a:cs typeface="B Nazanin" panose="00000400000000000000" pitchFamily="2" charset="-78"/>
              </a:rPr>
              <a:t>انجام جداسازی و قرنطینه ؛</a:t>
            </a:r>
            <a:endParaRPr lang="en-US" dirty="0">
              <a:cs typeface="B Nazanin" panose="00000400000000000000" pitchFamily="2" charset="-78"/>
            </a:endParaRPr>
          </a:p>
          <a:p>
            <a:pPr lvl="0" algn="r" rtl="1">
              <a:buFont typeface="Wingdings" panose="05000000000000000000" pitchFamily="2" charset="2"/>
              <a:buChar char="q"/>
            </a:pPr>
            <a:r>
              <a:rPr lang="fa-IR" dirty="0">
                <a:cs typeface="B Nazanin" panose="00000400000000000000" pitchFamily="2" charset="-78"/>
              </a:rPr>
              <a:t>توقیف و معدوم‌سازی بار مسافر، محموله‌ها، بارگنجها، وسایل نقلیه، کالاها و بسته‌های پستی آلوده ، عفونی یا مشکوک تحت شرایط کاملاً کنترل شده، اگر هیچ اقدام بهداشتی یا فرآیند مؤثر دیگری در دسترس نباشد؛</a:t>
            </a:r>
            <a:endParaRPr lang="en-US" dirty="0">
              <a:cs typeface="B Nazanin" panose="00000400000000000000" pitchFamily="2" charset="-78"/>
            </a:endParaRPr>
          </a:p>
          <a:p>
            <a:pPr lvl="0" algn="r" rtl="1">
              <a:buFont typeface="Wingdings" panose="05000000000000000000" pitchFamily="2" charset="2"/>
              <a:buChar char="q"/>
            </a:pPr>
            <a:r>
              <a:rPr lang="fa-IR" dirty="0">
                <a:cs typeface="B Nazanin" panose="00000400000000000000" pitchFamily="2" charset="-78"/>
              </a:rPr>
              <a:t>ممانعت از ورود یا خروج.</a:t>
            </a:r>
            <a:endParaRPr lang="en-US" dirty="0">
              <a:cs typeface="B Nazanin" panose="00000400000000000000" pitchFamily="2" charset="-78"/>
            </a:endParaRPr>
          </a:p>
          <a:p>
            <a:pPr algn="r"/>
            <a:endParaRPr lang="en-US"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52</a:t>
            </a:fld>
            <a:endParaRPr lang="en-US" dirty="0"/>
          </a:p>
        </p:txBody>
      </p:sp>
    </p:spTree>
    <p:extLst>
      <p:ext uri="{BB962C8B-B14F-4D97-AF65-F5344CB8AC3E}">
        <p14:creationId xmlns:p14="http://schemas.microsoft.com/office/powerpoint/2010/main" xmlns="" val="2698473585"/>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637674" y="372980"/>
            <a:ext cx="7771689" cy="5678904"/>
          </a:xfrm>
        </p:spPr>
      </p:pic>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53</a:t>
            </a:fld>
            <a:endParaRPr lang="en-US" dirty="0"/>
          </a:p>
        </p:txBody>
      </p:sp>
      <p:sp>
        <p:nvSpPr>
          <p:cNvPr id="8" name="Title 1"/>
          <p:cNvSpPr txBox="1">
            <a:spLocks/>
          </p:cNvSpPr>
          <p:nvPr/>
        </p:nvSpPr>
        <p:spPr>
          <a:xfrm>
            <a:off x="637674" y="689206"/>
            <a:ext cx="7543800" cy="645551"/>
          </a:xfrm>
          <a:prstGeom prst="rect">
            <a:avLst/>
          </a:prstGeom>
        </p:spPr>
        <p:txBody>
          <a:bodyPr vert="horz" lIns="91440" tIns="45720" rIns="91440" bIns="45720" rtlCol="0" anchor="b">
            <a:normAutofit fontScale="90000" lnSpcReduction="1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fa-IR" b="1" smtClean="0">
                <a:solidFill>
                  <a:srgbClr val="FF0000"/>
                </a:solidFill>
              </a:rPr>
              <a:t>بخش ششم: مستندات بهداشتی</a:t>
            </a:r>
            <a:endParaRPr lang="en-US" dirty="0">
              <a:solidFill>
                <a:srgbClr val="FF0000"/>
              </a:solidFill>
            </a:endParaRPr>
          </a:p>
        </p:txBody>
      </p:sp>
    </p:spTree>
    <p:extLst>
      <p:ext uri="{BB962C8B-B14F-4D97-AF65-F5344CB8AC3E}">
        <p14:creationId xmlns:p14="http://schemas.microsoft.com/office/powerpoint/2010/main" xmlns="" val="3553772060"/>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4"/>
            <a:ext cx="7543800" cy="645551"/>
          </a:xfrm>
        </p:spPr>
        <p:txBody>
          <a:bodyPr>
            <a:normAutofit fontScale="90000"/>
          </a:bodyPr>
          <a:lstStyle/>
          <a:p>
            <a:pPr algn="ctr"/>
            <a:r>
              <a:rPr lang="fa-IR" b="1" dirty="0">
                <a:solidFill>
                  <a:srgbClr val="FF0000"/>
                </a:solidFill>
              </a:rPr>
              <a:t>بخش ششم: مستندات </a:t>
            </a:r>
            <a:r>
              <a:rPr lang="fa-IR" b="1" dirty="0" smtClean="0">
                <a:solidFill>
                  <a:srgbClr val="FF0000"/>
                </a:solidFill>
              </a:rPr>
              <a:t>بهداشتی</a:t>
            </a:r>
            <a:endParaRPr lang="en-US" dirty="0">
              <a:solidFill>
                <a:srgbClr val="FF0000"/>
              </a:solidFill>
            </a:endParaRPr>
          </a:p>
        </p:txBody>
      </p:sp>
      <p:sp>
        <p:nvSpPr>
          <p:cNvPr id="3" name="Content Placeholder 2"/>
          <p:cNvSpPr>
            <a:spLocks noGrp="1"/>
          </p:cNvSpPr>
          <p:nvPr>
            <p:ph idx="1"/>
          </p:nvPr>
        </p:nvSpPr>
        <p:spPr>
          <a:xfrm>
            <a:off x="822959" y="932155"/>
            <a:ext cx="7543801" cy="4936939"/>
          </a:xfrm>
        </p:spPr>
        <p:txBody>
          <a:bodyPr>
            <a:normAutofit fontScale="92500" lnSpcReduction="10000"/>
          </a:bodyPr>
          <a:lstStyle/>
          <a:p>
            <a:pPr algn="r" rtl="1"/>
            <a:r>
              <a:rPr lang="fa-IR" sz="3200" b="1" dirty="0">
                <a:solidFill>
                  <a:srgbClr val="FF0000"/>
                </a:solidFill>
                <a:cs typeface="B Nazanin" panose="00000400000000000000" pitchFamily="2" charset="-78"/>
              </a:rPr>
              <a:t>ماده 35: قاعده کلی</a:t>
            </a:r>
            <a:endParaRPr lang="en-US" sz="3200" dirty="0">
              <a:solidFill>
                <a:srgbClr val="FF0000"/>
              </a:solidFill>
              <a:cs typeface="B Nazanin" panose="00000400000000000000" pitchFamily="2" charset="-78"/>
            </a:endParaRPr>
          </a:p>
          <a:p>
            <a:pPr algn="r" rtl="1"/>
            <a:r>
              <a:rPr lang="fa-IR" sz="2800" b="1" dirty="0">
                <a:cs typeface="B Nazanin" panose="00000400000000000000" pitchFamily="2" charset="-78"/>
              </a:rPr>
              <a:t> </a:t>
            </a:r>
            <a:endParaRPr lang="en-US" sz="2800" dirty="0">
              <a:cs typeface="B Nazanin" panose="00000400000000000000" pitchFamily="2" charset="-78"/>
            </a:endParaRPr>
          </a:p>
          <a:p>
            <a:pPr algn="r" rtl="1">
              <a:buFont typeface="Wingdings" panose="05000000000000000000" pitchFamily="2" charset="2"/>
              <a:buChar char="q"/>
            </a:pPr>
            <a:r>
              <a:rPr lang="fa-IR" sz="2800" dirty="0">
                <a:cs typeface="B Nazanin" panose="00000400000000000000" pitchFamily="2" charset="-78"/>
              </a:rPr>
              <a:t>در ترددهای بین­المللی، به جز مدارکی که در این مقررات و توصیه­ های سازمان جهانی بهداشت ذکر شده ، نباید هیچ مدارک بهداشتی دیگری درخواست شود، اما این ماده در مورد مسافرینی که خواستار اقامت دائم یا موقت هستند ، صدق نمی کند </a:t>
            </a:r>
            <a:r>
              <a:rPr lang="fa-IR" sz="2800" dirty="0" smtClean="0">
                <a:cs typeface="B Nazanin" panose="00000400000000000000" pitchFamily="2" charset="-78"/>
              </a:rPr>
              <a:t>.</a:t>
            </a:r>
          </a:p>
          <a:p>
            <a:pPr algn="r" rtl="1">
              <a:buFont typeface="Wingdings" panose="05000000000000000000" pitchFamily="2" charset="2"/>
              <a:buChar char="q"/>
            </a:pPr>
            <a:r>
              <a:rPr lang="fa-IR" sz="2800" dirty="0" smtClean="0">
                <a:cs typeface="B Nazanin" panose="00000400000000000000" pitchFamily="2" charset="-78"/>
              </a:rPr>
              <a:t> </a:t>
            </a:r>
            <a:r>
              <a:rPr lang="fa-IR" sz="2800" dirty="0">
                <a:cs typeface="B Nazanin" panose="00000400000000000000" pitchFamily="2" charset="-78"/>
              </a:rPr>
              <a:t>بعلاوه این ماده در خصوص مدارک مرتبط با وضعیت بهداشتی کالاها و محموله­های بین­المللی که طبق موافقتنامه های حاکم بین­المللی درخواست میشود نیز صدق نمی نماید. </a:t>
            </a:r>
            <a:endParaRPr lang="fa-IR" sz="2800" dirty="0" smtClean="0">
              <a:cs typeface="B Nazanin" panose="00000400000000000000" pitchFamily="2" charset="-78"/>
            </a:endParaRPr>
          </a:p>
          <a:p>
            <a:pPr algn="r" rtl="1">
              <a:buFont typeface="Wingdings" panose="05000000000000000000" pitchFamily="2" charset="2"/>
              <a:buChar char="q"/>
            </a:pPr>
            <a:r>
              <a:rPr lang="fa-IR" sz="2800" dirty="0" smtClean="0">
                <a:cs typeface="B Nazanin" panose="00000400000000000000" pitchFamily="2" charset="-78"/>
              </a:rPr>
              <a:t>در </a:t>
            </a:r>
            <a:r>
              <a:rPr lang="fa-IR" sz="2800" dirty="0">
                <a:cs typeface="B Nazanin" panose="00000400000000000000" pitchFamily="2" charset="-78"/>
              </a:rPr>
              <a:t>صورت تحقق معیارهای مندرج در ماده 23 ، مقام بهداشتی مسئول می­تواند از مسافرین درخواست کند تا فرم­های حاوی  اطلاعات تماس و پرسشنامه­های بهداشتی را تکمیل نمایند.</a:t>
            </a:r>
            <a:endParaRPr lang="en-US" sz="2800" dirty="0">
              <a:cs typeface="B Nazanin" panose="00000400000000000000" pitchFamily="2" charset="-78"/>
            </a:endParaRPr>
          </a:p>
          <a:p>
            <a:pPr algn="r"/>
            <a:endParaRPr lang="en-US" sz="28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54</a:t>
            </a:fld>
            <a:endParaRPr lang="en-US" dirty="0"/>
          </a:p>
        </p:txBody>
      </p:sp>
    </p:spTree>
    <p:extLst>
      <p:ext uri="{BB962C8B-B14F-4D97-AF65-F5344CB8AC3E}">
        <p14:creationId xmlns:p14="http://schemas.microsoft.com/office/powerpoint/2010/main" xmlns="" val="2735988385"/>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4085" y="310718"/>
            <a:ext cx="8602463" cy="5558376"/>
          </a:xfrm>
        </p:spPr>
        <p:txBody>
          <a:bodyPr>
            <a:noAutofit/>
          </a:bodyPr>
          <a:lstStyle/>
          <a:p>
            <a:pPr algn="r" rtl="1"/>
            <a:r>
              <a:rPr lang="fa-IR" sz="3600" b="1" dirty="0">
                <a:solidFill>
                  <a:srgbClr val="FF0000"/>
                </a:solidFill>
                <a:cs typeface="B Nazanin" panose="00000400000000000000" pitchFamily="2" charset="-78"/>
              </a:rPr>
              <a:t>ماده 36: گواهی­ واکسیناسیون یا پیشگیری دارویی</a:t>
            </a:r>
            <a:endParaRPr lang="en-US" sz="3600" dirty="0">
              <a:solidFill>
                <a:srgbClr val="FF0000"/>
              </a:solidFill>
              <a:cs typeface="B Nazanin" panose="00000400000000000000" pitchFamily="2" charset="-78"/>
            </a:endParaRPr>
          </a:p>
          <a:p>
            <a:pPr algn="r" rtl="1"/>
            <a:r>
              <a:rPr lang="fa-IR" sz="3200" dirty="0">
                <a:cs typeface="B Nazanin" panose="00000400000000000000" pitchFamily="2" charset="-78"/>
              </a:rPr>
              <a:t>1 . طبق این مقررات (یا توصیه­ ها وگواهی­های مرتبط با این مقررات) واکسن­ها و داروهای پیشگیری تجویز شده برای مسافرین ­ باید با مندرجات پیوست 6 و در خصوص بیماریهای ویژه تا جایی که امکان دارد با پیوست 7 مطابقت داشته باشد.</a:t>
            </a:r>
            <a:endParaRPr lang="en-US" sz="3200" dirty="0">
              <a:cs typeface="B Nazanin" panose="00000400000000000000" pitchFamily="2" charset="-78"/>
            </a:endParaRPr>
          </a:p>
          <a:p>
            <a:pPr algn="r" rtl="1"/>
            <a:r>
              <a:rPr lang="fa-IR" sz="3200" dirty="0">
                <a:cs typeface="B Nazanin" panose="00000400000000000000" pitchFamily="2" charset="-78"/>
              </a:rPr>
              <a:t>2 . مسافری که دارای گواهی واکسیناسیون یا پیشگیری دارویی صادر شده براساس پیوست 6 و (در خصوص بیماریهای ویژه) پیوست 7 است، نباید از ورود به کشور منع شود حتی اگر از منطقه­ی آلوده به آن بیماری آمده باشد، مگر اینکه مقام بهداشتی مسئول نشانه­های قابل تایید و/یا مدارکی دال بر عدم اثربخشی واکسیناسیون یا پیشگیری دارویی در اختیار داشته باشد.</a:t>
            </a:r>
            <a:endParaRPr lang="en-US" sz="3200" dirty="0">
              <a:cs typeface="B Nazanin" panose="00000400000000000000" pitchFamily="2" charset="-78"/>
            </a:endParaRPr>
          </a:p>
          <a:p>
            <a:pPr algn="r"/>
            <a:endParaRPr lang="en-US" sz="32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55</a:t>
            </a:fld>
            <a:endParaRPr lang="en-US" dirty="0"/>
          </a:p>
        </p:txBody>
      </p:sp>
    </p:spTree>
    <p:extLst>
      <p:ext uri="{BB962C8B-B14F-4D97-AF65-F5344CB8AC3E}">
        <p14:creationId xmlns:p14="http://schemas.microsoft.com/office/powerpoint/2010/main" xmlns="" val="2093436796"/>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115410"/>
            <a:ext cx="7543800" cy="719091"/>
          </a:xfrm>
        </p:spPr>
        <p:txBody>
          <a:bodyPr>
            <a:normAutofit/>
          </a:bodyPr>
          <a:lstStyle/>
          <a:p>
            <a:pPr algn="ctr"/>
            <a:r>
              <a:rPr lang="fa-IR" b="1" dirty="0">
                <a:solidFill>
                  <a:srgbClr val="FF0000"/>
                </a:solidFill>
              </a:rPr>
              <a:t>ماده 37: اظهارنامه سلامت </a:t>
            </a:r>
            <a:r>
              <a:rPr lang="fa-IR" b="1" dirty="0" smtClean="0">
                <a:solidFill>
                  <a:srgbClr val="FF0000"/>
                </a:solidFill>
              </a:rPr>
              <a:t>دریایی</a:t>
            </a:r>
            <a:endParaRPr lang="en-US" dirty="0">
              <a:solidFill>
                <a:srgbClr val="FF0000"/>
              </a:solidFill>
            </a:endParaRPr>
          </a:p>
        </p:txBody>
      </p:sp>
      <p:sp>
        <p:nvSpPr>
          <p:cNvPr id="3" name="Content Placeholder 2"/>
          <p:cNvSpPr>
            <a:spLocks noGrp="1"/>
          </p:cNvSpPr>
          <p:nvPr>
            <p:ph idx="1"/>
          </p:nvPr>
        </p:nvSpPr>
        <p:spPr>
          <a:xfrm>
            <a:off x="292963" y="834501"/>
            <a:ext cx="8469297" cy="5442012"/>
          </a:xfrm>
        </p:spPr>
        <p:txBody>
          <a:bodyPr>
            <a:noAutofit/>
          </a:bodyPr>
          <a:lstStyle/>
          <a:p>
            <a:pPr algn="r" rtl="1"/>
            <a:r>
              <a:rPr lang="fa-IR" sz="2800" dirty="0">
                <a:cs typeface="B Nazanin" panose="00000400000000000000" pitchFamily="2" charset="-78"/>
              </a:rPr>
              <a:t>1 . ناخدای یک کشتی، باید پیش از ورود به نخستین بندر در قلمرو یک کشور،  از وضعیت سلامت در کشتی اطمینان حاصل نموده و به هنگام ورود اظهارنامه سلامت دریایی را تکمیل و به مقام بهداشتی مسئول در بندر ارائه نماید مگر اینکه کشور عضو (میزبان کشتی) آنرا درخواست نکند. </a:t>
            </a:r>
            <a:endParaRPr lang="fa-IR" sz="2800" dirty="0" smtClean="0">
              <a:cs typeface="B Nazanin" panose="00000400000000000000" pitchFamily="2" charset="-78"/>
            </a:endParaRPr>
          </a:p>
          <a:p>
            <a:pPr lvl="2" algn="r" rtl="1">
              <a:buFont typeface="Wingdings" panose="05000000000000000000" pitchFamily="2" charset="2"/>
              <a:buChar char="q"/>
            </a:pPr>
            <a:r>
              <a:rPr lang="fa-IR" sz="2200" b="1" dirty="0" smtClean="0">
                <a:solidFill>
                  <a:srgbClr val="FF0000"/>
                </a:solidFill>
                <a:cs typeface="B Nazanin" panose="00000400000000000000" pitchFamily="2" charset="-78"/>
              </a:rPr>
              <a:t>در </a:t>
            </a:r>
            <a:r>
              <a:rPr lang="fa-IR" sz="2200" b="1" dirty="0">
                <a:solidFill>
                  <a:srgbClr val="FF0000"/>
                </a:solidFill>
                <a:cs typeface="B Nazanin" panose="00000400000000000000" pitchFamily="2" charset="-78"/>
              </a:rPr>
              <a:t>صورت درخواست کشور عضو و دسترسی کشتی به امکانات مخابره ، این اظهارنامه می تواند پیش از رسیدن کشتی به بندر ارسال گردد. </a:t>
            </a:r>
            <a:endParaRPr lang="fa-IR" sz="2200" b="1" dirty="0" smtClean="0">
              <a:solidFill>
                <a:srgbClr val="FF0000"/>
              </a:solidFill>
              <a:cs typeface="B Nazanin" panose="00000400000000000000" pitchFamily="2" charset="-78"/>
            </a:endParaRPr>
          </a:p>
          <a:p>
            <a:pPr lvl="2" algn="r" rtl="1">
              <a:buFont typeface="Wingdings" panose="05000000000000000000" pitchFamily="2" charset="2"/>
              <a:buChar char="q"/>
            </a:pPr>
            <a:r>
              <a:rPr lang="fa-IR" sz="2200" b="1" dirty="0" smtClean="0">
                <a:solidFill>
                  <a:srgbClr val="FF0000"/>
                </a:solidFill>
                <a:cs typeface="B Nazanin" panose="00000400000000000000" pitchFamily="2" charset="-78"/>
              </a:rPr>
              <a:t>چنانچه </a:t>
            </a:r>
            <a:r>
              <a:rPr lang="fa-IR" sz="2200" b="1" dirty="0">
                <a:solidFill>
                  <a:srgbClr val="FF0000"/>
                </a:solidFill>
                <a:cs typeface="B Nazanin" panose="00000400000000000000" pitchFamily="2" charset="-78"/>
              </a:rPr>
              <a:t>کشتی از وجود یک پزشک (جراح) بهره می­برد، این اظهارنامه می­بایست به امضای وی نیز رسیده باشد.</a:t>
            </a:r>
            <a:endParaRPr lang="en-US" sz="2200" b="1" dirty="0">
              <a:solidFill>
                <a:srgbClr val="FF0000"/>
              </a:solidFill>
              <a:cs typeface="B Nazanin" panose="00000400000000000000" pitchFamily="2" charset="-78"/>
            </a:endParaRPr>
          </a:p>
          <a:p>
            <a:pPr algn="r" rtl="1"/>
            <a:r>
              <a:rPr lang="fa-IR" sz="2800" dirty="0">
                <a:cs typeface="B Nazanin" panose="00000400000000000000" pitchFamily="2" charset="-78"/>
              </a:rPr>
              <a:t>2 . در طی یک سفر بین­المللی، ناخدای کشتی یا پزشک (در صورت وجود) باید تمام اطلاعات درخواست شده توسط  مقام بهداشتی مسئول درباره شرایط بهداشتی کشتی را در اختیار قرار دهند.</a:t>
            </a:r>
            <a:endParaRPr lang="en-US" sz="2800" dirty="0">
              <a:cs typeface="B Nazanin" panose="00000400000000000000" pitchFamily="2" charset="-78"/>
            </a:endParaRPr>
          </a:p>
          <a:p>
            <a:pPr algn="r" rtl="1"/>
            <a:r>
              <a:rPr lang="fa-IR" sz="2800" dirty="0">
                <a:cs typeface="B Nazanin" panose="00000400000000000000" pitchFamily="2" charset="-78"/>
              </a:rPr>
              <a:t>3 . یک اظهارنامه سلامت دریایی باید با نمونه ارائه شده در پیوست 8 مطابقت داشته باشد.</a:t>
            </a:r>
            <a:endParaRPr lang="en-US" sz="2800" dirty="0">
              <a:cs typeface="B Nazanin" panose="00000400000000000000" pitchFamily="2" charset="-78"/>
            </a:endParaRPr>
          </a:p>
          <a:p>
            <a:pPr algn="r"/>
            <a:endParaRPr lang="en-US" sz="28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56</a:t>
            </a:fld>
            <a:endParaRPr lang="en-US" dirty="0"/>
          </a:p>
        </p:txBody>
      </p:sp>
    </p:spTree>
    <p:extLst>
      <p:ext uri="{BB962C8B-B14F-4D97-AF65-F5344CB8AC3E}">
        <p14:creationId xmlns:p14="http://schemas.microsoft.com/office/powerpoint/2010/main" xmlns="" val="1897848963"/>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1903" y="213064"/>
            <a:ext cx="8162574" cy="5992427"/>
          </a:xfrm>
        </p:spPr>
        <p:txBody>
          <a:bodyPr>
            <a:normAutofit/>
          </a:bodyPr>
          <a:lstStyle/>
          <a:p>
            <a:pPr algn="r" rtl="1"/>
            <a:r>
              <a:rPr lang="fa-IR" sz="3600" dirty="0">
                <a:solidFill>
                  <a:srgbClr val="FF0000"/>
                </a:solidFill>
                <a:cs typeface="B Nazanin" panose="00000400000000000000" pitchFamily="2" charset="-78"/>
              </a:rPr>
              <a:t>4 . یک کشور عضو می­تواند تصمیم بگیرد:</a:t>
            </a:r>
            <a:endParaRPr lang="en-US" sz="3600" dirty="0">
              <a:solidFill>
                <a:srgbClr val="FF0000"/>
              </a:solidFill>
              <a:cs typeface="B Nazanin" panose="00000400000000000000" pitchFamily="2" charset="-78"/>
            </a:endParaRPr>
          </a:p>
          <a:p>
            <a:pPr algn="r" rtl="1"/>
            <a:r>
              <a:rPr lang="fa-IR" sz="3600" dirty="0">
                <a:cs typeface="B Nazanin" panose="00000400000000000000" pitchFamily="2" charset="-78"/>
              </a:rPr>
              <a:t>الف) تمام کشتی­های ورودی را  از ارائه اظهارنامه­ سلامت دریایی معاف کند؛ یا</a:t>
            </a:r>
            <a:endParaRPr lang="en-US" sz="3600" dirty="0">
              <a:cs typeface="B Nazanin" panose="00000400000000000000" pitchFamily="2" charset="-78"/>
            </a:endParaRPr>
          </a:p>
          <a:p>
            <a:pPr algn="r" rtl="1"/>
            <a:r>
              <a:rPr lang="fa-IR" sz="3600" dirty="0">
                <a:cs typeface="B Nazanin" panose="00000400000000000000" pitchFamily="2" charset="-78"/>
              </a:rPr>
              <a:t>ب) اظهار نامه سلامت دریایی را بر اساس یک توصیه بعمل آمده تنها از کشتی­های وارده از مناطق آلوده و یا کشتی هایی که احتمال دارد حامل عفونت یا آلودگی باشند ، درخواست نماید.</a:t>
            </a:r>
            <a:endParaRPr lang="en-US" sz="3600" dirty="0">
              <a:cs typeface="B Nazanin" panose="00000400000000000000" pitchFamily="2" charset="-78"/>
            </a:endParaRPr>
          </a:p>
          <a:p>
            <a:pPr algn="r" rtl="1"/>
            <a:r>
              <a:rPr lang="fa-IR" sz="3600" dirty="0">
                <a:cs typeface="B Nazanin" panose="00000400000000000000" pitchFamily="2" charset="-78"/>
              </a:rPr>
              <a:t> </a:t>
            </a:r>
            <a:endParaRPr lang="en-US" sz="3600" dirty="0">
              <a:cs typeface="B Nazanin" panose="00000400000000000000" pitchFamily="2" charset="-78"/>
            </a:endParaRPr>
          </a:p>
          <a:p>
            <a:pPr algn="r" rtl="1"/>
            <a:r>
              <a:rPr lang="fa-IR" sz="3600" dirty="0">
                <a:solidFill>
                  <a:srgbClr val="FF0000"/>
                </a:solidFill>
                <a:cs typeface="B Nazanin" panose="00000400000000000000" pitchFamily="2" charset="-78"/>
              </a:rPr>
              <a:t>کشور عضو باید متصدیان کشتی ها یا شرکتهای متبوع آنها را در خصوص این ملزومات مطلع نماید.</a:t>
            </a:r>
            <a:endParaRPr lang="en-US" sz="3600" dirty="0">
              <a:solidFill>
                <a:srgbClr val="FF0000"/>
              </a:solidFill>
              <a:cs typeface="B Nazanin" panose="00000400000000000000" pitchFamily="2" charset="-78"/>
            </a:endParaRPr>
          </a:p>
          <a:p>
            <a:pPr algn="r"/>
            <a:endParaRPr lang="en-US" sz="36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57</a:t>
            </a:fld>
            <a:endParaRPr lang="en-US" dirty="0"/>
          </a:p>
        </p:txBody>
      </p:sp>
    </p:spTree>
    <p:extLst>
      <p:ext uri="{BB962C8B-B14F-4D97-AF65-F5344CB8AC3E}">
        <p14:creationId xmlns:p14="http://schemas.microsoft.com/office/powerpoint/2010/main" xmlns="" val="4029482052"/>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4"/>
            <a:ext cx="7543800" cy="485753"/>
          </a:xfrm>
        </p:spPr>
        <p:txBody>
          <a:bodyPr>
            <a:noAutofit/>
          </a:bodyPr>
          <a:lstStyle/>
          <a:p>
            <a:r>
              <a:rPr lang="fa-IR" sz="3600" b="1" dirty="0">
                <a:solidFill>
                  <a:srgbClr val="FF0000"/>
                </a:solidFill>
              </a:rPr>
              <a:t>ماده 38: بخش سلامت اظهارنامه عمومی </a:t>
            </a:r>
            <a:r>
              <a:rPr lang="fa-IR" sz="3600" b="1" dirty="0" smtClean="0">
                <a:solidFill>
                  <a:srgbClr val="FF0000"/>
                </a:solidFill>
              </a:rPr>
              <a:t>هواپیما</a:t>
            </a:r>
            <a:endParaRPr lang="en-US" sz="3600" dirty="0">
              <a:solidFill>
                <a:srgbClr val="FF0000"/>
              </a:solidFill>
            </a:endParaRPr>
          </a:p>
        </p:txBody>
      </p:sp>
      <p:sp>
        <p:nvSpPr>
          <p:cNvPr id="3" name="Content Placeholder 2"/>
          <p:cNvSpPr>
            <a:spLocks noGrp="1"/>
          </p:cNvSpPr>
          <p:nvPr>
            <p:ph idx="1"/>
          </p:nvPr>
        </p:nvSpPr>
        <p:spPr>
          <a:xfrm>
            <a:off x="544645" y="772357"/>
            <a:ext cx="8100430" cy="5096737"/>
          </a:xfrm>
        </p:spPr>
        <p:txBody>
          <a:bodyPr>
            <a:noAutofit/>
          </a:bodyPr>
          <a:lstStyle/>
          <a:p>
            <a:pPr algn="r" rtl="1"/>
            <a:r>
              <a:rPr lang="fa-IR" sz="3200" dirty="0">
                <a:cs typeface="B Nazanin" panose="00000400000000000000" pitchFamily="2" charset="-78"/>
              </a:rPr>
              <a:t>1 . سرخلبان یک هواپیما یا شرکت هواپیمایی در طول پرواز و یا به محض فرود در نخستین فرودگاه در قلمرو کشور عضو ، باید  به بهترین نحو ممکن بخش سلامت اظهارنامه عمومی هواپیما را طبق مدل ارائه شده در پیوست 9  تکمیل نموده و به مقام بهداشتی مسئول در آن فرودگاه تحویل دهد، مگر اینکه کشور عضو آن را درخواست ننماید.</a:t>
            </a:r>
            <a:endParaRPr lang="en-US" sz="3200" dirty="0">
              <a:cs typeface="B Nazanin" panose="00000400000000000000" pitchFamily="2" charset="-78"/>
            </a:endParaRPr>
          </a:p>
          <a:p>
            <a:pPr algn="r" rtl="1"/>
            <a:r>
              <a:rPr lang="fa-IR" sz="3200" dirty="0">
                <a:cs typeface="B Nazanin" panose="00000400000000000000" pitchFamily="2" charset="-78"/>
              </a:rPr>
              <a:t>2 . در طول یک سفر بین­المللی، سرخلبان یک هواپیما و یا شرکت هواپیمایی باید تمام اطلاعات درخواست شده توسط مقام بهداشتی مسئول درباره شرایط بهداشتی هواپیما و همچنین هرگونه اقدام بهداشتی اعمال شده در هواپیما را در اختیار وی قرار دهند.</a:t>
            </a:r>
            <a:endParaRPr lang="en-US" sz="3200" dirty="0">
              <a:cs typeface="B Nazanin" panose="00000400000000000000" pitchFamily="2" charset="-78"/>
            </a:endParaRPr>
          </a:p>
          <a:p>
            <a:pPr algn="r"/>
            <a:endParaRPr lang="en-US" sz="32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58</a:t>
            </a:fld>
            <a:endParaRPr lang="en-US" dirty="0"/>
          </a:p>
        </p:txBody>
      </p:sp>
    </p:spTree>
    <p:extLst>
      <p:ext uri="{BB962C8B-B14F-4D97-AF65-F5344CB8AC3E}">
        <p14:creationId xmlns:p14="http://schemas.microsoft.com/office/powerpoint/2010/main" xmlns="" val="2809194499"/>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9496" y="355107"/>
            <a:ext cx="8198084" cy="5513987"/>
          </a:xfrm>
        </p:spPr>
        <p:txBody>
          <a:bodyPr>
            <a:noAutofit/>
          </a:bodyPr>
          <a:lstStyle/>
          <a:p>
            <a:pPr algn="r" rtl="1"/>
            <a:r>
              <a:rPr lang="fa-IR" sz="3600" dirty="0">
                <a:cs typeface="B Nazanin" panose="00000400000000000000" pitchFamily="2" charset="-78"/>
              </a:rPr>
              <a:t>. </a:t>
            </a:r>
            <a:r>
              <a:rPr lang="fa-IR" sz="3600" dirty="0">
                <a:solidFill>
                  <a:srgbClr val="FF0000"/>
                </a:solidFill>
                <a:cs typeface="B Nazanin" panose="00000400000000000000" pitchFamily="2" charset="-78"/>
              </a:rPr>
              <a:t>یک کشور عضو می­تواند تصمیم بگیرد که:</a:t>
            </a:r>
            <a:endParaRPr lang="en-US" sz="3600" dirty="0">
              <a:solidFill>
                <a:srgbClr val="FF0000"/>
              </a:solidFill>
              <a:cs typeface="B Nazanin" panose="00000400000000000000" pitchFamily="2" charset="-78"/>
            </a:endParaRPr>
          </a:p>
          <a:p>
            <a:pPr algn="r" rtl="1"/>
            <a:r>
              <a:rPr lang="fa-IR" sz="3600" dirty="0">
                <a:cs typeface="B Nazanin" panose="00000400000000000000" pitchFamily="2" charset="-78"/>
              </a:rPr>
              <a:t>الف)تمامی هواپیماهای ورودی را از ارائه­ بخش سلامت اظهارنامه عمومی هواپیما معاف کند؛ یا</a:t>
            </a:r>
            <a:endParaRPr lang="en-US" sz="3600" dirty="0">
              <a:cs typeface="B Nazanin" panose="00000400000000000000" pitchFamily="2" charset="-78"/>
            </a:endParaRPr>
          </a:p>
          <a:p>
            <a:pPr algn="r" rtl="1"/>
            <a:r>
              <a:rPr lang="fa-IR" sz="3600" dirty="0">
                <a:cs typeface="B Nazanin" panose="00000400000000000000" pitchFamily="2" charset="-78"/>
              </a:rPr>
              <a:t>ب) بخش سلامت اظهار نامه عمومی هواپیما را بر اساس یک توصیه بعمل آمده تنها از هواپیماهای وارده از مناطق آلوده و یا هواپیماهایی که احتمال دارد حامل عفونت یا آلودگی باشند ، درخواست نماید.کشور عضو باید متصدیان هواپیما یا شرکتهای متبوع آنها را از وجود این ملزومات مطلع نماید.</a:t>
            </a:r>
            <a:endParaRPr lang="en-US" sz="3600" dirty="0">
              <a:cs typeface="B Nazanin" panose="00000400000000000000" pitchFamily="2" charset="-78"/>
            </a:endParaRPr>
          </a:p>
          <a:p>
            <a:pPr algn="r" rtl="1"/>
            <a:r>
              <a:rPr lang="fa-IR" sz="3600" dirty="0">
                <a:cs typeface="B Nazanin" panose="00000400000000000000" pitchFamily="2" charset="-78"/>
              </a:rPr>
              <a:t> </a:t>
            </a:r>
            <a:endParaRPr lang="en-US" sz="3600" dirty="0">
              <a:cs typeface="B Nazanin" panose="00000400000000000000" pitchFamily="2" charset="-78"/>
            </a:endParaRPr>
          </a:p>
          <a:p>
            <a:pPr algn="r"/>
            <a:endParaRPr lang="en-US" sz="36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59</a:t>
            </a:fld>
            <a:endParaRPr lang="en-US" dirty="0"/>
          </a:p>
        </p:txBody>
      </p:sp>
    </p:spTree>
    <p:extLst>
      <p:ext uri="{BB962C8B-B14F-4D97-AF65-F5344CB8AC3E}">
        <p14:creationId xmlns:p14="http://schemas.microsoft.com/office/powerpoint/2010/main" xmlns="" val="176170783"/>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0984" y="266700"/>
            <a:ext cx="8711566" cy="5697644"/>
          </a:xfrm>
        </p:spPr>
        <p:txBody>
          <a:bodyPr>
            <a:normAutofit/>
          </a:bodyPr>
          <a:lstStyle/>
          <a:p>
            <a:pPr algn="r" rtl="1"/>
            <a:r>
              <a:rPr lang="fa-IR" sz="2800" dirty="0">
                <a:solidFill>
                  <a:srgbClr val="FF0000"/>
                </a:solidFill>
                <a:cs typeface="B Nazanin" panose="00000400000000000000" pitchFamily="2" charset="-78"/>
              </a:rPr>
              <a:t>- </a:t>
            </a:r>
            <a:r>
              <a:rPr lang="fa-IR" sz="2800" b="1" dirty="0">
                <a:solidFill>
                  <a:srgbClr val="FF0000"/>
                </a:solidFill>
                <a:cs typeface="B Nazanin" panose="00000400000000000000" pitchFamily="2" charset="-78"/>
              </a:rPr>
              <a:t>«مقام بهداشتی مسئول»</a:t>
            </a:r>
            <a:r>
              <a:rPr lang="fa-IR" sz="2800" dirty="0">
                <a:solidFill>
                  <a:srgbClr val="FF0000"/>
                </a:solidFill>
                <a:cs typeface="B Nazanin" panose="00000400000000000000" pitchFamily="2" charset="-78"/>
              </a:rPr>
              <a:t> </a:t>
            </a:r>
            <a:r>
              <a:rPr lang="fa-IR" sz="2400" dirty="0">
                <a:cs typeface="B Nazanin" panose="00000400000000000000" pitchFamily="2" charset="-78"/>
              </a:rPr>
              <a:t>منظور یک مقام مسئول اجرا و بکارگیری موازین بهداشتی تحت این مقررات است؛</a:t>
            </a:r>
            <a:endParaRPr lang="en-US" sz="2400" dirty="0">
              <a:cs typeface="B Nazanin" panose="00000400000000000000" pitchFamily="2" charset="-78"/>
            </a:endParaRPr>
          </a:p>
          <a:p>
            <a:pPr algn="r" rtl="1"/>
            <a:r>
              <a:rPr lang="fa-IR" sz="2400" dirty="0">
                <a:cs typeface="B Nazanin" panose="00000400000000000000" pitchFamily="2" charset="-78"/>
              </a:rPr>
              <a:t> </a:t>
            </a:r>
            <a:endParaRPr lang="en-US" sz="2400" dirty="0">
              <a:cs typeface="B Nazanin" panose="00000400000000000000" pitchFamily="2" charset="-78"/>
            </a:endParaRPr>
          </a:p>
          <a:p>
            <a:pPr algn="r" rtl="1"/>
            <a:r>
              <a:rPr lang="fa-IR" sz="2800" dirty="0">
                <a:solidFill>
                  <a:srgbClr val="FF0000"/>
                </a:solidFill>
                <a:cs typeface="B Nazanin" panose="00000400000000000000" pitchFamily="2" charset="-78"/>
              </a:rPr>
              <a:t>- </a:t>
            </a:r>
            <a:r>
              <a:rPr lang="fa-IR" sz="2800" b="1" dirty="0">
                <a:solidFill>
                  <a:srgbClr val="FF0000"/>
                </a:solidFill>
                <a:cs typeface="B Nazanin" panose="00000400000000000000" pitchFamily="2" charset="-78"/>
              </a:rPr>
              <a:t>«بارگنج</a:t>
            </a:r>
            <a:r>
              <a:rPr lang="fa-IR" sz="2800" dirty="0">
                <a:solidFill>
                  <a:srgbClr val="FF0000"/>
                </a:solidFill>
                <a:cs typeface="B Nazanin" panose="00000400000000000000" pitchFamily="2" charset="-78"/>
              </a:rPr>
              <a:t>» </a:t>
            </a:r>
            <a:r>
              <a:rPr lang="fa-IR" sz="2400" dirty="0">
                <a:cs typeface="B Nazanin" panose="00000400000000000000" pitchFamily="2" charset="-78"/>
              </a:rPr>
              <a:t>یکی از اجزاء وسایل نقلیه است که </a:t>
            </a:r>
            <a:r>
              <a:rPr lang="fa-IR" sz="2400" u="sng" dirty="0">
                <a:cs typeface="B Nazanin" panose="00000400000000000000" pitchFamily="2" charset="-78"/>
              </a:rPr>
              <a:t>از ویژگیهای زیر برخوردار</a:t>
            </a:r>
            <a:r>
              <a:rPr lang="fa-IR" sz="2400" dirty="0">
                <a:cs typeface="B Nazanin" panose="00000400000000000000" pitchFamily="2" charset="-78"/>
              </a:rPr>
              <a:t> است:</a:t>
            </a:r>
            <a:endParaRPr lang="en-US" sz="2400" dirty="0">
              <a:cs typeface="B Nazanin" panose="00000400000000000000" pitchFamily="2" charset="-78"/>
            </a:endParaRPr>
          </a:p>
          <a:p>
            <a:pPr algn="r" rtl="1"/>
            <a:r>
              <a:rPr lang="fa-IR" sz="2400" dirty="0">
                <a:cs typeface="B Nazanin" panose="00000400000000000000" pitchFamily="2" charset="-78"/>
              </a:rPr>
              <a:t>الف) بدلیل استحکام بالا دارای ماهیت دائمی بوده و قابل استفاده مکرر می باشد؛</a:t>
            </a:r>
            <a:endParaRPr lang="en-US" sz="2400" dirty="0">
              <a:cs typeface="B Nazanin" panose="00000400000000000000" pitchFamily="2" charset="-78"/>
            </a:endParaRPr>
          </a:p>
          <a:p>
            <a:pPr algn="r" rtl="1"/>
            <a:r>
              <a:rPr lang="fa-IR" sz="2400" dirty="0">
                <a:cs typeface="B Nazanin" panose="00000400000000000000" pitchFamily="2" charset="-78"/>
              </a:rPr>
              <a:t>ب) به نحوی طراحی شده که حمل و نقل کالاها بوسیله انواع وسیله نقلیه را تسهیل نماید و در مبادی مرزی واسط نیاز به تخلیه و بارگیری مجدد کالاهای داخل آن نمی باشد؛</a:t>
            </a:r>
            <a:endParaRPr lang="en-US" sz="2400" dirty="0">
              <a:cs typeface="B Nazanin" panose="00000400000000000000" pitchFamily="2" charset="-78"/>
            </a:endParaRPr>
          </a:p>
          <a:p>
            <a:pPr algn="r" rtl="1"/>
            <a:r>
              <a:rPr lang="fa-IR" sz="2400" dirty="0">
                <a:cs typeface="B Nazanin" panose="00000400000000000000" pitchFamily="2" charset="-78"/>
              </a:rPr>
              <a:t>ج) با جرثقیل ها قابل جابجایی بوده و میتوانند آنرا براحتی از یک نوع وسیله نقلیه به نوع دیگر انتقال دهند؛</a:t>
            </a:r>
            <a:endParaRPr lang="en-US" sz="2400" dirty="0">
              <a:cs typeface="B Nazanin" panose="00000400000000000000" pitchFamily="2" charset="-78"/>
            </a:endParaRPr>
          </a:p>
          <a:p>
            <a:pPr algn="r" rtl="1"/>
            <a:r>
              <a:rPr lang="fa-IR" sz="2400" dirty="0">
                <a:cs typeface="B Nazanin" panose="00000400000000000000" pitchFamily="2" charset="-78"/>
              </a:rPr>
              <a:t>د) به شیوه خاصی طراحی شده تا بارگیری و تخلیه کالاها از آن آسان باشد؛</a:t>
            </a:r>
            <a:endParaRPr lang="en-US" sz="2400" dirty="0">
              <a:cs typeface="B Nazanin" panose="00000400000000000000" pitchFamily="2" charset="-78"/>
            </a:endParaRPr>
          </a:p>
          <a:p>
            <a:r>
              <a:rPr lang="en-US" sz="2400" b="1" dirty="0">
                <a:cs typeface="B Nazanin" panose="00000400000000000000" pitchFamily="2" charset="-78"/>
              </a:rPr>
              <a:t>- Competent authority</a:t>
            </a:r>
          </a:p>
          <a:p>
            <a:r>
              <a:rPr lang="en-US" sz="2400" b="1" dirty="0">
                <a:cs typeface="B Nazanin" panose="00000400000000000000" pitchFamily="2" charset="-78"/>
              </a:rPr>
              <a:t>- Container</a:t>
            </a:r>
          </a:p>
          <a:p>
            <a:pPr algn="r"/>
            <a:endParaRPr lang="en-US" sz="24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xmlns="" val="4142732344"/>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4"/>
            <a:ext cx="7543800" cy="539019"/>
          </a:xfrm>
        </p:spPr>
        <p:txBody>
          <a:bodyPr>
            <a:normAutofit fontScale="90000"/>
          </a:bodyPr>
          <a:lstStyle/>
          <a:p>
            <a:pPr algn="ctr"/>
            <a:r>
              <a:rPr lang="ar-SA" sz="4400" b="1" dirty="0">
                <a:solidFill>
                  <a:srgbClr val="FF0000"/>
                </a:solidFill>
              </a:rPr>
              <a:t>ماده 39: گواهی های بهداشتی </a:t>
            </a:r>
            <a:r>
              <a:rPr lang="ar-SA" sz="4400" b="1" dirty="0" smtClean="0">
                <a:solidFill>
                  <a:srgbClr val="FF0000"/>
                </a:solidFill>
              </a:rPr>
              <a:t>کشتی</a:t>
            </a:r>
            <a:endParaRPr lang="en-US" dirty="0"/>
          </a:p>
        </p:txBody>
      </p:sp>
      <p:sp>
        <p:nvSpPr>
          <p:cNvPr id="3" name="Content Placeholder 2"/>
          <p:cNvSpPr>
            <a:spLocks noGrp="1"/>
          </p:cNvSpPr>
          <p:nvPr>
            <p:ph idx="1"/>
          </p:nvPr>
        </p:nvSpPr>
        <p:spPr>
          <a:xfrm>
            <a:off x="257452" y="905521"/>
            <a:ext cx="8664605" cy="5415379"/>
          </a:xfrm>
        </p:spPr>
        <p:txBody>
          <a:bodyPr>
            <a:normAutofit/>
          </a:bodyPr>
          <a:lstStyle/>
          <a:p>
            <a:pPr algn="r" rtl="1"/>
            <a:r>
              <a:rPr lang="ar-SA" sz="2800" dirty="0">
                <a:cs typeface="B Nazanin" panose="00000400000000000000" pitchFamily="2" charset="-78"/>
              </a:rPr>
              <a:t>1 . گواهی معافیت از اقدامات بهداشتی کشتی و گواهی کنترل بهداشتی کشتی حداکثر برای یک دوره­ی 6 ماهه اعتبار خواهند داشت. اگر بازرسی یا اقدامات کنترلی مورد نیاز ، نتواند در بندر مذکور (بطور کامل) انجام شود.این دوره ممکن است بمدت یک ماه تمدید شود. </a:t>
            </a:r>
            <a:endParaRPr lang="en-US" sz="2800" dirty="0">
              <a:cs typeface="B Nazanin" panose="00000400000000000000" pitchFamily="2" charset="-78"/>
            </a:endParaRPr>
          </a:p>
          <a:p>
            <a:pPr algn="r" rtl="1"/>
            <a:r>
              <a:rPr lang="ar-SA" sz="2800" dirty="0">
                <a:cs typeface="B Nazanin" panose="00000400000000000000" pitchFamily="2" charset="-78"/>
              </a:rPr>
              <a:t>2 . اگر یک کشتی، گواهی معافیت از اقدامات بهداشتی یا گواهی کنترل بهداشتی معتبر نداشته باشد یا شواهدی مبنی بر وجود یک خطر بهداشتی یافت شود، کشور عضو می تواند طبق بند 1  ماده 27 عمل نماید.</a:t>
            </a:r>
            <a:endParaRPr lang="en-US" sz="2800" dirty="0">
              <a:cs typeface="B Nazanin" panose="00000400000000000000" pitchFamily="2" charset="-78"/>
            </a:endParaRPr>
          </a:p>
          <a:p>
            <a:pPr algn="r" rtl="1"/>
            <a:r>
              <a:rPr lang="ar-SA" sz="2800" dirty="0">
                <a:cs typeface="B Nazanin" panose="00000400000000000000" pitchFamily="2" charset="-78"/>
              </a:rPr>
              <a:t>3 . گواهی­های مورد اشاره در این ماده، باید با مدل ارائه شده در پیوست 3  مطابقت داشته باشند.</a:t>
            </a:r>
            <a:endParaRPr lang="en-US" sz="2800" dirty="0">
              <a:cs typeface="B Nazanin" panose="00000400000000000000" pitchFamily="2" charset="-78"/>
            </a:endParaRPr>
          </a:p>
          <a:p>
            <a:pPr algn="r" rtl="1"/>
            <a:r>
              <a:rPr lang="ar-SA" sz="2800" dirty="0">
                <a:cs typeface="B Nazanin" panose="00000400000000000000" pitchFamily="2" charset="-78"/>
              </a:rPr>
              <a:t>4. </a:t>
            </a:r>
            <a:r>
              <a:rPr lang="fa-IR" sz="2800" dirty="0">
                <a:cs typeface="B Nazanin" panose="00000400000000000000" pitchFamily="2" charset="-78"/>
              </a:rPr>
              <a:t>تا جایی که امکان دارد </a:t>
            </a:r>
            <a:r>
              <a:rPr lang="ar-SA" sz="2800" dirty="0">
                <a:cs typeface="B Nazanin" panose="00000400000000000000" pitchFamily="2" charset="-78"/>
              </a:rPr>
              <a:t>، اقدامات کنترلی ­باید زمانی صورت گیرد که کشتی و انبارهای آن خالی باشد. در صورتی که مخازن آب توازن کشتی پر باشد، این اقدامات باید پیش از بارگیری صورت گیرند.</a:t>
            </a:r>
            <a:endParaRPr lang="en-US" sz="2800" dirty="0">
              <a:cs typeface="B Nazanin" panose="00000400000000000000" pitchFamily="2" charset="-78"/>
            </a:endParaRPr>
          </a:p>
          <a:p>
            <a:pPr algn="r"/>
            <a:endParaRPr lang="en-US" sz="28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60</a:t>
            </a:fld>
            <a:endParaRPr lang="en-US" dirty="0"/>
          </a:p>
        </p:txBody>
      </p:sp>
    </p:spTree>
    <p:extLst>
      <p:ext uri="{BB962C8B-B14F-4D97-AF65-F5344CB8AC3E}">
        <p14:creationId xmlns:p14="http://schemas.microsoft.com/office/powerpoint/2010/main" xmlns="" val="1968999257"/>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043" y="195309"/>
            <a:ext cx="8762260" cy="6019060"/>
          </a:xfrm>
        </p:spPr>
        <p:txBody>
          <a:bodyPr>
            <a:noAutofit/>
          </a:bodyPr>
          <a:lstStyle/>
          <a:p>
            <a:pPr algn="r" rtl="1"/>
            <a:r>
              <a:rPr lang="ar-SA" sz="2800" dirty="0">
                <a:cs typeface="B Nazanin" panose="00000400000000000000" pitchFamily="2" charset="-78"/>
              </a:rPr>
              <a:t>5. هر زمان که اقدامات کنترلی لازم باشد و این اقدامات به نحو رضایت­بخشی انجام شوند، مقام بهداشتی مسئول یک گواهی کنترل بهداشتی کشتی صادر خواهد کرد و مشکلات بهداشتی مشاهده شده و اقدامات اصلاحی انجام گرفته را در آن درج خواهد نمود.</a:t>
            </a:r>
            <a:endParaRPr lang="en-US" sz="2800" dirty="0">
              <a:cs typeface="B Nazanin" panose="00000400000000000000" pitchFamily="2" charset="-78"/>
            </a:endParaRPr>
          </a:p>
          <a:p>
            <a:pPr algn="r" rtl="1"/>
            <a:r>
              <a:rPr lang="ar-SA" sz="2800" dirty="0">
                <a:cs typeface="B Nazanin" panose="00000400000000000000" pitchFamily="2" charset="-78"/>
              </a:rPr>
              <a:t>6. مقام بهداشتی مسئول، می­تواند در هر یک از بنادر مجاز (عنوان شده در ماده 20 ) و در صورت متقاعد شدن از فقدان آلودگی و عفونت در کشتی (شامل ناقلین و مخازن بیماری ها) گواهی معافیت از اقدامات بهداشتی کشتی را صادر نماید. این گواهی به طور معمول زمانی صادر می شود که بازرسی کشتی در شرایط خالی بودن انبارها انجام شود یا اینکه انبارها باندازه کافی برای انجام یک بازرسی کامل قابل رؤیت باشند. در این حالت کشتی تنها حاوی آب توازن یا موادی از این دست می باشد.</a:t>
            </a:r>
            <a:endParaRPr lang="en-US" sz="2800" dirty="0">
              <a:cs typeface="B Nazanin" panose="00000400000000000000" pitchFamily="2" charset="-78"/>
            </a:endParaRPr>
          </a:p>
          <a:p>
            <a:pPr algn="r" rtl="1"/>
            <a:r>
              <a:rPr lang="ar-SA" sz="2800" dirty="0">
                <a:cs typeface="B Nazanin" panose="00000400000000000000" pitchFamily="2" charset="-78"/>
              </a:rPr>
              <a:t>7. اگر از نظر مقام بهداشتی مسئول ، شرایط بندر به نحوی بوده است که اقدامات کنترلی انجام شده نتوانسته به نحو مطلوب صورت گیرد ، این نکته باید در گواهی کنترل بهداشتی کشتی ذکر شود.</a:t>
            </a:r>
            <a:endParaRPr lang="en-US" sz="2800" dirty="0">
              <a:cs typeface="B Nazanin" panose="00000400000000000000" pitchFamily="2" charset="-78"/>
            </a:endParaRPr>
          </a:p>
          <a:p>
            <a:pPr algn="r"/>
            <a:endParaRPr lang="en-US" sz="28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61</a:t>
            </a:fld>
            <a:endParaRPr lang="en-US" dirty="0"/>
          </a:p>
        </p:txBody>
      </p:sp>
    </p:spTree>
    <p:extLst>
      <p:ext uri="{BB962C8B-B14F-4D97-AF65-F5344CB8AC3E}">
        <p14:creationId xmlns:p14="http://schemas.microsoft.com/office/powerpoint/2010/main" xmlns="" val="2837462929"/>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583408"/>
          </a:xfrm>
        </p:spPr>
        <p:txBody>
          <a:bodyPr>
            <a:normAutofit fontScale="90000"/>
          </a:bodyPr>
          <a:lstStyle/>
          <a:p>
            <a:pPr algn="ctr"/>
            <a:r>
              <a:rPr lang="ar-SA" b="1" dirty="0">
                <a:solidFill>
                  <a:srgbClr val="FF0000"/>
                </a:solidFill>
              </a:rPr>
              <a:t>بخش </a:t>
            </a:r>
            <a:r>
              <a:rPr lang="ar-SA" b="1" dirty="0" smtClean="0">
                <a:solidFill>
                  <a:srgbClr val="FF0000"/>
                </a:solidFill>
              </a:rPr>
              <a:t>هفتم:هزینه­ها</a:t>
            </a:r>
            <a:endParaRPr lang="en-US" dirty="0">
              <a:solidFill>
                <a:srgbClr val="FF0000"/>
              </a:solidFill>
            </a:endParaRPr>
          </a:p>
        </p:txBody>
      </p:sp>
      <p:sp>
        <p:nvSpPr>
          <p:cNvPr id="3" name="Content Placeholder 2"/>
          <p:cNvSpPr>
            <a:spLocks noGrp="1"/>
          </p:cNvSpPr>
          <p:nvPr>
            <p:ph idx="1"/>
          </p:nvPr>
        </p:nvSpPr>
        <p:spPr>
          <a:xfrm>
            <a:off x="239697" y="763481"/>
            <a:ext cx="8739624" cy="5477521"/>
          </a:xfrm>
        </p:spPr>
        <p:txBody>
          <a:bodyPr>
            <a:noAutofit/>
          </a:bodyPr>
          <a:lstStyle/>
          <a:p>
            <a:pPr algn="ctr" rtl="1"/>
            <a:r>
              <a:rPr lang="ar-SA" sz="2800" b="1" dirty="0">
                <a:solidFill>
                  <a:srgbClr val="FF0000"/>
                </a:solidFill>
                <a:cs typeface="B Nazanin" panose="00000400000000000000" pitchFamily="2" charset="-78"/>
              </a:rPr>
              <a:t>ماده 40: هزینه­های </a:t>
            </a:r>
            <a:r>
              <a:rPr lang="fa-IR" sz="2800" b="1" dirty="0">
                <a:solidFill>
                  <a:srgbClr val="FF0000"/>
                </a:solidFill>
                <a:cs typeface="B Nazanin" panose="00000400000000000000" pitchFamily="2" charset="-78"/>
              </a:rPr>
              <a:t>اقدامات</a:t>
            </a:r>
            <a:r>
              <a:rPr lang="ar-SA" sz="2800" b="1" dirty="0">
                <a:solidFill>
                  <a:srgbClr val="FF0000"/>
                </a:solidFill>
                <a:cs typeface="B Nazanin" panose="00000400000000000000" pitchFamily="2" charset="-78"/>
              </a:rPr>
              <a:t> بهداشتی در خصوص مسافرین</a:t>
            </a:r>
            <a:endParaRPr lang="en-US" sz="2800" dirty="0">
              <a:solidFill>
                <a:srgbClr val="FF0000"/>
              </a:solidFill>
              <a:cs typeface="B Nazanin" panose="00000400000000000000" pitchFamily="2" charset="-78"/>
            </a:endParaRPr>
          </a:p>
          <a:p>
            <a:pPr algn="r" rtl="1"/>
            <a:r>
              <a:rPr lang="ar-SA" dirty="0">
                <a:cs typeface="B Nazanin" panose="00000400000000000000" pitchFamily="2" charset="-78"/>
              </a:rPr>
              <a:t>1 . در راستای اجرای این مقررات و طبق بند 2 این ماده، کشور عضو نباید از مسافرین (به استثنای مسافرین خواستار اقامت موقت یا دائم) هزینه­ای بابت اقدامات پیشگیرانه بهداشتی که در ذیل به آنها اشاره می شود ، دریافت نماید:</a:t>
            </a:r>
            <a:endParaRPr lang="en-US" dirty="0">
              <a:cs typeface="B Nazanin" panose="00000400000000000000" pitchFamily="2" charset="-78"/>
            </a:endParaRPr>
          </a:p>
          <a:p>
            <a:pPr algn="r" rtl="1"/>
            <a:r>
              <a:rPr lang="ar-SA" dirty="0">
                <a:cs typeface="B Nazanin" panose="00000400000000000000" pitchFamily="2" charset="-78"/>
              </a:rPr>
              <a:t>الف) هرگونه معاینه پزشکی مندرج در این مقررات یا بررسی های تکمیلی که ممکن است توسط خود کشور عضو جهت اطمینان از سلامت مسافران انجام شود؛</a:t>
            </a:r>
            <a:endParaRPr lang="en-US" dirty="0">
              <a:cs typeface="B Nazanin" panose="00000400000000000000" pitchFamily="2" charset="-78"/>
            </a:endParaRPr>
          </a:p>
          <a:p>
            <a:pPr algn="r" rtl="1"/>
            <a:r>
              <a:rPr lang="ar-SA" dirty="0">
                <a:cs typeface="B Nazanin" panose="00000400000000000000" pitchFamily="2" charset="-78"/>
              </a:rPr>
              <a:t>ب) هرگونه واکسیناسیون یا پیشگیری دارویی انجام شده برای یک مسافر در بدو ورود که الزام انجام آن منتشر نشده و یا کمتر از 10 روز از­ انتشار آن گذشته باشد؛</a:t>
            </a:r>
            <a:endParaRPr lang="en-US" dirty="0">
              <a:cs typeface="B Nazanin" panose="00000400000000000000" pitchFamily="2" charset="-78"/>
            </a:endParaRPr>
          </a:p>
          <a:p>
            <a:pPr algn="r" rtl="1"/>
            <a:r>
              <a:rPr lang="ar-SA" dirty="0">
                <a:cs typeface="B Nazanin" panose="00000400000000000000" pitchFamily="2" charset="-78"/>
              </a:rPr>
              <a:t>ج) جداسازی مناسب یا قرنطینه مسافران؛</a:t>
            </a:r>
            <a:endParaRPr lang="en-US" dirty="0">
              <a:cs typeface="B Nazanin" panose="00000400000000000000" pitchFamily="2" charset="-78"/>
            </a:endParaRPr>
          </a:p>
          <a:p>
            <a:pPr algn="r" rtl="1"/>
            <a:r>
              <a:rPr lang="ar-SA" dirty="0">
                <a:cs typeface="B Nazanin" panose="00000400000000000000" pitchFamily="2" charset="-78"/>
              </a:rPr>
              <a:t>د) هرگونه گواهی که در خصوص اقدامات بهداشتی(و تاریخ انجام آنها) برای مسافران صادر شده است؛ </a:t>
            </a:r>
            <a:endParaRPr lang="en-US" dirty="0">
              <a:cs typeface="B Nazanin" panose="00000400000000000000" pitchFamily="2" charset="-78"/>
            </a:endParaRPr>
          </a:p>
          <a:p>
            <a:pPr algn="r" rtl="1"/>
            <a:r>
              <a:rPr lang="ar-SA" dirty="0">
                <a:cs typeface="B Nazanin" panose="00000400000000000000" pitchFamily="2" charset="-78"/>
              </a:rPr>
              <a:t>ه) هرگونه اقدام بهداشتی انجام شده بر روی بار همراه مسافر.</a:t>
            </a:r>
            <a:endParaRPr lang="en-US" dirty="0">
              <a:cs typeface="B Nazanin" panose="00000400000000000000" pitchFamily="2" charset="-78"/>
            </a:endParaRPr>
          </a:p>
          <a:p>
            <a:pPr algn="r" rtl="1"/>
            <a:r>
              <a:rPr lang="ar-SA" dirty="0">
                <a:cs typeface="B Nazanin" panose="00000400000000000000" pitchFamily="2" charset="-78"/>
              </a:rPr>
              <a:t>2 . کشورهای عضو می­توانند در مواردی غیر از موارد مندرج در بند 1 این ماده، برای اقدامات بهداشتی صورت پذیرفته درخواست پرداخت هزینه کنند، به ویژه برای آن دسته از اقداماتی که در درجه اول به نفع خود مسافر باشند.</a:t>
            </a:r>
            <a:endParaRPr lang="en-US" dirty="0">
              <a:cs typeface="B Nazanin" panose="00000400000000000000" pitchFamily="2" charset="-78"/>
            </a:endParaRPr>
          </a:p>
          <a:p>
            <a:pPr algn="r"/>
            <a:endParaRPr lang="en-US"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62</a:t>
            </a:fld>
            <a:endParaRPr lang="en-US" dirty="0"/>
          </a:p>
        </p:txBody>
      </p:sp>
    </p:spTree>
    <p:extLst>
      <p:ext uri="{BB962C8B-B14F-4D97-AF65-F5344CB8AC3E}">
        <p14:creationId xmlns:p14="http://schemas.microsoft.com/office/powerpoint/2010/main" xmlns="" val="2745720728"/>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431" y="239697"/>
            <a:ext cx="8708994" cy="5974672"/>
          </a:xfrm>
        </p:spPr>
        <p:txBody>
          <a:bodyPr>
            <a:noAutofit/>
          </a:bodyPr>
          <a:lstStyle/>
          <a:p>
            <a:pPr algn="r" rtl="1"/>
            <a:r>
              <a:rPr lang="ar-SA" dirty="0">
                <a:cs typeface="B Nazanin" panose="00000400000000000000" pitchFamily="2" charset="-78"/>
              </a:rPr>
              <a:t>3 . در صورتی که طبق این مقررات، برای ارائه اقدامات بهداشتی به مسافران هزینه­هایی دریافت ‌شود،  این هزینه باید در همه مناطق کشور طبق یک تعرفه واحد باشد و هر گونه پرداختی باید:</a:t>
            </a:r>
            <a:endParaRPr lang="en-US" dirty="0">
              <a:cs typeface="B Nazanin" panose="00000400000000000000" pitchFamily="2" charset="-78"/>
            </a:endParaRPr>
          </a:p>
          <a:p>
            <a:pPr lvl="2" algn="r" rtl="1">
              <a:buFont typeface="Wingdings" panose="05000000000000000000" pitchFamily="2" charset="2"/>
              <a:buChar char="q"/>
            </a:pPr>
            <a:r>
              <a:rPr lang="ar-SA" sz="2800" dirty="0">
                <a:cs typeface="B Nazanin" panose="00000400000000000000" pitchFamily="2" charset="-78"/>
              </a:rPr>
              <a:t>الف) منطبق با این تعرفه باشد؛</a:t>
            </a:r>
            <a:endParaRPr lang="en-US" sz="2800" dirty="0">
              <a:cs typeface="B Nazanin" panose="00000400000000000000" pitchFamily="2" charset="-78"/>
            </a:endParaRPr>
          </a:p>
          <a:p>
            <a:pPr lvl="2" algn="r" rtl="1">
              <a:buFont typeface="Wingdings" panose="05000000000000000000" pitchFamily="2" charset="2"/>
              <a:buChar char="q"/>
            </a:pPr>
            <a:r>
              <a:rPr lang="ar-SA" sz="2800" dirty="0">
                <a:cs typeface="B Nazanin" panose="00000400000000000000" pitchFamily="2" charset="-78"/>
              </a:rPr>
              <a:t>ب) بالاتر از هزینه واقعی خدمت ارائه شده نباشد؛ و</a:t>
            </a:r>
            <a:endParaRPr lang="en-US" sz="2800" dirty="0">
              <a:cs typeface="B Nazanin" panose="00000400000000000000" pitchFamily="2" charset="-78"/>
            </a:endParaRPr>
          </a:p>
          <a:p>
            <a:pPr lvl="2" algn="r" rtl="1">
              <a:buFont typeface="Wingdings" panose="05000000000000000000" pitchFamily="2" charset="2"/>
              <a:buChar char="q"/>
            </a:pPr>
            <a:r>
              <a:rPr lang="ar-SA" sz="2800" dirty="0">
                <a:cs typeface="B Nazanin" panose="00000400000000000000" pitchFamily="2" charset="-78"/>
              </a:rPr>
              <a:t>ج) بدون در نظر گرفتن ملیت ، کشور محل اقامت و آدرس مسافر وضع شده باشند.</a:t>
            </a:r>
            <a:endParaRPr lang="en-US" sz="2800" dirty="0">
              <a:cs typeface="B Nazanin" panose="00000400000000000000" pitchFamily="2" charset="-78"/>
            </a:endParaRPr>
          </a:p>
          <a:p>
            <a:pPr algn="r" rtl="1"/>
            <a:r>
              <a:rPr lang="ar-SA" dirty="0">
                <a:cs typeface="B Nazanin" panose="00000400000000000000" pitchFamily="2" charset="-78"/>
              </a:rPr>
              <a:t>4 . تعرفه­ و هرگونه اصلاحیه مربوط به آنها ، باید حداقل 10 روز قبل از اعمال آنها منتشر شوند.</a:t>
            </a:r>
            <a:endParaRPr lang="en-US" dirty="0">
              <a:cs typeface="B Nazanin" panose="00000400000000000000" pitchFamily="2" charset="-78"/>
            </a:endParaRPr>
          </a:p>
          <a:p>
            <a:pPr algn="r" rtl="1"/>
            <a:r>
              <a:rPr lang="ar-SA" dirty="0">
                <a:cs typeface="B Nazanin" panose="00000400000000000000" pitchFamily="2" charset="-78"/>
              </a:rPr>
              <a:t>5 . هیچ ماده ای در این مقررات نمی تواند کشورهای عضو را از درخواست بازپرداخت هزینه­های متحمل شده در جهت ارائه موازین بهداشتی مندرج در بند 1 این ماده منع کند :</a:t>
            </a:r>
            <a:endParaRPr lang="en-US" dirty="0">
              <a:cs typeface="B Nazanin" panose="00000400000000000000" pitchFamily="2" charset="-78"/>
            </a:endParaRPr>
          </a:p>
          <a:p>
            <a:pPr lvl="3" algn="r" rtl="1">
              <a:buFont typeface="Wingdings" panose="05000000000000000000" pitchFamily="2" charset="2"/>
              <a:buChar char="q"/>
            </a:pPr>
            <a:r>
              <a:rPr lang="ar-SA" sz="2800" dirty="0">
                <a:cs typeface="B Nazanin" panose="00000400000000000000" pitchFamily="2" charset="-78"/>
              </a:rPr>
              <a:t>الف) از متصدیان یا مالکین وسایل نقلیه در خصوص کارمندان شان؛ یا </a:t>
            </a:r>
            <a:endParaRPr lang="en-US" sz="2800" dirty="0">
              <a:cs typeface="B Nazanin" panose="00000400000000000000" pitchFamily="2" charset="-78"/>
            </a:endParaRPr>
          </a:p>
          <a:p>
            <a:pPr lvl="3" algn="r" rtl="1">
              <a:buFont typeface="Wingdings" panose="05000000000000000000" pitchFamily="2" charset="2"/>
              <a:buChar char="q"/>
            </a:pPr>
            <a:r>
              <a:rPr lang="ar-SA" sz="2800" dirty="0">
                <a:cs typeface="B Nazanin" panose="00000400000000000000" pitchFamily="2" charset="-78"/>
              </a:rPr>
              <a:t>ب) از منابع بیمه ا­ی مناسب.</a:t>
            </a:r>
            <a:endParaRPr lang="en-US" sz="2800" dirty="0">
              <a:cs typeface="B Nazanin" panose="00000400000000000000" pitchFamily="2" charset="-78"/>
            </a:endParaRPr>
          </a:p>
          <a:p>
            <a:pPr algn="r" rtl="1"/>
            <a:r>
              <a:rPr lang="ar-SA" dirty="0">
                <a:cs typeface="B Nazanin" panose="00000400000000000000" pitchFamily="2" charset="-78"/>
              </a:rPr>
              <a:t>6 . </a:t>
            </a:r>
            <a:r>
              <a:rPr lang="ar-SA" sz="2800" b="1" dirty="0">
                <a:solidFill>
                  <a:srgbClr val="FF0000"/>
                </a:solidFill>
                <a:cs typeface="B Nazanin" panose="00000400000000000000" pitchFamily="2" charset="-78"/>
              </a:rPr>
              <a:t>تحت هیچ شرایطی نباید به دلیل عدم پرداخت هزینه­های ذکر شده در بند­های 1 یا 2 این ماده، از خروج مسافران یا متصدیان وسایل نقلیه از قلمرو یک کشور عضو جلوگیری به عمل آید.</a:t>
            </a:r>
            <a:endParaRPr lang="en-US" sz="2800" b="1" dirty="0">
              <a:solidFill>
                <a:srgbClr val="FF0000"/>
              </a:solidFill>
              <a:cs typeface="B Nazanin" panose="00000400000000000000" pitchFamily="2" charset="-78"/>
            </a:endParaRPr>
          </a:p>
          <a:p>
            <a:pPr algn="r" rtl="1"/>
            <a:r>
              <a:rPr lang="ar-SA" b="1" dirty="0">
                <a:cs typeface="B Nazanin" panose="00000400000000000000" pitchFamily="2" charset="-78"/>
              </a:rPr>
              <a:t> </a:t>
            </a:r>
            <a:endParaRPr lang="en-US" dirty="0">
              <a:cs typeface="B Nazanin" panose="00000400000000000000" pitchFamily="2" charset="-78"/>
            </a:endParaRPr>
          </a:p>
          <a:p>
            <a:pPr algn="r"/>
            <a:endParaRPr lang="en-US"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63</a:t>
            </a:fld>
            <a:endParaRPr lang="en-US" dirty="0"/>
          </a:p>
        </p:txBody>
      </p:sp>
    </p:spTree>
    <p:extLst>
      <p:ext uri="{BB962C8B-B14F-4D97-AF65-F5344CB8AC3E}">
        <p14:creationId xmlns:p14="http://schemas.microsoft.com/office/powerpoint/2010/main" xmlns="" val="1656176966"/>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734328"/>
          </a:xfrm>
        </p:spPr>
        <p:txBody>
          <a:bodyPr>
            <a:noAutofit/>
          </a:bodyPr>
          <a:lstStyle/>
          <a:p>
            <a:pPr algn="ctr"/>
            <a:r>
              <a:rPr lang="ar-SA" sz="2800" b="1" dirty="0">
                <a:solidFill>
                  <a:srgbClr val="FF0000"/>
                </a:solidFill>
                <a:cs typeface="B Nazanin" panose="00000400000000000000" pitchFamily="2" charset="-78"/>
              </a:rPr>
              <a:t>ماده 41: هزینه­های مربوط به بار مسافر، محموله­ها، بارگنجها­، وسایل نقلیه، کالاها و بسته­های پستی</a:t>
            </a:r>
            <a:endParaRPr lang="en-US" sz="2800" dirty="0">
              <a:solidFill>
                <a:srgbClr val="FF0000"/>
              </a:solidFill>
              <a:cs typeface="B Nazanin" panose="00000400000000000000" pitchFamily="2" charset="-78"/>
            </a:endParaRPr>
          </a:p>
        </p:txBody>
      </p:sp>
      <p:sp>
        <p:nvSpPr>
          <p:cNvPr id="3" name="Content Placeholder 2"/>
          <p:cNvSpPr>
            <a:spLocks noGrp="1"/>
          </p:cNvSpPr>
          <p:nvPr>
            <p:ph idx="1"/>
          </p:nvPr>
        </p:nvSpPr>
        <p:spPr>
          <a:xfrm>
            <a:off x="177553" y="1020933"/>
            <a:ext cx="8753383" cy="4848161"/>
          </a:xfrm>
        </p:spPr>
        <p:txBody>
          <a:bodyPr>
            <a:noAutofit/>
          </a:bodyPr>
          <a:lstStyle/>
          <a:p>
            <a:pPr algn="r" rtl="1"/>
            <a:r>
              <a:rPr lang="ar-SA" sz="2400" dirty="0">
                <a:cs typeface="B Nazanin" panose="00000400000000000000" pitchFamily="2" charset="-78"/>
              </a:rPr>
              <a:t>1 . طبق این مقررات، چنانچه برای اقدامات بهداشتی انجام شده برروی بار مسافر، محموله­ها، بارگنجها، وسایل نقلیه، کالاها و بسته­های پستی هزینه­هایی دریافت ­گردد، این هزینه ها باید در تمام کشور تنها طبق یک تعرفه واحد دریافت شده و هرگونه پرداختی باید:</a:t>
            </a:r>
            <a:endParaRPr lang="en-US" sz="2400" dirty="0">
              <a:cs typeface="B Nazanin" panose="00000400000000000000" pitchFamily="2" charset="-78"/>
            </a:endParaRPr>
          </a:p>
          <a:p>
            <a:pPr lvl="2" algn="r" rtl="1">
              <a:buFont typeface="Wingdings" panose="05000000000000000000" pitchFamily="2" charset="2"/>
              <a:buChar char="q"/>
            </a:pPr>
            <a:r>
              <a:rPr lang="ar-SA" sz="2400" dirty="0">
                <a:cs typeface="B Nazanin" panose="00000400000000000000" pitchFamily="2" charset="-78"/>
              </a:rPr>
              <a:t>الف) منطبق با این تعرفه باشد؛</a:t>
            </a:r>
            <a:endParaRPr lang="en-US" sz="2400" dirty="0">
              <a:cs typeface="B Nazanin" panose="00000400000000000000" pitchFamily="2" charset="-78"/>
            </a:endParaRPr>
          </a:p>
          <a:p>
            <a:pPr lvl="2" algn="r" rtl="1">
              <a:buFont typeface="Wingdings" panose="05000000000000000000" pitchFamily="2" charset="2"/>
              <a:buChar char="q"/>
            </a:pPr>
            <a:r>
              <a:rPr lang="ar-SA" sz="2400" dirty="0">
                <a:cs typeface="B Nazanin" panose="00000400000000000000" pitchFamily="2" charset="-78"/>
              </a:rPr>
              <a:t>ب) بالاتر از هزینه واقعی خدمت ارائه شده نباشد؛ و</a:t>
            </a:r>
            <a:endParaRPr lang="en-US" sz="2400" dirty="0">
              <a:cs typeface="B Nazanin" panose="00000400000000000000" pitchFamily="2" charset="-78"/>
            </a:endParaRPr>
          </a:p>
          <a:p>
            <a:pPr lvl="2" algn="r" rtl="1">
              <a:buFont typeface="Wingdings" panose="05000000000000000000" pitchFamily="2" charset="2"/>
              <a:buChar char="q"/>
            </a:pPr>
            <a:r>
              <a:rPr lang="ar-SA" sz="2400" dirty="0">
                <a:cs typeface="B Nazanin" panose="00000400000000000000" pitchFamily="2" charset="-78"/>
              </a:rPr>
              <a:t>ج) بدون در نظر گرفتن ملیت، پرچم، محل ثبت یا مالکیت بار مسافر، محموله­ها، بارگنجها، وسایل نقلیه، کالاها و بسته­های پستی باشد. به ویژه نباید هیچ گونه تبعیضی بین بار مسافرین، محموله­ها، بارگنجها، وسایل نقلیه، کالاها و بسته­های پستی داخلی و خارجی صورت گیرد.</a:t>
            </a:r>
            <a:endParaRPr lang="en-US" sz="2400" dirty="0">
              <a:cs typeface="B Nazanin" panose="00000400000000000000" pitchFamily="2" charset="-78"/>
            </a:endParaRPr>
          </a:p>
          <a:p>
            <a:pPr algn="r" rtl="1"/>
            <a:r>
              <a:rPr lang="ar-SA" sz="2400" dirty="0">
                <a:cs typeface="B Nazanin" panose="00000400000000000000" pitchFamily="2" charset="-78"/>
              </a:rPr>
              <a:t> </a:t>
            </a:r>
            <a:endParaRPr lang="en-US" sz="2400" dirty="0">
              <a:cs typeface="B Nazanin" panose="00000400000000000000" pitchFamily="2" charset="-78"/>
            </a:endParaRPr>
          </a:p>
          <a:p>
            <a:pPr algn="r" rtl="1"/>
            <a:r>
              <a:rPr lang="ar-SA" sz="2400" dirty="0">
                <a:cs typeface="B Nazanin" panose="00000400000000000000" pitchFamily="2" charset="-78"/>
              </a:rPr>
              <a:t>2 . تعرفه­ها و هرگونه اصلاحیه مربوط به آنها باید حداقل 10 روز قبل از اعمال آنها منتشر شوند.</a:t>
            </a:r>
            <a:endParaRPr lang="en-US" sz="2400" dirty="0">
              <a:cs typeface="B Nazanin" panose="00000400000000000000" pitchFamily="2" charset="-78"/>
            </a:endParaRPr>
          </a:p>
          <a:p>
            <a:pPr algn="r"/>
            <a:endParaRPr lang="en-US" sz="24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64</a:t>
            </a:fld>
            <a:endParaRPr lang="en-US" dirty="0"/>
          </a:p>
        </p:txBody>
      </p:sp>
    </p:spTree>
    <p:extLst>
      <p:ext uri="{BB962C8B-B14F-4D97-AF65-F5344CB8AC3E}">
        <p14:creationId xmlns:p14="http://schemas.microsoft.com/office/powerpoint/2010/main" xmlns="" val="220061246"/>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314793" y="286604"/>
            <a:ext cx="8409481" cy="5769421"/>
          </a:xfrm>
        </p:spPr>
      </p:pic>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65</a:t>
            </a:fld>
            <a:endParaRPr lang="en-US" dirty="0"/>
          </a:p>
        </p:txBody>
      </p:sp>
    </p:spTree>
    <p:extLst>
      <p:ext uri="{BB962C8B-B14F-4D97-AF65-F5344CB8AC3E}">
        <p14:creationId xmlns:p14="http://schemas.microsoft.com/office/powerpoint/2010/main" xmlns="" val="2177812245"/>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822960" y="286604"/>
            <a:ext cx="7586403" cy="5514589"/>
          </a:xfrm>
        </p:spPr>
      </p:pic>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66</a:t>
            </a:fld>
            <a:endParaRPr lang="en-US" dirty="0"/>
          </a:p>
        </p:txBody>
      </p:sp>
    </p:spTree>
    <p:extLst>
      <p:ext uri="{BB962C8B-B14F-4D97-AF65-F5344CB8AC3E}">
        <p14:creationId xmlns:p14="http://schemas.microsoft.com/office/powerpoint/2010/main" xmlns="" val="2707852970"/>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381740" y="539165"/>
            <a:ext cx="8247355" cy="5559793"/>
          </a:xfrm>
        </p:spPr>
      </p:pic>
      <p:sp>
        <p:nvSpPr>
          <p:cNvPr id="5" name="TextBox 4"/>
          <p:cNvSpPr txBox="1"/>
          <p:nvPr/>
        </p:nvSpPr>
        <p:spPr>
          <a:xfrm>
            <a:off x="1732547" y="5002609"/>
            <a:ext cx="5582652" cy="553998"/>
          </a:xfrm>
          <a:prstGeom prst="rect">
            <a:avLst/>
          </a:prstGeom>
          <a:noFill/>
        </p:spPr>
        <p:txBody>
          <a:bodyPr wrap="square" rtlCol="0">
            <a:spAutoFit/>
          </a:bodyPr>
          <a:lstStyle/>
          <a:p>
            <a:pPr algn="ctr"/>
            <a:r>
              <a:rPr lang="fa-IR" sz="3000" b="1" dirty="0">
                <a:solidFill>
                  <a:srgbClr val="FFFF00"/>
                </a:solidFill>
              </a:rPr>
              <a:t>با تشکر از کلیه مدعوین گرامی</a:t>
            </a:r>
            <a:endParaRPr lang="en-US" sz="3000" b="1" dirty="0">
              <a:solidFill>
                <a:srgbClr val="FFFF00"/>
              </a:solidFill>
            </a:endParaRPr>
          </a:p>
        </p:txBody>
      </p:sp>
      <p:sp>
        <p:nvSpPr>
          <p:cNvPr id="6" name="Date Placeholder 5"/>
          <p:cNvSpPr>
            <a:spLocks noGrp="1"/>
          </p:cNvSpPr>
          <p:nvPr>
            <p:ph type="dt" sz="half" idx="10"/>
          </p:nvPr>
        </p:nvSpPr>
        <p:spPr/>
        <p:txBody>
          <a:bodyPr/>
          <a:lstStyle/>
          <a:p>
            <a:r>
              <a:rPr lang="en-US" smtClean="0"/>
              <a:t>7/28/2018</a:t>
            </a:r>
            <a:endParaRPr lang="en-US" dirty="0"/>
          </a:p>
        </p:txBody>
      </p:sp>
      <p:sp>
        <p:nvSpPr>
          <p:cNvPr id="7" name="Footer Placeholder 6"/>
          <p:cNvSpPr>
            <a:spLocks noGrp="1"/>
          </p:cNvSpPr>
          <p:nvPr>
            <p:ph type="ftr" sz="quarter" idx="11"/>
          </p:nvPr>
        </p:nvSpPr>
        <p:spPr/>
        <p:txBody>
          <a:bodyPr/>
          <a:lstStyle/>
          <a:p>
            <a:r>
              <a:rPr lang="fa-IR" smtClean="0"/>
              <a:t>مقررات بهداشتی بین المللی </a:t>
            </a:r>
            <a:endParaRPr lang="en-US" dirty="0"/>
          </a:p>
        </p:txBody>
      </p:sp>
      <p:sp>
        <p:nvSpPr>
          <p:cNvPr id="8" name="Slide Number Placeholder 7"/>
          <p:cNvSpPr>
            <a:spLocks noGrp="1"/>
          </p:cNvSpPr>
          <p:nvPr>
            <p:ph type="sldNum" sz="quarter" idx="12"/>
          </p:nvPr>
        </p:nvSpPr>
        <p:spPr/>
        <p:txBody>
          <a:bodyPr/>
          <a:lstStyle/>
          <a:p>
            <a:fld id="{D57F1E4F-1CFF-5643-939E-217C01CDF565}" type="slidenum">
              <a:rPr lang="en-US" smtClean="0"/>
              <a:pPr/>
              <a:t>67</a:t>
            </a:fld>
            <a:endParaRPr lang="en-US" dirty="0"/>
          </a:p>
        </p:txBody>
      </p:sp>
    </p:spTree>
    <p:extLst>
      <p:ext uri="{BB962C8B-B14F-4D97-AF65-F5344CB8AC3E}">
        <p14:creationId xmlns:p14="http://schemas.microsoft.com/office/powerpoint/2010/main" xmlns="" val="2174962011"/>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0984" y="180975"/>
            <a:ext cx="8635366" cy="6115050"/>
          </a:xfrm>
        </p:spPr>
        <p:txBody>
          <a:bodyPr>
            <a:noAutofit/>
          </a:bodyPr>
          <a:lstStyle/>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«محل بارگیری بارگنج» </a:t>
            </a:r>
            <a:r>
              <a:rPr lang="fa-IR" sz="1800" dirty="0">
                <a:cs typeface="B Nazanin" panose="00000400000000000000" pitchFamily="2" charset="-78"/>
              </a:rPr>
              <a:t>به معنی مکان و یا تأسیسات ایجاد شده برای قرار دادن بارگنجهای مورد استفاده در عبور و مرور بین‌المللی است؛</a:t>
            </a:r>
            <a:endParaRPr lang="en-US" sz="1800" dirty="0">
              <a:cs typeface="B Nazanin" panose="00000400000000000000" pitchFamily="2" charset="-78"/>
            </a:endParaRPr>
          </a:p>
          <a:p>
            <a:pPr algn="r" rtl="1"/>
            <a:r>
              <a:rPr lang="fa-IR" sz="1800" dirty="0">
                <a:cs typeface="B Nazanin" panose="00000400000000000000" pitchFamily="2" charset="-78"/>
              </a:rPr>
              <a:t> </a:t>
            </a:r>
            <a:endParaRPr lang="en-US" sz="1800" dirty="0">
              <a:cs typeface="B Nazanin" panose="00000400000000000000" pitchFamily="2" charset="-78"/>
            </a:endParaRPr>
          </a:p>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«آلودگی»</a:t>
            </a:r>
            <a:r>
              <a:rPr lang="fa-IR" sz="2400" dirty="0">
                <a:solidFill>
                  <a:srgbClr val="FF0000"/>
                </a:solidFill>
                <a:cs typeface="B Nazanin" panose="00000400000000000000" pitchFamily="2" charset="-78"/>
              </a:rPr>
              <a:t> </a:t>
            </a:r>
            <a:r>
              <a:rPr lang="fa-IR" sz="1800" dirty="0">
                <a:cs typeface="B Nazanin" panose="00000400000000000000" pitchFamily="2" charset="-78"/>
              </a:rPr>
              <a:t>به معنی یک عامل عفونت‌زا یا ماده سمی است که برروی سطح بدن انسان یا حیوان، سایر اشیاء بی‌جان (منجمله وسایل نقلیه) یا روی سطح فرآورده های مصرفی یا داخل آنها قرار داشته و ممکن است باعث به خطر افتادن سلامت عمومی شود؛</a:t>
            </a:r>
            <a:endParaRPr lang="en-US" sz="1800" dirty="0">
              <a:cs typeface="B Nazanin" panose="00000400000000000000" pitchFamily="2" charset="-78"/>
            </a:endParaRPr>
          </a:p>
          <a:p>
            <a:pPr algn="r" rtl="1"/>
            <a:r>
              <a:rPr lang="fa-IR" sz="1800" dirty="0">
                <a:cs typeface="B Nazanin" panose="00000400000000000000" pitchFamily="2" charset="-78"/>
              </a:rPr>
              <a:t> </a:t>
            </a:r>
            <a:endParaRPr lang="en-US" sz="1800" dirty="0">
              <a:cs typeface="B Nazanin" panose="00000400000000000000" pitchFamily="2" charset="-78"/>
            </a:endParaRPr>
          </a:p>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«وسیله نقلیه»</a:t>
            </a:r>
            <a:r>
              <a:rPr lang="fa-IR" sz="2400" dirty="0">
                <a:solidFill>
                  <a:srgbClr val="FF0000"/>
                </a:solidFill>
                <a:cs typeface="B Nazanin" panose="00000400000000000000" pitchFamily="2" charset="-78"/>
              </a:rPr>
              <a:t> </a:t>
            </a:r>
            <a:r>
              <a:rPr lang="fa-IR" sz="1800" dirty="0">
                <a:cs typeface="B Nazanin" panose="00000400000000000000" pitchFamily="2" charset="-78"/>
              </a:rPr>
              <a:t>به معنی یک هواپیما، کشتی، قطار، وسیله نقلیه جاده‌ای و یا سایر وسایل جابجایی در یک سفر بین‌المللی است؛</a:t>
            </a:r>
            <a:endParaRPr lang="en-US" sz="1800" dirty="0">
              <a:cs typeface="B Nazanin" panose="00000400000000000000" pitchFamily="2" charset="-78"/>
            </a:endParaRPr>
          </a:p>
          <a:p>
            <a:pPr algn="r" rtl="1"/>
            <a:r>
              <a:rPr lang="fa-IR" sz="1800" dirty="0">
                <a:cs typeface="B Nazanin" panose="00000400000000000000" pitchFamily="2" charset="-78"/>
              </a:rPr>
              <a:t> </a:t>
            </a:r>
            <a:endParaRPr lang="en-US" sz="1800" dirty="0">
              <a:cs typeface="B Nazanin" panose="00000400000000000000" pitchFamily="2" charset="-78"/>
            </a:endParaRPr>
          </a:p>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«متصدی وسیله نقلیه»</a:t>
            </a:r>
            <a:r>
              <a:rPr lang="fa-IR" sz="2400" dirty="0">
                <a:solidFill>
                  <a:srgbClr val="FF0000"/>
                </a:solidFill>
                <a:cs typeface="B Nazanin" panose="00000400000000000000" pitchFamily="2" charset="-78"/>
              </a:rPr>
              <a:t> </a:t>
            </a:r>
            <a:r>
              <a:rPr lang="fa-IR" sz="1800" dirty="0">
                <a:cs typeface="B Nazanin" panose="00000400000000000000" pitchFamily="2" charset="-78"/>
              </a:rPr>
              <a:t>یک شخص حقیقی یا حقوقی مسئول وسیله نقلیه یا شرکت عامل وسیله نقلیه؛</a:t>
            </a:r>
            <a:endParaRPr lang="en-US" sz="1800" dirty="0">
              <a:cs typeface="B Nazanin" panose="00000400000000000000" pitchFamily="2" charset="-78"/>
            </a:endParaRPr>
          </a:p>
          <a:p>
            <a:r>
              <a:rPr lang="en-US" sz="1800" b="1" dirty="0" smtClean="0">
                <a:solidFill>
                  <a:schemeClr val="tx1"/>
                </a:solidFill>
                <a:cs typeface="B Nazanin" panose="00000400000000000000" pitchFamily="2" charset="-78"/>
              </a:rPr>
              <a:t>- </a:t>
            </a:r>
            <a:r>
              <a:rPr lang="en-US" sz="1800" b="1" dirty="0">
                <a:solidFill>
                  <a:schemeClr val="tx1"/>
                </a:solidFill>
                <a:cs typeface="B Nazanin" panose="00000400000000000000" pitchFamily="2" charset="-78"/>
              </a:rPr>
              <a:t>Container loading area</a:t>
            </a:r>
          </a:p>
          <a:p>
            <a:r>
              <a:rPr lang="en-US" sz="1800" b="1" dirty="0">
                <a:solidFill>
                  <a:schemeClr val="tx1"/>
                </a:solidFill>
                <a:cs typeface="B Nazanin" panose="00000400000000000000" pitchFamily="2" charset="-78"/>
              </a:rPr>
              <a:t>- Contamination</a:t>
            </a:r>
          </a:p>
          <a:p>
            <a:r>
              <a:rPr lang="en-US" sz="1800" b="1" dirty="0">
                <a:solidFill>
                  <a:schemeClr val="tx1"/>
                </a:solidFill>
                <a:cs typeface="B Nazanin" panose="00000400000000000000" pitchFamily="2" charset="-78"/>
              </a:rPr>
              <a:t>- Conveyance</a:t>
            </a:r>
          </a:p>
          <a:p>
            <a:r>
              <a:rPr lang="en-US" sz="1800" b="1" dirty="0">
                <a:solidFill>
                  <a:schemeClr val="tx1"/>
                </a:solidFill>
                <a:cs typeface="B Nazanin" panose="00000400000000000000" pitchFamily="2" charset="-78"/>
              </a:rPr>
              <a:t>- Conveyance operator</a:t>
            </a:r>
          </a:p>
          <a:p>
            <a:pPr algn="r"/>
            <a:endParaRPr lang="en-US" sz="18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xmlns="" val="1662898793"/>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2409" y="76200"/>
            <a:ext cx="8625841" cy="6115050"/>
          </a:xfrm>
        </p:spPr>
        <p:txBody>
          <a:bodyPr>
            <a:normAutofit/>
          </a:bodyPr>
          <a:lstStyle/>
          <a:p>
            <a:pPr algn="r" rtl="1"/>
            <a:r>
              <a:rPr lang="fa-IR" sz="2800" dirty="0">
                <a:solidFill>
                  <a:srgbClr val="FF0000"/>
                </a:solidFill>
                <a:cs typeface="B Nazanin" panose="00000400000000000000" pitchFamily="2" charset="-78"/>
              </a:rPr>
              <a:t>- </a:t>
            </a:r>
            <a:r>
              <a:rPr lang="fa-IR" sz="2800" b="1" dirty="0">
                <a:solidFill>
                  <a:srgbClr val="FF0000"/>
                </a:solidFill>
                <a:cs typeface="B Nazanin" panose="00000400000000000000" pitchFamily="2" charset="-78"/>
              </a:rPr>
              <a:t>«کارکنان»</a:t>
            </a:r>
            <a:r>
              <a:rPr lang="fa-IR" sz="2800" dirty="0">
                <a:solidFill>
                  <a:srgbClr val="FF0000"/>
                </a:solidFill>
                <a:cs typeface="B Nazanin" panose="00000400000000000000" pitchFamily="2" charset="-78"/>
              </a:rPr>
              <a:t> </a:t>
            </a:r>
            <a:r>
              <a:rPr lang="fa-IR" sz="2800" dirty="0">
                <a:cs typeface="B Nazanin" panose="00000400000000000000" pitchFamily="2" charset="-78"/>
              </a:rPr>
              <a:t>به معنی افراد داخل وسیله نقلیه بجز مسافران میباشد ؛</a:t>
            </a:r>
            <a:endParaRPr lang="en-US" sz="2800" dirty="0">
              <a:cs typeface="B Nazanin" panose="00000400000000000000" pitchFamily="2" charset="-78"/>
            </a:endParaRPr>
          </a:p>
          <a:p>
            <a:pPr algn="r" rtl="1"/>
            <a:r>
              <a:rPr lang="fa-IR" sz="2800" dirty="0">
                <a:cs typeface="B Nazanin" panose="00000400000000000000" pitchFamily="2" charset="-78"/>
              </a:rPr>
              <a:t> </a:t>
            </a:r>
            <a:endParaRPr lang="en-US" sz="2800" dirty="0">
              <a:cs typeface="B Nazanin" panose="00000400000000000000" pitchFamily="2" charset="-78"/>
            </a:endParaRPr>
          </a:p>
          <a:p>
            <a:pPr algn="r" rtl="1"/>
            <a:r>
              <a:rPr lang="fa-IR" sz="2800" dirty="0">
                <a:solidFill>
                  <a:srgbClr val="FF0000"/>
                </a:solidFill>
                <a:cs typeface="B Nazanin" panose="00000400000000000000" pitchFamily="2" charset="-78"/>
              </a:rPr>
              <a:t>- «</a:t>
            </a:r>
            <a:r>
              <a:rPr lang="fa-IR" sz="2800" b="1" dirty="0">
                <a:solidFill>
                  <a:srgbClr val="FF0000"/>
                </a:solidFill>
                <a:cs typeface="B Nazanin" panose="00000400000000000000" pitchFamily="2" charset="-78"/>
              </a:rPr>
              <a:t>آلودگی‌زدایی»</a:t>
            </a:r>
            <a:r>
              <a:rPr lang="fa-IR" sz="2800" dirty="0">
                <a:solidFill>
                  <a:srgbClr val="FF0000"/>
                </a:solidFill>
                <a:cs typeface="B Nazanin" panose="00000400000000000000" pitchFamily="2" charset="-78"/>
              </a:rPr>
              <a:t> </a:t>
            </a:r>
            <a:r>
              <a:rPr lang="fa-IR" sz="2800" dirty="0">
                <a:cs typeface="B Nazanin" panose="00000400000000000000" pitchFamily="2" charset="-78"/>
              </a:rPr>
              <a:t>منظور مجموعه اقدامات بهداشتی است که بمنظور حذف یک عامل عفونی یا ماده سمی خطر آفرین برای سلامت عموم ، از روی سطح بدن انسان یا حیوان، سایر اشیاء بی‌جان (منجمله وسایل نقلیه) یا روی سطح/داخل  فرآورده های مصرفی انجام میشوند ؛</a:t>
            </a:r>
            <a:endParaRPr lang="en-US" sz="2800" dirty="0">
              <a:cs typeface="B Nazanin" panose="00000400000000000000" pitchFamily="2" charset="-78"/>
            </a:endParaRPr>
          </a:p>
          <a:p>
            <a:pPr algn="r" rtl="1"/>
            <a:r>
              <a:rPr lang="fa-IR" sz="2800" dirty="0">
                <a:cs typeface="B Nazanin" panose="00000400000000000000" pitchFamily="2" charset="-78"/>
              </a:rPr>
              <a:t> </a:t>
            </a:r>
            <a:endParaRPr lang="en-US" sz="2800" dirty="0">
              <a:cs typeface="B Nazanin" panose="00000400000000000000" pitchFamily="2" charset="-78"/>
            </a:endParaRPr>
          </a:p>
          <a:p>
            <a:pPr algn="r"/>
            <a:r>
              <a:rPr lang="fa-IR" sz="2800" dirty="0">
                <a:solidFill>
                  <a:srgbClr val="FF0000"/>
                </a:solidFill>
                <a:cs typeface="B Nazanin" panose="00000400000000000000" pitchFamily="2" charset="-78"/>
              </a:rPr>
              <a:t>- </a:t>
            </a:r>
            <a:r>
              <a:rPr lang="fa-IR" sz="2800" b="1" dirty="0">
                <a:solidFill>
                  <a:srgbClr val="FF0000"/>
                </a:solidFill>
                <a:cs typeface="B Nazanin" panose="00000400000000000000" pitchFamily="2" charset="-78"/>
              </a:rPr>
              <a:t>«خروج»</a:t>
            </a:r>
            <a:r>
              <a:rPr lang="fa-IR" sz="2800" dirty="0">
                <a:solidFill>
                  <a:srgbClr val="FF0000"/>
                </a:solidFill>
                <a:cs typeface="B Nazanin" panose="00000400000000000000" pitchFamily="2" charset="-78"/>
              </a:rPr>
              <a:t> </a:t>
            </a:r>
            <a:r>
              <a:rPr lang="fa-IR" sz="2800" dirty="0">
                <a:cs typeface="B Nazanin" panose="00000400000000000000" pitchFamily="2" charset="-78"/>
              </a:rPr>
              <a:t>برای مسافران، بار همراه مسافر، محموله‌ها، وسایل نقلیه یا کالاها بکار میرود و منظور خروج آنها از محدوده یک کشور است</a:t>
            </a:r>
            <a:r>
              <a:rPr lang="fa-IR" sz="2800" dirty="0" smtClean="0">
                <a:cs typeface="B Nazanin" panose="00000400000000000000" pitchFamily="2" charset="-78"/>
              </a:rPr>
              <a:t>؛</a:t>
            </a:r>
          </a:p>
          <a:p>
            <a:r>
              <a:rPr lang="en-US" sz="2800" b="1" dirty="0" smtClean="0">
                <a:solidFill>
                  <a:schemeClr val="tx1"/>
                </a:solidFill>
                <a:cs typeface="B Nazanin" panose="00000400000000000000" pitchFamily="2" charset="-78"/>
              </a:rPr>
              <a:t> </a:t>
            </a:r>
            <a:r>
              <a:rPr lang="en-US" sz="2800" b="1" dirty="0">
                <a:solidFill>
                  <a:schemeClr val="tx1"/>
                </a:solidFill>
                <a:cs typeface="B Nazanin" panose="00000400000000000000" pitchFamily="2" charset="-78"/>
              </a:rPr>
              <a:t>- Crew</a:t>
            </a:r>
          </a:p>
          <a:p>
            <a:r>
              <a:rPr lang="en-US" sz="2800" b="1" dirty="0">
                <a:solidFill>
                  <a:schemeClr val="tx1"/>
                </a:solidFill>
                <a:cs typeface="B Nazanin" panose="00000400000000000000" pitchFamily="2" charset="-78"/>
              </a:rPr>
              <a:t>- Decontamination</a:t>
            </a:r>
          </a:p>
          <a:p>
            <a:r>
              <a:rPr lang="en-US" sz="2800" b="1" dirty="0">
                <a:solidFill>
                  <a:schemeClr val="tx1"/>
                </a:solidFill>
                <a:cs typeface="B Nazanin" panose="00000400000000000000" pitchFamily="2" charset="-78"/>
              </a:rPr>
              <a:t>- Departure</a:t>
            </a:r>
          </a:p>
          <a:p>
            <a:pPr algn="r"/>
            <a:endParaRPr lang="en-US" sz="2800"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xmlns="" val="3900315397"/>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8134" y="247649"/>
            <a:ext cx="8625841" cy="5953125"/>
          </a:xfrm>
        </p:spPr>
        <p:txBody>
          <a:bodyPr>
            <a:normAutofit/>
          </a:bodyPr>
          <a:lstStyle/>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«جونده‌کشی»</a:t>
            </a:r>
            <a:r>
              <a:rPr lang="fa-IR" sz="2400" dirty="0">
                <a:solidFill>
                  <a:srgbClr val="FF0000"/>
                </a:solidFill>
                <a:cs typeface="B Nazanin" panose="00000400000000000000" pitchFamily="2" charset="-78"/>
              </a:rPr>
              <a:t> </a:t>
            </a:r>
            <a:r>
              <a:rPr lang="fa-IR" dirty="0">
                <a:cs typeface="B Nazanin" panose="00000400000000000000" pitchFamily="2" charset="-78"/>
              </a:rPr>
              <a:t>منظور مجموعه اقدامات بهداشتی است که به منظور کاهش جمعیت (کنترل) یا کشتن تمام جوندگان ناقل بیماری‌های انسانی در مبدأ مرزی انجام میشوند. جوندگان در بار همراه مسافر، محموله‌، بارگنجها، وسایل نقلیه ، تأسیسات داخل مبدأ ، کالاهای خوراکی یا بسته‌های پستی یافت میشوند؛</a:t>
            </a:r>
            <a:endParaRPr lang="en-US" dirty="0">
              <a:cs typeface="B Nazanin" panose="00000400000000000000" pitchFamily="2" charset="-78"/>
            </a:endParaRPr>
          </a:p>
          <a:p>
            <a:pPr algn="r" rtl="1"/>
            <a:r>
              <a:rPr lang="fa-IR" dirty="0">
                <a:cs typeface="B Nazanin" panose="00000400000000000000" pitchFamily="2" charset="-78"/>
              </a:rPr>
              <a:t> </a:t>
            </a:r>
            <a:endParaRPr lang="en-US" dirty="0">
              <a:cs typeface="B Nazanin" panose="00000400000000000000" pitchFamily="2" charset="-78"/>
            </a:endParaRPr>
          </a:p>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«مدیر کل»</a:t>
            </a:r>
            <a:r>
              <a:rPr lang="fa-IR" sz="2400" dirty="0">
                <a:solidFill>
                  <a:srgbClr val="FF0000"/>
                </a:solidFill>
                <a:cs typeface="B Nazanin" panose="00000400000000000000" pitchFamily="2" charset="-78"/>
              </a:rPr>
              <a:t> </a:t>
            </a:r>
            <a:r>
              <a:rPr lang="fa-IR" dirty="0">
                <a:cs typeface="B Nazanin" panose="00000400000000000000" pitchFamily="2" charset="-78"/>
              </a:rPr>
              <a:t>منظور مدیر کل سازمان جهانی بهداشت است؛</a:t>
            </a:r>
            <a:endParaRPr lang="en-US" dirty="0">
              <a:cs typeface="B Nazanin" panose="00000400000000000000" pitchFamily="2" charset="-78"/>
            </a:endParaRPr>
          </a:p>
          <a:p>
            <a:pPr algn="r" rtl="1"/>
            <a:r>
              <a:rPr lang="fa-IR" dirty="0">
                <a:cs typeface="B Nazanin" panose="00000400000000000000" pitchFamily="2" charset="-78"/>
              </a:rPr>
              <a:t> </a:t>
            </a:r>
            <a:endParaRPr lang="en-US" dirty="0">
              <a:cs typeface="B Nazanin" panose="00000400000000000000" pitchFamily="2" charset="-78"/>
            </a:endParaRPr>
          </a:p>
          <a:p>
            <a:pPr algn="r" rtl="1"/>
            <a:r>
              <a:rPr lang="fa-IR" sz="2400" dirty="0">
                <a:solidFill>
                  <a:srgbClr val="FF0000"/>
                </a:solidFill>
                <a:cs typeface="B Nazanin" panose="00000400000000000000" pitchFamily="2" charset="-78"/>
              </a:rPr>
              <a:t>- </a:t>
            </a:r>
            <a:r>
              <a:rPr lang="fa-IR" sz="2400" b="1" dirty="0">
                <a:solidFill>
                  <a:srgbClr val="FF0000"/>
                </a:solidFill>
                <a:cs typeface="B Nazanin" panose="00000400000000000000" pitchFamily="2" charset="-78"/>
              </a:rPr>
              <a:t>«بیماری»</a:t>
            </a:r>
            <a:r>
              <a:rPr lang="fa-IR" sz="2400" dirty="0">
                <a:solidFill>
                  <a:srgbClr val="FF0000"/>
                </a:solidFill>
                <a:cs typeface="B Nazanin" panose="00000400000000000000" pitchFamily="2" charset="-78"/>
              </a:rPr>
              <a:t> </a:t>
            </a:r>
            <a:r>
              <a:rPr lang="fa-IR" dirty="0">
                <a:cs typeface="B Nazanin" panose="00000400000000000000" pitchFamily="2" charset="-78"/>
              </a:rPr>
              <a:t>منظور ناخوشی یا وضعیت پزشکی (بدون توجه به منشاء و یا مبدأ آن) است که بالقوه یا بالفعل صدمه جدی را متوجه سلامت انسان ها می نماید؛</a:t>
            </a:r>
            <a:endParaRPr lang="en-US" dirty="0">
              <a:cs typeface="B Nazanin" panose="00000400000000000000" pitchFamily="2" charset="-78"/>
            </a:endParaRPr>
          </a:p>
          <a:p>
            <a:r>
              <a:rPr lang="en-US" b="1" dirty="0">
                <a:solidFill>
                  <a:schemeClr val="tx1"/>
                </a:solidFill>
                <a:cs typeface="B Nazanin" panose="00000400000000000000" pitchFamily="2" charset="-78"/>
              </a:rPr>
              <a:t>- </a:t>
            </a:r>
            <a:r>
              <a:rPr lang="en-US" b="1" dirty="0" err="1">
                <a:solidFill>
                  <a:schemeClr val="tx1"/>
                </a:solidFill>
                <a:cs typeface="B Nazanin" panose="00000400000000000000" pitchFamily="2" charset="-78"/>
              </a:rPr>
              <a:t>Deratting</a:t>
            </a:r>
            <a:endParaRPr lang="en-US" b="1" dirty="0">
              <a:solidFill>
                <a:schemeClr val="tx1"/>
              </a:solidFill>
              <a:cs typeface="B Nazanin" panose="00000400000000000000" pitchFamily="2" charset="-78"/>
            </a:endParaRPr>
          </a:p>
          <a:p>
            <a:r>
              <a:rPr lang="en-US" b="1" dirty="0">
                <a:solidFill>
                  <a:schemeClr val="tx1"/>
                </a:solidFill>
                <a:cs typeface="B Nazanin" panose="00000400000000000000" pitchFamily="2" charset="-78"/>
              </a:rPr>
              <a:t>- Director-General</a:t>
            </a:r>
          </a:p>
          <a:p>
            <a:r>
              <a:rPr lang="en-US" b="1" dirty="0">
                <a:solidFill>
                  <a:schemeClr val="tx1"/>
                </a:solidFill>
                <a:cs typeface="B Nazanin" panose="00000400000000000000" pitchFamily="2" charset="-78"/>
              </a:rPr>
              <a:t>- Disease</a:t>
            </a:r>
          </a:p>
          <a:p>
            <a:pPr algn="r" rtl="1"/>
            <a:r>
              <a:rPr lang="fa-IR" dirty="0">
                <a:cs typeface="B Nazanin" panose="00000400000000000000" pitchFamily="2" charset="-78"/>
              </a:rPr>
              <a:t>- با این تعریف عمدتاً بیماریهایی در مقررات</a:t>
            </a:r>
            <a:r>
              <a:rPr lang="en-CA" dirty="0">
                <a:cs typeface="B Nazanin" panose="00000400000000000000" pitchFamily="2" charset="-78"/>
              </a:rPr>
              <a:t>(2005)</a:t>
            </a:r>
            <a:r>
              <a:rPr lang="fa-IR" dirty="0">
                <a:cs typeface="B Nazanin" panose="00000400000000000000" pitchFamily="2" charset="-78"/>
              </a:rPr>
              <a:t> مد نظر هستند که بتوانند سلامت جمعی از انسانها را در سطح بین المللی به خطر اندازند یا بعبارتی بیماریهایی که بتوانند همه گیری (اپیدمی) ایجاد </a:t>
            </a:r>
            <a:r>
              <a:rPr lang="fa-IR" dirty="0" smtClean="0">
                <a:cs typeface="B Nazanin" panose="00000400000000000000" pitchFamily="2" charset="-78"/>
              </a:rPr>
              <a:t>نمایند</a:t>
            </a:r>
            <a:endParaRPr lang="en-US" dirty="0">
              <a:cs typeface="B Nazanin" panose="00000400000000000000" pitchFamily="2" charset="-78"/>
            </a:endParaRPr>
          </a:p>
        </p:txBody>
      </p:sp>
      <p:sp>
        <p:nvSpPr>
          <p:cNvPr id="4" name="Date Placeholder 3"/>
          <p:cNvSpPr>
            <a:spLocks noGrp="1"/>
          </p:cNvSpPr>
          <p:nvPr>
            <p:ph type="dt" sz="half" idx="10"/>
          </p:nvPr>
        </p:nvSpPr>
        <p:spPr/>
        <p:txBody>
          <a:bodyPr/>
          <a:lstStyle/>
          <a:p>
            <a:r>
              <a:rPr lang="en-US" smtClean="0"/>
              <a:t>7/28/2018</a:t>
            </a:r>
            <a:endParaRPr lang="en-US" dirty="0"/>
          </a:p>
        </p:txBody>
      </p:sp>
      <p:sp>
        <p:nvSpPr>
          <p:cNvPr id="5" name="Footer Placeholder 4"/>
          <p:cNvSpPr>
            <a:spLocks noGrp="1"/>
          </p:cNvSpPr>
          <p:nvPr>
            <p:ph type="ftr" sz="quarter" idx="11"/>
          </p:nvPr>
        </p:nvSpPr>
        <p:spPr/>
        <p:txBody>
          <a:bodyPr/>
          <a:lstStyle/>
          <a:p>
            <a:r>
              <a:rPr lang="fa-IR" smtClean="0"/>
              <a:t>مقررات بهداشتی بین المللی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xmlns="" val="831401793"/>
      </p:ext>
    </p:extLst>
  </p:cSld>
  <p:clrMapOvr>
    <a:masterClrMapping/>
  </p:clrMapOvr>
  <mc:AlternateContent xmlns:mc="http://schemas.openxmlformats.org/markup-compatibility/2006">
    <mc:Choice xmlns:p14="http://schemas.microsoft.com/office/powerpoint/2010/main" xmlns="" Requires="p14">
      <p:transition spd="slow" p14:dur="1500">
        <p:random/>
      </p:transition>
    </mc:Choice>
    <mc:Fallback>
      <p:transition spd="slow">
        <p:random/>
      </p:transition>
    </mc:Fallback>
  </mc:AlternateContent>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259</TotalTime>
  <Words>6461</Words>
  <Application>Microsoft Office PowerPoint</Application>
  <PresentationFormat>On-screen Show (4:3)</PresentationFormat>
  <Paragraphs>597</Paragraphs>
  <Slides>67</Slides>
  <Notes>3</Notes>
  <HiddenSlides>0</HiddenSlides>
  <MMClips>0</MMClips>
  <ScaleCrop>false</ScaleCrop>
  <HeadingPairs>
    <vt:vector size="4" baseType="variant">
      <vt:variant>
        <vt:lpstr>Theme</vt:lpstr>
      </vt:variant>
      <vt:variant>
        <vt:i4>1</vt:i4>
      </vt:variant>
      <vt:variant>
        <vt:lpstr>Slide Titles</vt:lpstr>
      </vt:variant>
      <vt:variant>
        <vt:i4>67</vt:i4>
      </vt:variant>
    </vt:vector>
  </HeadingPairs>
  <TitlesOfParts>
    <vt:vector size="68" baseType="lpstr">
      <vt:lpstr>Retrospect</vt:lpstr>
      <vt:lpstr>Slide 1</vt:lpstr>
      <vt:lpstr>Slide 2</vt:lpstr>
      <vt:lpstr>Slide 3</vt:lpstr>
      <vt:lpstr>بخش اول:تعاریف</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بخش دوم:  اطلاعات و پاسخ بهداشت عمومی</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بخش سوم: توصیه‌ها</vt:lpstr>
      <vt:lpstr>بخش سوم: توصیه‌ها</vt:lpstr>
      <vt:lpstr>Slide 48</vt:lpstr>
      <vt:lpstr>Slide 49</vt:lpstr>
      <vt:lpstr>Slide 50</vt:lpstr>
      <vt:lpstr>  ماده 18: توصیه‌ها در مورد اشخاص، بار مسافر، بارگنجها، وسایل نقلیه، کالاها و بسته‌های پستی</vt:lpstr>
      <vt:lpstr>Slide 52</vt:lpstr>
      <vt:lpstr>Slide 53</vt:lpstr>
      <vt:lpstr>بخش ششم: مستندات بهداشتی</vt:lpstr>
      <vt:lpstr>Slide 55</vt:lpstr>
      <vt:lpstr>ماده 37: اظهارنامه سلامت دریایی</vt:lpstr>
      <vt:lpstr>Slide 57</vt:lpstr>
      <vt:lpstr>ماده 38: بخش سلامت اظهارنامه عمومی هواپیما</vt:lpstr>
      <vt:lpstr>Slide 59</vt:lpstr>
      <vt:lpstr>ماده 39: گواهی های بهداشتی کشتی</vt:lpstr>
      <vt:lpstr>Slide 61</vt:lpstr>
      <vt:lpstr>بخش هفتم:هزینه­ها</vt:lpstr>
      <vt:lpstr>Slide 63</vt:lpstr>
      <vt:lpstr>ماده 41: هزینه­های مربوط به بار مسافر، محموله­ها، بارگنجها­، وسایل نقلیه، کالاها و بسته­های پستی</vt:lpstr>
      <vt:lpstr>Slide 65</vt:lpstr>
      <vt:lpstr>Slide 66</vt:lpstr>
      <vt:lpstr>Slide 67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yavar</cp:lastModifiedBy>
  <cp:revision>75</cp:revision>
  <dcterms:created xsi:type="dcterms:W3CDTF">2018-07-28T05:06:55Z</dcterms:created>
  <dcterms:modified xsi:type="dcterms:W3CDTF">2023-04-26T06:43:00Z</dcterms:modified>
</cp:coreProperties>
</file>