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5" r:id="rId4"/>
    <p:sldId id="268" r:id="rId5"/>
    <p:sldId id="258" r:id="rId6"/>
    <p:sldId id="267" r:id="rId7"/>
    <p:sldId id="261" r:id="rId8"/>
    <p:sldId id="269" r:id="rId9"/>
    <p:sldId id="262" r:id="rId10"/>
    <p:sldId id="270" r:id="rId11"/>
    <p:sldId id="266" r:id="rId12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39" d="100"/>
          <a:sy n="39" d="100"/>
        </p:scale>
        <p:origin x="-138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D8BBD-F139-4A9F-BA36-5C232BF7086F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89631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63683944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6590738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44517804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13424129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44256204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94044465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BF52E-CBCB-4A5D-9935-1AF4CE4E8222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640645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0B42-743C-4805-A3E7-479F76CD8CB0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309193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D98FD-740F-440D-9DF0-3C90EE6DD776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982152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F591-2E85-4DD0-89C8-B8B373914E26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29444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9273-50E0-455A-927B-D6E5313D3B3B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407480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C338-B694-4B96-A273-9FCE86C87D76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20186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66AA-0376-4759-87A4-1D93CA5E496D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33219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044E-580E-480B-A51A-E5ED45A2C6B1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48275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5F66-0341-4B91-A239-65337C23020B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86258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7A0E-AD61-428F-9AC2-25A452B1D953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422954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DC598D-26CD-4B41-858C-9DCDE433B395}" type="datetime8">
              <a:rPr lang="fa-IR" smtClean="0"/>
              <a:pPr/>
              <a:t>آوريل 26، 23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8F90BAE-5608-42DF-9032-2A6F5032EA6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4020674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8726" y="1371600"/>
            <a:ext cx="10018713" cy="1752599"/>
          </a:xfrm>
        </p:spPr>
        <p:txBody>
          <a:bodyPr>
            <a:noAutofit/>
          </a:bodyPr>
          <a:lstStyle/>
          <a:p>
            <a:r>
              <a:rPr lang="fa-IR" sz="4400" b="1" dirty="0" err="1" smtClean="0">
                <a:latin typeface="Times New Roman" panose="02020603050405020304" pitchFamily="18" charset="0"/>
                <a:cs typeface="B Titr" panose="00000700000000000000" pitchFamily="2" charset="-78"/>
              </a:rPr>
              <a:t>تجمعات</a:t>
            </a:r>
            <a:r>
              <a:rPr lang="fa-IR" sz="44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 انسانی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Mass Gatherings</a:t>
            </a:r>
            <a:b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fa-I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4400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پناهندگان</a:t>
            </a:r>
            <a:r>
              <a:rPr lang="fa-I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Refugee</a:t>
            </a:r>
            <a:endParaRPr lang="fa-IR" sz="4400" b="1" dirty="0">
              <a:solidFill>
                <a:srgbClr val="FF0000"/>
              </a:solidFill>
              <a:latin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a-I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72500" y="4433741"/>
            <a:ext cx="3487303" cy="24242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2012" y="4354226"/>
            <a:ext cx="3325525" cy="250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8369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992" y="0"/>
            <a:ext cx="10018713" cy="1752599"/>
          </a:xfrm>
        </p:spPr>
        <p:txBody>
          <a:bodyPr/>
          <a:lstStyle/>
          <a:p>
            <a:r>
              <a:rPr lang="fa-IR" dirty="0">
                <a:cs typeface="B Titr" panose="00000700000000000000" pitchFamily="2" charset="-78"/>
              </a:rPr>
              <a:t>نتیجه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737" y="1752599"/>
            <a:ext cx="10733300" cy="3124201"/>
          </a:xfrm>
        </p:spPr>
        <p:txBody>
          <a:bodyPr/>
          <a:lstStyle/>
          <a:p>
            <a:r>
              <a:rPr lang="fa-IR" dirty="0" smtClean="0">
                <a:cs typeface="B Nazanin" panose="00000400000000000000" pitchFamily="2" charset="-78"/>
              </a:rPr>
              <a:t>برای دستیابی به مراقبت دقیق در مهاجرین </a:t>
            </a:r>
            <a:r>
              <a:rPr lang="fa-IR" dirty="0">
                <a:cs typeface="B Nazanin" panose="00000400000000000000" pitchFamily="2" charset="-78"/>
              </a:rPr>
              <a:t>نیاز است که از روش های جدید مراقبتی </a:t>
            </a:r>
            <a:r>
              <a:rPr lang="fa-IR" dirty="0" smtClean="0">
                <a:cs typeface="B Nazanin" panose="00000400000000000000" pitchFamily="2" charset="-78"/>
              </a:rPr>
              <a:t>منجمله نظام مراقبت </a:t>
            </a:r>
            <a:r>
              <a:rPr lang="fa-IR" dirty="0" err="1">
                <a:cs typeface="B Nazanin" panose="00000400000000000000" pitchFamily="2" charset="-78"/>
              </a:rPr>
              <a:t>سندرمیک</a:t>
            </a:r>
            <a:r>
              <a:rPr lang="fa-IR" dirty="0">
                <a:cs typeface="B Nazanin" panose="00000400000000000000" pitchFamily="2" charset="-78"/>
              </a:rPr>
              <a:t> استفاده گردد.</a:t>
            </a:r>
          </a:p>
          <a:p>
            <a:r>
              <a:rPr lang="fa-IR" dirty="0">
                <a:cs typeface="B Nazanin" panose="00000400000000000000" pitchFamily="2" charset="-78"/>
              </a:rPr>
              <a:t>در صورت بروز طغیان های شدید در جمعیت مهاجرین استقرار یک نظام مراقبت مبتنی بر واکنش سریع اصل اجتناب ناپذیر است.</a:t>
            </a:r>
          </a:p>
          <a:p>
            <a:r>
              <a:rPr lang="fa-IR" dirty="0">
                <a:cs typeface="B Nazanin" panose="00000400000000000000" pitchFamily="2" charset="-78"/>
              </a:rPr>
              <a:t>با توجه به اینکه انتقال رخداد بهداشتی در این جمعیت ها محتمل می باشند صد درصد مشمول </a:t>
            </a:r>
            <a:r>
              <a:rPr lang="en-US" dirty="0" smtClean="0">
                <a:cs typeface="B Nazanin" panose="00000400000000000000" pitchFamily="2" charset="-78"/>
              </a:rPr>
              <a:t>IHR</a:t>
            </a:r>
            <a:r>
              <a:rPr lang="fa-IR" dirty="0" smtClean="0">
                <a:cs typeface="B Nazanin" panose="00000400000000000000" pitchFamily="2" charset="-78"/>
              </a:rPr>
              <a:t> بوده </a:t>
            </a:r>
            <a:r>
              <a:rPr lang="fa-IR" dirty="0">
                <a:cs typeface="B Nazanin" panose="00000400000000000000" pitchFamily="2" charset="-78"/>
              </a:rPr>
              <a:t>و می بایستی به طور دقیق مورد توجه </a:t>
            </a:r>
            <a:r>
              <a:rPr lang="fa-IR" dirty="0" smtClean="0">
                <a:cs typeface="B Nazanin" panose="00000400000000000000" pitchFamily="2" charset="-78"/>
              </a:rPr>
              <a:t>گیرند</a:t>
            </a:r>
            <a:r>
              <a:rPr lang="fa-IR" dirty="0">
                <a:cs typeface="B Nazanin" panose="00000400000000000000" pitchFamily="2" charset="-78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899206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3" y="802217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fa-IR" sz="7200" dirty="0">
                <a:solidFill>
                  <a:srgbClr val="FF0000"/>
                </a:solidFill>
                <a:latin typeface="IranNastaliq" panose="02020505000000020003"/>
                <a:cs typeface="B Titr" panose="00000700000000000000" pitchFamily="2" charset="-78"/>
              </a:rPr>
              <a:t>با تشکر از حسن توجهتان</a:t>
            </a:r>
            <a:r>
              <a:rPr lang="fa-IR" sz="7200" dirty="0">
                <a:solidFill>
                  <a:srgbClr val="FF0000"/>
                </a:solidFill>
                <a:latin typeface="IranNastaliq" panose="02020505000000020003"/>
                <a:cs typeface="B Vahid" panose="00000700000000000000" pitchFamily="2" charset="-78"/>
              </a:rPr>
              <a:t/>
            </a:r>
            <a:br>
              <a:rPr lang="fa-IR" sz="7200" dirty="0">
                <a:solidFill>
                  <a:srgbClr val="FF0000"/>
                </a:solidFill>
                <a:latin typeface="IranNastaliq" panose="02020505000000020003"/>
                <a:cs typeface="B Vahid" panose="00000700000000000000" pitchFamily="2" charset="-78"/>
              </a:rPr>
            </a:br>
            <a:endParaRPr lang="fa-IR" sz="2800" dirty="0">
              <a:solidFill>
                <a:srgbClr val="FF0000"/>
              </a:solidFill>
              <a:latin typeface="IranNastaliq"/>
              <a:cs typeface="B Vahid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11</a:t>
            </a:fld>
            <a:endParaRPr lang="fa-I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06772" y="2009705"/>
            <a:ext cx="5978455" cy="44838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0392837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2927" y="105379"/>
            <a:ext cx="8527066" cy="1752599"/>
          </a:xfrm>
        </p:spPr>
        <p:txBody>
          <a:bodyPr>
            <a:normAutofit/>
          </a:bodyPr>
          <a:lstStyle/>
          <a:p>
            <a:r>
              <a:rPr lang="fa-IR" sz="3200" dirty="0" smtClean="0">
                <a:cs typeface="B Titr" panose="00000700000000000000" pitchFamily="2" charset="-78"/>
              </a:rPr>
              <a:t>تجربیات و چالش های بهداشت عمومی در گردهمایی های انبوه</a:t>
            </a:r>
            <a:endParaRPr lang="fa-IR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791" y="1895301"/>
            <a:ext cx="10720038" cy="3290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dirty="0" smtClean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1- افزایش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خطر بهداشت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عمومی</a:t>
            </a:r>
          </a:p>
          <a:p>
            <a:pPr marL="0" indent="0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	- شرایط </a:t>
            </a:r>
            <a:r>
              <a:rPr lang="fa-IR" sz="2800" dirty="0">
                <a:cs typeface="B Nazanin" panose="00000400000000000000" pitchFamily="2" charset="-78"/>
              </a:rPr>
              <a:t>مربوط به </a:t>
            </a:r>
            <a:r>
              <a:rPr lang="fa-IR" sz="2800" dirty="0" smtClean="0">
                <a:cs typeface="B Nazanin" panose="00000400000000000000" pitchFamily="2" charset="-78"/>
              </a:rPr>
              <a:t>وضعیت جغرافیایی</a:t>
            </a:r>
            <a:r>
              <a:rPr lang="en-US" sz="2800" dirty="0" smtClean="0">
                <a:cs typeface="B Nazanin" panose="00000400000000000000" pitchFamily="2" charset="-78"/>
              </a:rPr>
              <a:t> 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 	- </a:t>
            </a:r>
            <a:r>
              <a:rPr lang="fa-IR" sz="2800" dirty="0">
                <a:cs typeface="B Nazanin" panose="00000400000000000000" pitchFamily="2" charset="-78"/>
              </a:rPr>
              <a:t>بیماری های </a:t>
            </a:r>
            <a:r>
              <a:rPr lang="fa-IR" sz="2800" dirty="0" smtClean="0">
                <a:cs typeface="B Nazanin" panose="00000400000000000000" pitchFamily="2" charset="-78"/>
              </a:rPr>
              <a:t>وارداتی از کشورهای دیگر (سل، وبا و ...)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	- </a:t>
            </a:r>
            <a:r>
              <a:rPr lang="fa-IR" sz="2800" dirty="0">
                <a:cs typeface="B Nazanin" panose="00000400000000000000" pitchFamily="2" charset="-78"/>
              </a:rPr>
              <a:t>بیماری های مستعد همه </a:t>
            </a:r>
            <a:r>
              <a:rPr lang="fa-IR" sz="2800" dirty="0" smtClean="0">
                <a:cs typeface="B Nazanin" panose="00000400000000000000" pitchFamily="2" charset="-78"/>
              </a:rPr>
              <a:t>گیری ( بیماری های منتطقه از آب و غذا، آنفلوآنزا و سرخک و  ...)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	- </a:t>
            </a:r>
            <a:r>
              <a:rPr lang="fa-IR" sz="2800" dirty="0">
                <a:cs typeface="B Nazanin" panose="00000400000000000000" pitchFamily="2" charset="-78"/>
              </a:rPr>
              <a:t>انتشار عمدی عوامل بیماری زا (بیوتروریسم</a:t>
            </a:r>
            <a:r>
              <a:rPr lang="fa-IR" sz="2800" dirty="0" smtClean="0">
                <a:cs typeface="B Nazanin" panose="00000400000000000000" pitchFamily="2" charset="-78"/>
              </a:rPr>
              <a:t>)</a:t>
            </a:r>
            <a:endParaRPr lang="fa-IR" sz="2800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a-I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2042927" y="1893306"/>
            <a:ext cx="3835428" cy="100917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IQ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کشور </a:t>
            </a:r>
            <a:r>
              <a:rPr lang="ar-IQ" sz="2800" dirty="0">
                <a:solidFill>
                  <a:schemeClr val="tx1"/>
                </a:solidFill>
                <a:cs typeface="B Mitra" panose="00000400000000000000" pitchFamily="2" charset="-78"/>
              </a:rPr>
              <a:t>عراق و </a:t>
            </a:r>
            <a:r>
              <a:rPr lang="ar-IQ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اربعین</a:t>
            </a:r>
            <a:r>
              <a:rPr lang="fa-IR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=</a:t>
            </a:r>
            <a:r>
              <a:rPr lang="fa-IR" sz="2800" dirty="0" smtClean="0">
                <a:solidFill>
                  <a:srgbClr val="FF0000"/>
                </a:solidFill>
                <a:cs typeface="B Mitra" panose="00000400000000000000" pitchFamily="2" charset="-78"/>
              </a:rPr>
              <a:t>وبا</a:t>
            </a:r>
          </a:p>
          <a:p>
            <a:pPr algn="ctr"/>
            <a:r>
              <a:rPr lang="ar-IQ" sz="2800" dirty="0">
                <a:solidFill>
                  <a:schemeClr val="tx1"/>
                </a:solidFill>
                <a:cs typeface="B Mitra" panose="00000400000000000000" pitchFamily="2" charset="-78"/>
              </a:rPr>
              <a:t>کشور </a:t>
            </a:r>
            <a:r>
              <a:rPr lang="fa-IR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عربستان </a:t>
            </a:r>
            <a:r>
              <a:rPr lang="ar-IQ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و </a:t>
            </a:r>
            <a:r>
              <a:rPr lang="fa-IR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حج= </a:t>
            </a:r>
            <a:r>
              <a:rPr lang="fa-IR" sz="2800" dirty="0" err="1" smtClean="0">
                <a:solidFill>
                  <a:srgbClr val="FF0000"/>
                </a:solidFill>
                <a:cs typeface="B Mitra" panose="00000400000000000000" pitchFamily="2" charset="-78"/>
              </a:rPr>
              <a:t>مرس</a:t>
            </a:r>
            <a:endParaRPr lang="fa-IR" sz="2800" dirty="0">
              <a:solidFill>
                <a:srgbClr val="FF0000"/>
              </a:solidFill>
              <a:cs typeface="B Mitra" panose="00000400000000000000" pitchFamily="2" charset="-78"/>
            </a:endParaRPr>
          </a:p>
        </p:txBody>
      </p:sp>
      <p:sp>
        <p:nvSpPr>
          <p:cNvPr id="6" name="Right Arrow 5"/>
          <p:cNvSpPr/>
          <p:nvPr/>
        </p:nvSpPr>
        <p:spPr>
          <a:xfrm rot="12167379">
            <a:off x="5849839" y="2727521"/>
            <a:ext cx="1273652" cy="10946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Terminator 6"/>
          <p:cNvSpPr/>
          <p:nvPr/>
        </p:nvSpPr>
        <p:spPr>
          <a:xfrm>
            <a:off x="1953491" y="3256288"/>
            <a:ext cx="3270816" cy="537372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Mitra" panose="00000400000000000000" pitchFamily="2" charset="-78"/>
              </a:rPr>
              <a:t>همسایه های شرق کشور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53046" y="4431336"/>
            <a:ext cx="3810000" cy="22167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53487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3776" y="588549"/>
            <a:ext cx="10018713" cy="5261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dirty="0" smtClean="0">
                <a:cs typeface="B Nazanin" panose="00000400000000000000" pitchFamily="2" charset="-78"/>
              </a:rPr>
              <a:t>     </a:t>
            </a: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2- فشار بر روی زیرساخت ها</a:t>
            </a:r>
          </a:p>
          <a:p>
            <a:pPr marL="0" indent="0">
              <a:buNone/>
            </a:pPr>
            <a:r>
              <a:rPr lang="fa-IR" dirty="0" smtClean="0">
                <a:cs typeface="B Nazanin" panose="00000400000000000000" pitchFamily="2" charset="-78"/>
              </a:rPr>
              <a:t>	- سیستم های آب آشامیدنی، سیستم های تامین انرژی، خدمات مواد غذایی، مواد غذایی، محل های اسکان و ...</a:t>
            </a:r>
          </a:p>
          <a:p>
            <a:pPr marL="0" indent="0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	3- فشار بر سیستم بهداشت عمومی</a:t>
            </a:r>
          </a:p>
          <a:p>
            <a:pPr marL="0" indent="0">
              <a:buNone/>
            </a:pP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	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	- </a:t>
            </a:r>
            <a:r>
              <a:rPr lang="fa-IR" dirty="0" smtClean="0">
                <a:cs typeface="B Mitra" panose="00000400000000000000" pitchFamily="2" charset="-78"/>
              </a:rPr>
              <a:t>کمبود منابع انسانی مورد نیاز برای بررسی تمامی موارد</a:t>
            </a:r>
          </a:p>
          <a:p>
            <a:pPr marL="0" indent="0">
              <a:buNone/>
            </a:pPr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	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	-  </a:t>
            </a:r>
            <a:r>
              <a:rPr lang="fa-IR" dirty="0" smtClean="0">
                <a:cs typeface="B Mitra" panose="00000400000000000000" pitchFamily="2" charset="-78"/>
              </a:rPr>
              <a:t>کمبود تجهیزات مورد نیاز (کیت های تشخیصی، وسایل نمونه برداری و ...</a:t>
            </a:r>
          </a:p>
          <a:p>
            <a:pPr marL="0" indent="0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178772" y="5975196"/>
            <a:ext cx="5511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a-I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4628" y="4229100"/>
            <a:ext cx="26289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164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852056"/>
            <a:ext cx="10018713" cy="1184564"/>
          </a:xfrm>
        </p:spPr>
        <p:txBody>
          <a:bodyPr>
            <a:normAutofit fontScale="90000"/>
          </a:bodyPr>
          <a:lstStyle/>
          <a:p>
            <a:r>
              <a:rPr lang="fa-IR" dirty="0">
                <a:solidFill>
                  <a:srgbClr val="FF0000"/>
                </a:solidFill>
                <a:cs typeface="B Titr" panose="00000700000000000000" pitchFamily="2" charset="-78"/>
              </a:rPr>
              <a:t>چالش موجود در برابر اقدامات 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کنترلی </a:t>
            </a:r>
            <a:b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</a:b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در </a:t>
            </a:r>
            <a:r>
              <a:rPr lang="fa-IR" dirty="0" err="1" smtClean="0">
                <a:solidFill>
                  <a:srgbClr val="FF0000"/>
                </a:solidFill>
                <a:cs typeface="B Titr" panose="00000700000000000000" pitchFamily="2" charset="-78"/>
              </a:rPr>
              <a:t>تجمعات</a:t>
            </a:r>
            <a:r>
              <a:rPr lang="fa-IR" dirty="0" smtClean="0">
                <a:solidFill>
                  <a:srgbClr val="FF0000"/>
                </a:solidFill>
                <a:cs typeface="B Titr" panose="00000700000000000000" pitchFamily="2" charset="-78"/>
              </a:rPr>
              <a:t> انسانی</a:t>
            </a:r>
            <a:r>
              <a:rPr lang="fa-IR" dirty="0">
                <a:cs typeface="B Titr" panose="00000700000000000000" pitchFamily="2" charset="-78"/>
              </a:rPr>
              <a:t/>
            </a:r>
            <a:br>
              <a:rPr lang="fa-IR" dirty="0">
                <a:cs typeface="B Titr" panose="00000700000000000000" pitchFamily="2" charset="-78"/>
              </a:rPr>
            </a:b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9620" y="1950026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fa-IR" sz="2800" dirty="0">
                <a:cs typeface="B Nazanin" panose="00000400000000000000" pitchFamily="2" charset="-78"/>
              </a:rPr>
              <a:t>	- پتانسیل بالا برای گسترش بین </a:t>
            </a:r>
            <a:r>
              <a:rPr lang="fa-IR" sz="2800" dirty="0" err="1">
                <a:cs typeface="B Nazanin" panose="00000400000000000000" pitchFamily="2" charset="-78"/>
              </a:rPr>
              <a:t>المللی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800" dirty="0">
                <a:cs typeface="B Nazanin" panose="00000400000000000000" pitchFamily="2" charset="-78"/>
              </a:rPr>
              <a:t>	- ردیابی تماس بین </a:t>
            </a:r>
            <a:r>
              <a:rPr lang="fa-IR" sz="2800" dirty="0" err="1">
                <a:cs typeface="B Nazanin" panose="00000400000000000000" pitchFamily="2" charset="-78"/>
              </a:rPr>
              <a:t>المللی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800" dirty="0">
                <a:cs typeface="B Nazanin" panose="00000400000000000000" pitchFamily="2" charset="-78"/>
              </a:rPr>
              <a:t>	- توجه بین </a:t>
            </a:r>
            <a:r>
              <a:rPr lang="fa-IR" sz="2800" dirty="0" err="1">
                <a:cs typeface="B Nazanin" panose="00000400000000000000" pitchFamily="2" charset="-78"/>
              </a:rPr>
              <a:t>المللی</a:t>
            </a:r>
            <a:r>
              <a:rPr lang="fa-IR" sz="2800" dirty="0">
                <a:cs typeface="B Nazanin" panose="00000400000000000000" pitchFamily="2" charset="-78"/>
              </a:rPr>
              <a:t> به </a:t>
            </a:r>
            <a:r>
              <a:rPr lang="fa-IR" sz="2800" dirty="0" err="1">
                <a:cs typeface="B Nazanin" panose="00000400000000000000" pitchFamily="2" charset="-78"/>
              </a:rPr>
              <a:t>اهميت</a:t>
            </a:r>
            <a:r>
              <a:rPr lang="fa-IR" sz="2800" dirty="0">
                <a:cs typeface="B Nazanin" panose="00000400000000000000" pitchFamily="2" charset="-78"/>
              </a:rPr>
              <a:t> بروز </a:t>
            </a:r>
            <a:r>
              <a:rPr lang="fa-IR" sz="2800" dirty="0" err="1">
                <a:cs typeface="B Nazanin" panose="00000400000000000000" pitchFamily="2" charset="-78"/>
              </a:rPr>
              <a:t>بيماري</a:t>
            </a: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fa-IR" sz="2800" dirty="0" err="1">
                <a:cs typeface="B Nazanin" panose="00000400000000000000" pitchFamily="2" charset="-78"/>
              </a:rPr>
              <a:t>هاي</a:t>
            </a: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fa-IR" sz="2800" dirty="0" err="1">
                <a:cs typeface="B Nazanin" panose="00000400000000000000" pitchFamily="2" charset="-78"/>
              </a:rPr>
              <a:t>خطرناك</a:t>
            </a:r>
            <a:r>
              <a:rPr lang="fa-IR" sz="2800" dirty="0">
                <a:cs typeface="B Nazanin" panose="00000400000000000000" pitchFamily="2" charset="-78"/>
              </a:rPr>
              <a:t> در </a:t>
            </a:r>
            <a:r>
              <a:rPr lang="fa-IR" sz="2800" dirty="0" err="1">
                <a:cs typeface="B Nazanin" panose="00000400000000000000" pitchFamily="2" charset="-78"/>
              </a:rPr>
              <a:t>جمعيت</a:t>
            </a:r>
            <a:r>
              <a:rPr lang="fa-IR" sz="2800" dirty="0">
                <a:cs typeface="B Nazanin" panose="00000400000000000000" pitchFamily="2" charset="-78"/>
              </a:rPr>
              <a:t> </a:t>
            </a:r>
            <a:r>
              <a:rPr lang="fa-IR" sz="2800" dirty="0" err="1">
                <a:cs typeface="B Nazanin" panose="00000400000000000000" pitchFamily="2" charset="-78"/>
              </a:rPr>
              <a:t>انساني</a:t>
            </a:r>
            <a:endParaRPr lang="fa-IR" sz="2800" dirty="0">
              <a:cs typeface="B Nazanin" panose="00000400000000000000" pitchFamily="2" charset="-78"/>
            </a:endParaRPr>
          </a:p>
          <a:p>
            <a:pPr marL="0" indent="0">
              <a:buNone/>
            </a:pPr>
            <a:r>
              <a:rPr lang="fa-IR" sz="2800" dirty="0">
                <a:cs typeface="B Nazanin" panose="00000400000000000000" pitchFamily="2" charset="-78"/>
              </a:rPr>
              <a:t>	- رسانه ها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4</a:t>
            </a:fld>
            <a:endParaRPr lang="fa-I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25599" y="4123325"/>
            <a:ext cx="4216977" cy="27916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919196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4400" dirty="0" smtClean="0">
                <a:solidFill>
                  <a:srgbClr val="FF0000"/>
                </a:solidFill>
                <a:cs typeface="B Titr" panose="00000700000000000000" pitchFamily="2" charset="-78"/>
              </a:rPr>
              <a:t>اهمیت تشخیص زودهنگام رخدادهای بهداشتی در گردهمایی های انبوه</a:t>
            </a:r>
            <a:r>
              <a:rPr lang="fa-IR" dirty="0" smtClean="0">
                <a:solidFill>
                  <a:srgbClr val="FF0000"/>
                </a:solidFill>
              </a:rPr>
              <a:t/>
            </a:r>
            <a:br>
              <a:rPr lang="fa-IR" dirty="0" smtClean="0">
                <a:solidFill>
                  <a:srgbClr val="FF0000"/>
                </a:solidFill>
              </a:rPr>
            </a:br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2130" y="2168235"/>
            <a:ext cx="10240893" cy="31242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a-IR" dirty="0" smtClean="0">
                <a:cs typeface="B Nazanin" panose="00000400000000000000" pitchFamily="2" charset="-78"/>
              </a:rPr>
              <a:t>-تشخیص زودهنگام رخدادهای بهداشتی با استفاده از </a:t>
            </a:r>
            <a:r>
              <a:rPr lang="fa-IR" sz="2600" b="1" u="sng" dirty="0" smtClean="0">
                <a:solidFill>
                  <a:srgbClr val="00B050"/>
                </a:solidFill>
                <a:cs typeface="B Nazanin" panose="00000400000000000000" pitchFamily="2" charset="-78"/>
              </a:rPr>
              <a:t>نظام ارزیابی و واکنش سریع </a:t>
            </a:r>
            <a:r>
              <a:rPr lang="fa-IR" dirty="0" smtClean="0">
                <a:cs typeface="B Nazanin" panose="00000400000000000000" pitchFamily="2" charset="-78"/>
              </a:rPr>
              <a:t>یکی از ضروريات اجتناب ناپذیر می باشد که این تشخیص زودهنگام با بهره گیری از دو نظام مراقبت ذیل امکان پذیر خواهد بود:</a:t>
            </a:r>
          </a:p>
          <a:p>
            <a:endParaRPr lang="fa-IR" dirty="0" smtClean="0">
              <a:cs typeface="B Nazanin" panose="00000400000000000000" pitchFamily="2" charset="-78"/>
            </a:endParaRPr>
          </a:p>
          <a:p>
            <a:r>
              <a:rPr lang="fa-IR" dirty="0" smtClean="0">
                <a:cs typeface="B Nazanin" panose="00000400000000000000" pitchFamily="2" charset="-78"/>
              </a:rPr>
              <a:t>تشخیص زودهنگام با استفاده از سیستم مبتنی بر رخداد (</a:t>
            </a:r>
            <a:r>
              <a:rPr lang="en-US" dirty="0" smtClean="0">
                <a:cs typeface="B Nazanin" panose="00000400000000000000" pitchFamily="2" charset="-78"/>
              </a:rPr>
              <a:t>Event Base surveillance</a:t>
            </a:r>
            <a:r>
              <a:rPr lang="fa-IR" dirty="0" smtClean="0">
                <a:cs typeface="B Nazanin" panose="00000400000000000000" pitchFamily="2" charset="-78"/>
              </a:rPr>
              <a:t>)</a:t>
            </a:r>
          </a:p>
          <a:p>
            <a:r>
              <a:rPr lang="fa-IR" dirty="0" smtClean="0">
                <a:cs typeface="B Nazanin" panose="00000400000000000000" pitchFamily="2" charset="-78"/>
              </a:rPr>
              <a:t>تشخیص زودهنگام با استفاده از سیستم مبتنی بر شاخص ها ( نظام مراقبت سندرمیک) </a:t>
            </a:r>
            <a:r>
              <a:rPr lang="en-US" dirty="0">
                <a:cs typeface="B Nazanin" panose="00000400000000000000" pitchFamily="2" charset="-78"/>
              </a:rPr>
              <a:t>Indicator-based surveillance </a:t>
            </a:r>
            <a:br>
              <a:rPr lang="en-US" dirty="0">
                <a:cs typeface="B Nazanin" panose="00000400000000000000" pitchFamily="2" charset="-78"/>
              </a:rPr>
            </a:b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a-I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019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640014" y="4868863"/>
            <a:ext cx="6192837" cy="0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9168313" y="4602943"/>
            <a:ext cx="1368425" cy="8636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Time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640013" y="2060575"/>
            <a:ext cx="0" cy="28082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703388" y="1447800"/>
            <a:ext cx="1800225" cy="5715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CC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Frequency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640014" y="3716339"/>
            <a:ext cx="5400675" cy="1152525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xplosion 2 11"/>
          <p:cNvSpPr/>
          <p:nvPr/>
        </p:nvSpPr>
        <p:spPr>
          <a:xfrm>
            <a:off x="7896225" y="2708276"/>
            <a:ext cx="2376488" cy="1179513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Outbreak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8040688" y="3716339"/>
            <a:ext cx="0" cy="1152525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8040688" y="4868864"/>
            <a:ext cx="0" cy="1074737"/>
          </a:xfrm>
          <a:prstGeom prst="straightConnector1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781926" y="5738287"/>
            <a:ext cx="2886075" cy="108454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Conventional  approach (Disease-based Surveillance model)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640013" y="3298825"/>
            <a:ext cx="4176712" cy="157003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810375" y="3311525"/>
            <a:ext cx="6350" cy="1557338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226638" y="5738286"/>
            <a:ext cx="1447800" cy="111971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Clinical syndromes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6816726" y="4868863"/>
            <a:ext cx="269875" cy="875246"/>
          </a:xfrm>
          <a:prstGeom prst="straightConnector1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2640013" y="2852738"/>
            <a:ext cx="2870616" cy="2016126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510629" y="2852739"/>
            <a:ext cx="0" cy="2016125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821651" y="5760775"/>
            <a:ext cx="2201518" cy="10747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Health-related human behavior (events)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5100639" y="4874688"/>
            <a:ext cx="385763" cy="886086"/>
          </a:xfrm>
          <a:prstGeom prst="straightConnector1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640013" y="2276475"/>
            <a:ext cx="1727200" cy="259238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367213" y="2324100"/>
            <a:ext cx="6350" cy="254635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544638" y="5760775"/>
            <a:ext cx="2112963" cy="10763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Health-related events (Ecological data)</a:t>
            </a:r>
          </a:p>
        </p:txBody>
      </p:sp>
      <p:cxnSp>
        <p:nvCxnSpPr>
          <p:cNvPr id="48" name="Straight Arrow Connector 47"/>
          <p:cNvCxnSpPr>
            <a:stCxn id="47" idx="0"/>
          </p:cNvCxnSpPr>
          <p:nvPr/>
        </p:nvCxnSpPr>
        <p:spPr>
          <a:xfrm flipV="1">
            <a:off x="2601119" y="4870452"/>
            <a:ext cx="1772444" cy="890323"/>
          </a:xfrm>
          <a:prstGeom prst="straightConnector1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1219200"/>
          </a:xfrm>
        </p:spPr>
        <p:txBody>
          <a:bodyPr>
            <a:noAutofit/>
          </a:bodyPr>
          <a:lstStyle/>
          <a:p>
            <a:pPr algn="l" rtl="0">
              <a:defRPr/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overview of different types of surveillance data and their capacity to send early warning alert </a:t>
            </a:r>
            <a:b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(predict the outbreak in order to prevent)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a-I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06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25" grpId="0" animBg="1"/>
      <p:bldP spid="41" grpId="0" animBg="1"/>
      <p:bldP spid="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463" y="290535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fa-IR" sz="3600" dirty="0">
                <a:cs typeface="B Titr" panose="00000700000000000000" pitchFamily="2" charset="-78"/>
              </a:rPr>
              <a:t>آمادگی و </a:t>
            </a:r>
            <a:r>
              <a:rPr lang="fa-IR" sz="3600" dirty="0" smtClean="0">
                <a:cs typeface="B Titr" panose="00000700000000000000" pitchFamily="2" charset="-78"/>
              </a:rPr>
              <a:t>پاسخگویی به منظور ارتقا و پویا نگه داشتن نظام مراقبت در جمعيت هاي انساني</a:t>
            </a: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69180"/>
            <a:ext cx="10278199" cy="36963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a-IR" sz="3100" dirty="0" smtClean="0">
                <a:cs typeface="B Nazanin" panose="00000400000000000000" pitchFamily="2" charset="-78"/>
              </a:rPr>
              <a:t>پیشگیری </a:t>
            </a:r>
            <a:r>
              <a:rPr lang="fa-IR" sz="3100" dirty="0">
                <a:cs typeface="B Nazanin" panose="00000400000000000000" pitchFamily="2" charset="-78"/>
              </a:rPr>
              <a:t>از بیماری های </a:t>
            </a:r>
            <a:r>
              <a:rPr lang="fa-IR" sz="3100" dirty="0" smtClean="0">
                <a:cs typeface="B Nazanin" panose="00000400000000000000" pitchFamily="2" charset="-78"/>
              </a:rPr>
              <a:t>واگیر </a:t>
            </a:r>
            <a:r>
              <a:rPr lang="fa-IR" sz="3100" dirty="0">
                <a:cs typeface="B Nazanin" panose="00000400000000000000" pitchFamily="2" charset="-78"/>
              </a:rPr>
              <a:t>در برنامه های آمادگی </a:t>
            </a:r>
            <a:r>
              <a:rPr lang="fa-IR" sz="3100" dirty="0" smtClean="0">
                <a:cs typeface="B Nazanin" panose="00000400000000000000" pitchFamily="2" charset="-78"/>
              </a:rPr>
              <a:t>در گردهمایی های انبوه </a:t>
            </a:r>
            <a:r>
              <a:rPr lang="fa-IR" sz="3100" dirty="0">
                <a:cs typeface="B Nazanin" panose="00000400000000000000" pitchFamily="2" charset="-78"/>
              </a:rPr>
              <a:t>اهمیت </a:t>
            </a:r>
            <a:r>
              <a:rPr lang="fa-IR" sz="3100" dirty="0" smtClean="0">
                <a:cs typeface="B Nazanin" panose="00000400000000000000" pitchFamily="2" charset="-78"/>
              </a:rPr>
              <a:t>ویژه داشته که شامل موارد ذیل می باشند: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fa-IR" sz="2600" dirty="0" smtClean="0">
                <a:cs typeface="B Nazanin" panose="00000400000000000000" pitchFamily="2" charset="-78"/>
              </a:rPr>
              <a:t>- توجه به مداخلات پیش بینانه در گردهمایی های انبوه</a:t>
            </a:r>
            <a:endParaRPr lang="fa-IR" sz="2600" dirty="0">
              <a:cs typeface="B Nazanin" panose="000004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a-IR" sz="2600" dirty="0">
                <a:cs typeface="B Nazanin" panose="00000400000000000000" pitchFamily="2" charset="-78"/>
              </a:rPr>
              <a:t>	</a:t>
            </a:r>
            <a:r>
              <a:rPr lang="fa-IR" sz="2600" dirty="0" smtClean="0">
                <a:cs typeface="B Nazanin" panose="00000400000000000000" pitchFamily="2" charset="-78"/>
              </a:rPr>
              <a:t>- افزایش پایش و نظارت با استقرار جمعیت های انسانی</a:t>
            </a:r>
            <a:endParaRPr lang="fa-IR" sz="2600" dirty="0">
              <a:cs typeface="B Nazanin" panose="000004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a-IR" sz="2600" dirty="0" smtClean="0">
                <a:cs typeface="B Nazanin" panose="00000400000000000000" pitchFamily="2" charset="-78"/>
              </a:rPr>
              <a:t>	- تقویت </a:t>
            </a:r>
            <a:r>
              <a:rPr lang="fa-IR" sz="2600" dirty="0">
                <a:cs typeface="B Nazanin" panose="00000400000000000000" pitchFamily="2" charset="-78"/>
              </a:rPr>
              <a:t>شبکه </a:t>
            </a:r>
            <a:r>
              <a:rPr lang="fa-IR" sz="2600" dirty="0" smtClean="0">
                <a:cs typeface="B Nazanin" panose="00000400000000000000" pitchFamily="2" charset="-78"/>
              </a:rPr>
              <a:t>گزارشدهی</a:t>
            </a:r>
            <a:endParaRPr lang="fa-IR" sz="2600" dirty="0">
              <a:cs typeface="B Nazanin" panose="000004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a-IR" sz="2600" dirty="0" smtClean="0">
                <a:cs typeface="B Nazanin" panose="00000400000000000000" pitchFamily="2" charset="-78"/>
              </a:rPr>
              <a:t>	- تدوین روش های </a:t>
            </a:r>
            <a:r>
              <a:rPr lang="fa-IR" sz="2600" dirty="0">
                <a:cs typeface="B Nazanin" panose="00000400000000000000" pitchFamily="2" charset="-78"/>
              </a:rPr>
              <a:t>عملیاتی </a:t>
            </a:r>
            <a:r>
              <a:rPr lang="fa-IR" sz="2600" dirty="0" smtClean="0">
                <a:cs typeface="B Nazanin" panose="00000400000000000000" pitchFamily="2" charset="-78"/>
              </a:rPr>
              <a:t>استاندارد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a-IR" sz="2600" dirty="0" smtClean="0">
                <a:cs typeface="B Nazanin" panose="00000400000000000000" pitchFamily="2" charset="-78"/>
              </a:rPr>
              <a:t>	- تعیین نقش </a:t>
            </a:r>
            <a:r>
              <a:rPr lang="fa-IR" sz="2600" dirty="0">
                <a:cs typeface="B Nazanin" panose="00000400000000000000" pitchFamily="2" charset="-78"/>
              </a:rPr>
              <a:t>ها و </a:t>
            </a:r>
            <a:r>
              <a:rPr lang="fa-IR" sz="2600" dirty="0" smtClean="0">
                <a:cs typeface="B Nazanin" panose="00000400000000000000" pitchFamily="2" charset="-78"/>
              </a:rPr>
              <a:t>مسئولیت هر سازمان و فرد (تقسیم وظایف، هماهنگی و رهبری مبتنی بر آرمان مشترک)</a:t>
            </a:r>
            <a:endParaRPr lang="fa-IR" sz="2600" dirty="0">
              <a:cs typeface="B Nazanin" panose="000004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a-IR" sz="2600" dirty="0" smtClean="0">
                <a:cs typeface="B Nazanin" panose="00000400000000000000" pitchFamily="2" charset="-78"/>
              </a:rPr>
              <a:t>	- آمادگی سیستم آزمایشگاهی به منظور تشخیص سریع با استفاده از بهترین تکنولوژی</a:t>
            </a:r>
            <a:endParaRPr lang="fa-IR" sz="2600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a-I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287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18210"/>
            <a:ext cx="10018713" cy="1014844"/>
          </a:xfrm>
        </p:spPr>
        <p:txBody>
          <a:bodyPr/>
          <a:lstStyle/>
          <a:p>
            <a:r>
              <a:rPr lang="fa-IR" b="1" dirty="0" smtClean="0">
                <a:latin typeface="Times New Roman" panose="02020603050405020304" pitchFamily="18" charset="0"/>
                <a:cs typeface="B Titr" panose="00000700000000000000" pitchFamily="2" charset="-78"/>
              </a:rPr>
              <a:t>مهاجرین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B Titr" panose="00000700000000000000" pitchFamily="2" charset="-78"/>
              </a:rPr>
              <a:t>Refugee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391" y="1721426"/>
            <a:ext cx="10018713" cy="3124201"/>
          </a:xfrm>
        </p:spPr>
        <p:txBody>
          <a:bodyPr>
            <a:normAutofit/>
          </a:bodyPr>
          <a:lstStyle/>
          <a:p>
            <a:r>
              <a:rPr lang="fa-IR" sz="3200" dirty="0" smtClean="0">
                <a:cs typeface="B Mitra" panose="00000400000000000000" pitchFamily="2" charset="-78"/>
              </a:rPr>
              <a:t>این جمعیت ها در مسیر تردد از کشورهای مختلف تردد می نمایند.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در مسیر حرکت این افراد مبتلا به بیماری های مشمول </a:t>
            </a:r>
            <a:r>
              <a:rPr lang="fa-IR" sz="3200" dirty="0" err="1" smtClean="0">
                <a:cs typeface="B Mitra" panose="00000400000000000000" pitchFamily="2" charset="-78"/>
              </a:rPr>
              <a:t>گزارشدهی</a:t>
            </a:r>
            <a:r>
              <a:rPr lang="fa-IR" sz="3200" dirty="0" smtClean="0">
                <a:cs typeface="B Mitra" panose="00000400000000000000" pitchFamily="2" charset="-78"/>
              </a:rPr>
              <a:t> می گردند.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نظام مراقبت در این جمعیت ها به علت جابجایی فراوان فوق العاده مشکل می باشد.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این جمعیت ها به راحتی می تواند رخداد بهداشتی را به دیگر کشورها انتقال دهند.</a:t>
            </a:r>
          </a:p>
          <a:p>
            <a:endParaRPr lang="fa-I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0BAE-5608-42DF-9032-2A6F5032EA63}" type="slidenum">
              <a:rPr lang="fa-IR" smtClean="0"/>
              <a:pPr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281798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430" y="0"/>
            <a:ext cx="10018713" cy="1557250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نتیجه گیری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6738" y="1453341"/>
            <a:ext cx="10018713" cy="3124201"/>
          </a:xfrm>
        </p:spPr>
        <p:txBody>
          <a:bodyPr>
            <a:normAutofit/>
          </a:bodyPr>
          <a:lstStyle/>
          <a:p>
            <a:r>
              <a:rPr lang="fa-IR" dirty="0" smtClean="0">
                <a:cs typeface="B Nazanin" panose="00000400000000000000" pitchFamily="2" charset="-78"/>
              </a:rPr>
              <a:t>بیماری های واگیر در ارتباط تنگاتنگ با گردهمایی های انبوه هستند.</a:t>
            </a:r>
          </a:p>
          <a:p>
            <a:r>
              <a:rPr lang="fa-IR" dirty="0" smtClean="0">
                <a:cs typeface="B Nazanin" panose="00000400000000000000" pitchFamily="2" charset="-78"/>
              </a:rPr>
              <a:t>نبود رخدادهای بهداشتی به معنای نبود خطر نیست.</a:t>
            </a:r>
          </a:p>
          <a:p>
            <a:r>
              <a:rPr lang="fa-IR" dirty="0">
                <a:cs typeface="B Nazanin" panose="00000400000000000000" pitchFamily="2" charset="-78"/>
              </a:rPr>
              <a:t>اهمیت </a:t>
            </a:r>
            <a:r>
              <a:rPr lang="fa-IR" dirty="0" smtClean="0">
                <a:cs typeface="B Nazanin" panose="00000400000000000000" pitchFamily="2" charset="-78"/>
              </a:rPr>
              <a:t>برنامه </a:t>
            </a:r>
            <a:r>
              <a:rPr lang="fa-IR" dirty="0">
                <a:cs typeface="B Nazanin" panose="00000400000000000000" pitchFamily="2" charset="-78"/>
              </a:rPr>
              <a:t>ریزی برای </a:t>
            </a:r>
            <a:r>
              <a:rPr lang="fa-IR" dirty="0" smtClean="0">
                <a:cs typeface="B Nazanin" panose="00000400000000000000" pitchFamily="2" charset="-78"/>
              </a:rPr>
              <a:t>آمادگی اساسی است.</a:t>
            </a:r>
            <a:endParaRPr lang="fa-IR" dirty="0">
              <a:cs typeface="B Nazanin" panose="00000400000000000000" pitchFamily="2" charset="-78"/>
            </a:endParaRPr>
          </a:p>
          <a:p>
            <a:r>
              <a:rPr lang="fa-IR" dirty="0">
                <a:cs typeface="B Nazanin" panose="00000400000000000000" pitchFamily="2" charset="-78"/>
              </a:rPr>
              <a:t>تشخیص زود هنگام از طریق روش ترکیبی و </a:t>
            </a:r>
            <a:r>
              <a:rPr lang="fa-IR" dirty="0" smtClean="0">
                <a:cs typeface="B Nazanin" panose="00000400000000000000" pitchFamily="2" charset="-78"/>
              </a:rPr>
              <a:t>مکمل (</a:t>
            </a:r>
            <a:r>
              <a:rPr lang="en-US" dirty="0">
                <a:cs typeface="B Nazanin" panose="00000400000000000000" pitchFamily="2" charset="-78"/>
              </a:rPr>
              <a:t>Event Base </a:t>
            </a:r>
            <a:r>
              <a:rPr lang="en-US" dirty="0" smtClean="0">
                <a:cs typeface="B Nazanin" panose="00000400000000000000" pitchFamily="2" charset="-78"/>
              </a:rPr>
              <a:t>surveillance</a:t>
            </a:r>
            <a:r>
              <a:rPr lang="fa-IR" dirty="0" smtClean="0">
                <a:cs typeface="B Nazanin" panose="00000400000000000000" pitchFamily="2" charset="-78"/>
              </a:rPr>
              <a:t> و </a:t>
            </a:r>
            <a:r>
              <a:rPr lang="en-US" dirty="0" smtClean="0">
                <a:cs typeface="B Nazanin" panose="00000400000000000000" pitchFamily="2" charset="-78"/>
              </a:rPr>
              <a:t>Syndromic surveillance</a:t>
            </a:r>
            <a:r>
              <a:rPr lang="fa-IR" dirty="0" smtClean="0">
                <a:cs typeface="B Nazanin" panose="00000400000000000000" pitchFamily="2" charset="-78"/>
              </a:rPr>
              <a:t>)</a:t>
            </a:r>
            <a:endParaRPr lang="fa-IR" dirty="0">
              <a:cs typeface="B Nazanin" panose="00000400000000000000" pitchFamily="2" charset="-78"/>
            </a:endParaRPr>
          </a:p>
          <a:p>
            <a:r>
              <a:rPr lang="fa-IR" dirty="0">
                <a:cs typeface="B Nazanin" panose="00000400000000000000" pitchFamily="2" charset="-78"/>
              </a:rPr>
              <a:t>ارتباط موثر بین </a:t>
            </a:r>
            <a:r>
              <a:rPr lang="fa-IR" dirty="0" smtClean="0">
                <a:cs typeface="B Nazanin" panose="00000400000000000000" pitchFamily="2" charset="-78"/>
              </a:rPr>
              <a:t>دستگاه های موثر با بهره گیری از آرمان مشترک و رهبری واحد</a:t>
            </a:r>
          </a:p>
          <a:p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F90BAE-5608-42DF-9032-2A6F5032EA63}" type="slidenum">
              <a:rPr kumimoji="0" lang="fa-IR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a-I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61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429</Words>
  <Application>Microsoft Office PowerPoint</Application>
  <PresentationFormat>Custom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Parallax</vt:lpstr>
      <vt:lpstr>تجمعات انسانی Mass Gatherings  پناهندگان Refugee</vt:lpstr>
      <vt:lpstr>تجربیات و چالش های بهداشت عمومی در گردهمایی های انبوه</vt:lpstr>
      <vt:lpstr>Slide 3</vt:lpstr>
      <vt:lpstr>چالش موجود در برابر اقدامات کنترلی  در تجمعات انسانی </vt:lpstr>
      <vt:lpstr>اهمیت تشخیص زودهنگام رخدادهای بهداشتی در گردهمایی های انبوه </vt:lpstr>
      <vt:lpstr>A overview of different types of surveillance data and their capacity to send early warning alert  (predict the outbreak in order to prevent)</vt:lpstr>
      <vt:lpstr>آمادگی و پاسخگویی به منظور ارتقا و پویا نگه داشتن نظام مراقبت در جمعيت هاي انساني </vt:lpstr>
      <vt:lpstr>مهاجرین Refugee</vt:lpstr>
      <vt:lpstr>نتیجه گیری</vt:lpstr>
      <vt:lpstr>نتیجه گیری</vt:lpstr>
      <vt:lpstr>با تشکر از حسن توجهتان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آرتمیس</dc:creator>
  <cp:lastModifiedBy>yavar</cp:lastModifiedBy>
  <cp:revision>67</cp:revision>
  <dcterms:created xsi:type="dcterms:W3CDTF">2017-04-19T04:50:34Z</dcterms:created>
  <dcterms:modified xsi:type="dcterms:W3CDTF">2023-04-26T06:42:46Z</dcterms:modified>
</cp:coreProperties>
</file>