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3" r:id="rId17"/>
    <p:sldId id="273" r:id="rId18"/>
    <p:sldId id="274" r:id="rId19"/>
    <p:sldId id="275" r:id="rId20"/>
    <p:sldId id="276" r:id="rId21"/>
    <p:sldId id="285" r:id="rId22"/>
    <p:sldId id="277" r:id="rId23"/>
    <p:sldId id="278" r:id="rId24"/>
    <p:sldId id="279" r:id="rId25"/>
    <p:sldId id="280" r:id="rId26"/>
    <p:sldId id="28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3" autoAdjust="0"/>
    <p:restoredTop sz="94660"/>
  </p:normalViewPr>
  <p:slideViewPr>
    <p:cSldViewPr snapToGrid="0">
      <p:cViewPr varScale="1">
        <p:scale>
          <a:sx n="40" d="100"/>
          <a:sy n="40" d="100"/>
        </p:scale>
        <p:origin x="-120" y="-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920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6134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721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182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559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331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9934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5208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506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3675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1341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25759-181B-4B50-A30D-28587A24FA3E}" type="datetimeFigureOut">
              <a:rPr lang="en-US" smtClean="0"/>
              <a:pPr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B3D44-DECB-4B48-8B0A-A94DE6801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9492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7249"/>
            <a:ext cx="12192000" cy="6894299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28600"/>
            <a:ext cx="5775158" cy="274320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xmlns="" val="21426682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b="1" dirty="0"/>
              <a:t>واکسیناسیون، داروهای پیشگیری (</a:t>
            </a:r>
            <a:r>
              <a:rPr lang="fa-IR" b="1" dirty="0" err="1"/>
              <a:t>پروفیلاکسی</a:t>
            </a:r>
            <a:r>
              <a:rPr lang="fa-IR" b="1" dirty="0"/>
              <a:t>) و </a:t>
            </a:r>
            <a:r>
              <a:rPr lang="fa-IR" b="1" dirty="0" err="1"/>
              <a:t>گواهی‌های</a:t>
            </a:r>
            <a:r>
              <a:rPr lang="fa-IR" b="1" dirty="0"/>
              <a:t> مربوطه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dirty="0" err="1">
                <a:cs typeface="B Mitra" panose="00000400000000000000" pitchFamily="2" charset="-78"/>
              </a:rPr>
              <a:t>واکسن‌ها</a:t>
            </a:r>
            <a:r>
              <a:rPr lang="fa-IR" dirty="0">
                <a:cs typeface="B Mitra" panose="00000400000000000000" pitchFamily="2" charset="-78"/>
              </a:rPr>
              <a:t> یا داروهای پیشگیری که در پیوست 7 اشاره شده یا در این مقررات توصیه شده </a:t>
            </a:r>
            <a:r>
              <a:rPr lang="fa-IR" dirty="0" err="1">
                <a:cs typeface="B Mitra" panose="00000400000000000000" pitchFamily="2" charset="-78"/>
              </a:rPr>
              <a:t>اند</a:t>
            </a:r>
            <a:r>
              <a:rPr lang="fa-IR" dirty="0">
                <a:cs typeface="B Mitra" panose="00000400000000000000" pitchFamily="2" charset="-78"/>
              </a:rPr>
              <a:t> باید از </a:t>
            </a: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کیفیت مناسب </a:t>
            </a:r>
            <a:r>
              <a:rPr lang="fa-IR" dirty="0">
                <a:cs typeface="B Mitra" panose="00000400000000000000" pitchFamily="2" charset="-78"/>
              </a:rPr>
              <a:t>برخوردار باشند؛ </a:t>
            </a:r>
            <a:endParaRPr lang="en-US" dirty="0" smtClean="0">
              <a:cs typeface="B Mitra" panose="00000400000000000000" pitchFamily="2" charset="-78"/>
            </a:endParaRPr>
          </a:p>
          <a:p>
            <a:pPr lvl="1" algn="just" rtl="1"/>
            <a:r>
              <a:rPr lang="fa-IR" dirty="0" err="1" smtClean="0">
                <a:cs typeface="B Mitra" panose="00000400000000000000" pitchFamily="2" charset="-78"/>
              </a:rPr>
              <a:t>واکسن‌ها</a:t>
            </a:r>
            <a:r>
              <a:rPr lang="fa-IR" dirty="0" smtClean="0">
                <a:cs typeface="B Mitra" panose="00000400000000000000" pitchFamily="2" charset="-78"/>
              </a:rPr>
              <a:t> </a:t>
            </a:r>
            <a:r>
              <a:rPr lang="fa-IR" dirty="0">
                <a:cs typeface="B Mitra" panose="00000400000000000000" pitchFamily="2" charset="-78"/>
              </a:rPr>
              <a:t>یا داروهای پیشگیری که توسط </a:t>
            </a:r>
            <a:r>
              <a:rPr lang="en-CA" dirty="0">
                <a:cs typeface="B Mitra" panose="00000400000000000000" pitchFamily="2" charset="-78"/>
              </a:rPr>
              <a:t>WHO </a:t>
            </a:r>
            <a:r>
              <a:rPr lang="fa-IR" dirty="0">
                <a:cs typeface="B Mitra" panose="00000400000000000000" pitchFamily="2" charset="-78"/>
              </a:rPr>
              <a:t>توصیه شده </a:t>
            </a:r>
            <a:r>
              <a:rPr lang="fa-IR" dirty="0" err="1">
                <a:cs typeface="B Mitra" panose="00000400000000000000" pitchFamily="2" charset="-78"/>
              </a:rPr>
              <a:t>اند</a:t>
            </a:r>
            <a:r>
              <a:rPr lang="fa-IR" dirty="0">
                <a:cs typeface="B Mitra" panose="00000400000000000000" pitchFamily="2" charset="-78"/>
              </a:rPr>
              <a:t>، </a:t>
            </a: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باید دارای </a:t>
            </a:r>
            <a:r>
              <a:rPr lang="fa-IR" dirty="0" err="1">
                <a:solidFill>
                  <a:srgbClr val="FF0000"/>
                </a:solidFill>
                <a:cs typeface="B Mitra" panose="00000400000000000000" pitchFamily="2" charset="-78"/>
              </a:rPr>
              <a:t>تأییدیه</a:t>
            </a: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 آن سازمان جهانی بهداشت باشند.</a:t>
            </a:r>
            <a:r>
              <a:rPr lang="fa-IR" dirty="0">
                <a:cs typeface="B Mitra" panose="00000400000000000000" pitchFamily="2" charset="-78"/>
              </a:rPr>
              <a:t> </a:t>
            </a:r>
            <a:endParaRPr lang="en-US" dirty="0" smtClean="0">
              <a:cs typeface="B Mitra" panose="00000400000000000000" pitchFamily="2" charset="-78"/>
            </a:endParaRPr>
          </a:p>
          <a:p>
            <a:pPr lvl="1" algn="just" rtl="1"/>
            <a:r>
              <a:rPr lang="fa-IR" dirty="0" smtClean="0">
                <a:cs typeface="B Mitra" panose="00000400000000000000" pitchFamily="2" charset="-78"/>
              </a:rPr>
              <a:t>در </a:t>
            </a:r>
            <a:r>
              <a:rPr lang="fa-IR" dirty="0">
                <a:cs typeface="B Mitra" panose="00000400000000000000" pitchFamily="2" charset="-78"/>
              </a:rPr>
              <a:t>صورت درخواست</a:t>
            </a:r>
            <a:r>
              <a:rPr lang="en-CA" dirty="0">
                <a:cs typeface="B Mitra" panose="00000400000000000000" pitchFamily="2" charset="-78"/>
              </a:rPr>
              <a:t>WHO  </a:t>
            </a:r>
            <a:r>
              <a:rPr lang="fa-IR" dirty="0">
                <a:cs typeface="B Mitra" panose="00000400000000000000" pitchFamily="2" charset="-78"/>
              </a:rPr>
              <a:t>کشور عضو باید </a:t>
            </a: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شواهد</a:t>
            </a:r>
            <a:r>
              <a:rPr lang="fa-IR" dirty="0">
                <a:cs typeface="B Mitra" panose="00000400000000000000" pitchFamily="2" charset="-78"/>
              </a:rPr>
              <a:t> مناسب بودن (مورد تایید بودن) </a:t>
            </a:r>
            <a:r>
              <a:rPr lang="fa-IR" dirty="0" err="1">
                <a:cs typeface="B Mitra" panose="00000400000000000000" pitchFamily="2" charset="-78"/>
              </a:rPr>
              <a:t>واکسن‌ها</a:t>
            </a:r>
            <a:r>
              <a:rPr lang="fa-IR" dirty="0">
                <a:cs typeface="B Mitra" panose="00000400000000000000" pitchFamily="2" charset="-78"/>
              </a:rPr>
              <a:t> یا داروهای پیشگیری که  طبق این مقررات </a:t>
            </a:r>
            <a:r>
              <a:rPr lang="en-US" dirty="0">
                <a:cs typeface="B Mitra" panose="00000400000000000000" pitchFamily="2" charset="-78"/>
              </a:rPr>
              <a:t>(IHR)</a:t>
            </a:r>
            <a:r>
              <a:rPr lang="fa-IR" dirty="0">
                <a:cs typeface="B Mitra" panose="00000400000000000000" pitchFamily="2" charset="-78"/>
              </a:rPr>
              <a:t> در قلمرو خود تجویز می نماید را به آن سازمان </a:t>
            </a: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ارائه</a:t>
            </a:r>
            <a:r>
              <a:rPr lang="fa-IR" dirty="0">
                <a:cs typeface="B Mitra" panose="00000400000000000000" pitchFamily="2" charset="-78"/>
              </a:rPr>
              <a:t> نماید.</a:t>
            </a:r>
            <a:endParaRPr lang="en-US" dirty="0">
              <a:cs typeface="B Mitra" panose="00000400000000000000" pitchFamily="2" charset="-78"/>
            </a:endParaRPr>
          </a:p>
          <a:p>
            <a:pPr algn="just" rtl="1"/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8499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rtl="1"/>
            <a:r>
              <a:rPr lang="fa-IR" dirty="0">
                <a:cs typeface="B Mitra" panose="00000400000000000000" pitchFamily="2" charset="-78"/>
              </a:rPr>
              <a:t>افرادی که بر اساس این مقررات واکسن یا داروی پیشگیری دریافت می کنند باید گواهی </a:t>
            </a:r>
            <a:r>
              <a:rPr lang="fa-IR" dirty="0" err="1">
                <a:cs typeface="B Mitra" panose="00000400000000000000" pitchFamily="2" charset="-78"/>
              </a:rPr>
              <a:t>بین‌المللی</a:t>
            </a:r>
            <a:r>
              <a:rPr lang="fa-IR" dirty="0">
                <a:cs typeface="B Mitra" panose="00000400000000000000" pitchFamily="2" charset="-78"/>
              </a:rPr>
              <a:t> واکسیناسیون یا </a:t>
            </a:r>
            <a:r>
              <a:rPr lang="fa-IR" dirty="0" err="1">
                <a:cs typeface="B Mitra" panose="00000400000000000000" pitchFamily="2" charset="-78"/>
              </a:rPr>
              <a:t>پروفیلاکسی</a:t>
            </a:r>
            <a:r>
              <a:rPr lang="fa-IR" dirty="0">
                <a:cs typeface="B Mitra" panose="00000400000000000000" pitchFamily="2" charset="-78"/>
              </a:rPr>
              <a:t> ( که از این پس «گواهی» نامیده </a:t>
            </a:r>
            <a:r>
              <a:rPr lang="fa-IR" dirty="0" err="1">
                <a:cs typeface="B Mitra" panose="00000400000000000000" pitchFamily="2" charset="-78"/>
              </a:rPr>
              <a:t>می‌شود</a:t>
            </a:r>
            <a:r>
              <a:rPr lang="fa-IR" dirty="0">
                <a:cs typeface="B Mitra" panose="00000400000000000000" pitchFamily="2" charset="-78"/>
              </a:rPr>
              <a:t>) را مطابق فرم ضمیمه این پیوست دریافت کنند. هیچ گونه تغییری در نمونه گواهی که در این ضمیمه آمده است، نباید داده شود.</a:t>
            </a:r>
            <a:endParaRPr lang="en-US" dirty="0">
              <a:cs typeface="B Mitra" panose="00000400000000000000" pitchFamily="2" charset="-78"/>
            </a:endParaRPr>
          </a:p>
          <a:p>
            <a:pPr lvl="0" algn="just" rtl="1"/>
            <a:r>
              <a:rPr lang="fa-IR" dirty="0">
                <a:cs typeface="B Mitra" panose="00000400000000000000" pitchFamily="2" charset="-78"/>
              </a:rPr>
              <a:t>گواهی های صادره طبق این پیوست، تنها زمانی معتبر خواهند بود که واکسن یا داروی پیشگیری داده شده مورد تایید </a:t>
            </a:r>
            <a:r>
              <a:rPr lang="en-CA" dirty="0">
                <a:cs typeface="B Mitra" panose="00000400000000000000" pitchFamily="2" charset="-78"/>
              </a:rPr>
              <a:t>WHO</a:t>
            </a:r>
            <a:r>
              <a:rPr lang="fa-IR" dirty="0">
                <a:cs typeface="B Mitra" panose="00000400000000000000" pitchFamily="2" charset="-78"/>
              </a:rPr>
              <a:t>  باشد.</a:t>
            </a:r>
            <a:endParaRPr lang="en-US" dirty="0">
              <a:cs typeface="B Mitra" panose="00000400000000000000" pitchFamily="2" charset="-78"/>
            </a:endParaRPr>
          </a:p>
          <a:p>
            <a:pPr lvl="0" algn="just" rtl="1"/>
            <a:r>
              <a:rPr lang="fa-IR" dirty="0" err="1">
                <a:cs typeface="B Mitra" panose="00000400000000000000" pitchFamily="2" charset="-78"/>
              </a:rPr>
              <a:t>گواهی‌ها</a:t>
            </a:r>
            <a:r>
              <a:rPr lang="fa-IR" dirty="0">
                <a:cs typeface="B Mitra" panose="00000400000000000000" pitchFamily="2" charset="-78"/>
              </a:rPr>
              <a:t> باید توسط یک پزشک یا سایر کارکنان بهداشتی ذیصلاح که بر تجویز واکسن یا داروی پیشگیری نظارت داشته </a:t>
            </a:r>
            <a:r>
              <a:rPr lang="fa-IR" dirty="0" err="1">
                <a:cs typeface="B Mitra" panose="00000400000000000000" pitchFamily="2" charset="-78"/>
              </a:rPr>
              <a:t>اند</a:t>
            </a:r>
            <a:r>
              <a:rPr lang="fa-IR" dirty="0">
                <a:cs typeface="B Mitra" panose="00000400000000000000" pitchFamily="2" charset="-78"/>
              </a:rPr>
              <a:t>، امضا شود. همچنین گواهی باید دارای مهر رسمی مرکز واکسیناسیون باشد، البته داشتن مهر </a:t>
            </a:r>
            <a:r>
              <a:rPr lang="fa-IR" dirty="0" err="1">
                <a:cs typeface="B Mitra" panose="00000400000000000000" pitchFamily="2" charset="-78"/>
              </a:rPr>
              <a:t>نمی‌تواند</a:t>
            </a:r>
            <a:r>
              <a:rPr lang="fa-IR" dirty="0">
                <a:cs typeface="B Mitra" panose="00000400000000000000" pitchFamily="2" charset="-78"/>
              </a:rPr>
              <a:t> جایگزین امضاء شود.</a:t>
            </a:r>
            <a:endParaRPr lang="en-US" dirty="0">
              <a:cs typeface="B Mitra" panose="00000400000000000000" pitchFamily="2" charset="-78"/>
            </a:endParaRPr>
          </a:p>
          <a:p>
            <a:pPr algn="just" rtl="1"/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7510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rtl="1"/>
            <a:r>
              <a:rPr lang="fa-IR" dirty="0">
                <a:cs typeface="B Mitra" panose="00000400000000000000" pitchFamily="2" charset="-78"/>
              </a:rPr>
              <a:t>گواهی باید به زبان انگلیسی یا فرانسه به طور کامل پر شود. البته </a:t>
            </a:r>
            <a:r>
              <a:rPr lang="fa-IR" dirty="0" err="1">
                <a:cs typeface="B Mitra" panose="00000400000000000000" pitchFamily="2" charset="-78"/>
              </a:rPr>
              <a:t>می‌تواند</a:t>
            </a:r>
            <a:r>
              <a:rPr lang="fa-IR" dirty="0">
                <a:cs typeface="B Mitra" panose="00000400000000000000" pitchFamily="2" charset="-78"/>
              </a:rPr>
              <a:t> همراه با یکی از زبان های انگلیسی یا فرانسه، به زبان دیگری نیز تکمیل شوند.</a:t>
            </a:r>
            <a:endParaRPr lang="en-US" dirty="0">
              <a:cs typeface="B Mitra" panose="00000400000000000000" pitchFamily="2" charset="-78"/>
            </a:endParaRPr>
          </a:p>
          <a:p>
            <a:pPr lvl="0" algn="just" rtl="1"/>
            <a:r>
              <a:rPr lang="fa-IR" dirty="0">
                <a:cs typeface="B Mitra" panose="00000400000000000000" pitchFamily="2" charset="-78"/>
              </a:rPr>
              <a:t>هرگونه اصلاح </a:t>
            </a:r>
            <a:r>
              <a:rPr lang="fa-IR" dirty="0" err="1">
                <a:cs typeface="B Mitra" panose="00000400000000000000" pitchFamily="2" charset="-78"/>
              </a:rPr>
              <a:t>شدگی</a:t>
            </a:r>
            <a:r>
              <a:rPr lang="fa-IR" dirty="0">
                <a:cs typeface="B Mitra" panose="00000400000000000000" pitchFamily="2" charset="-78"/>
              </a:rPr>
              <a:t>، پاک </a:t>
            </a:r>
            <a:r>
              <a:rPr lang="fa-IR" dirty="0" err="1">
                <a:cs typeface="B Mitra" panose="00000400000000000000" pitchFamily="2" charset="-78"/>
              </a:rPr>
              <a:t>شدگی</a:t>
            </a:r>
            <a:r>
              <a:rPr lang="fa-IR" dirty="0">
                <a:cs typeface="B Mitra" panose="00000400000000000000" pitchFamily="2" charset="-78"/>
              </a:rPr>
              <a:t>، یا نقص در تکمیل هر قسمت از این گواهی، ممکن است آنرا </a:t>
            </a:r>
            <a:r>
              <a:rPr lang="fa-IR" dirty="0" err="1">
                <a:cs typeface="B Mitra" panose="00000400000000000000" pitchFamily="2" charset="-78"/>
              </a:rPr>
              <a:t>غیرمعتبر</a:t>
            </a:r>
            <a:r>
              <a:rPr lang="fa-IR" dirty="0">
                <a:cs typeface="B Mitra" panose="00000400000000000000" pitchFamily="2" charset="-78"/>
              </a:rPr>
              <a:t> ‌سازد.</a:t>
            </a:r>
            <a:endParaRPr lang="en-US" dirty="0">
              <a:cs typeface="B Mitra" panose="00000400000000000000" pitchFamily="2" charset="-78"/>
            </a:endParaRPr>
          </a:p>
          <a:p>
            <a:pPr lvl="0" algn="just" rtl="1"/>
            <a:r>
              <a:rPr lang="fa-IR" dirty="0">
                <a:cs typeface="B Mitra" panose="00000400000000000000" pitchFamily="2" charset="-78"/>
              </a:rPr>
              <a:t>گواهی ها به صورت انفرادی بوده و تحت هیچ شرایطی نباید به صورت جمعی بکار روند. برای کودکان باید گواهی جداگانه صادر شود.</a:t>
            </a:r>
            <a:endParaRPr lang="en-US" dirty="0">
              <a:cs typeface="B Mitra" panose="00000400000000000000" pitchFamily="2" charset="-78"/>
            </a:endParaRPr>
          </a:p>
          <a:p>
            <a:pPr lvl="0" algn="just" rtl="1"/>
            <a:r>
              <a:rPr lang="fa-IR" dirty="0">
                <a:cs typeface="B Mitra" panose="00000400000000000000" pitchFamily="2" charset="-78"/>
              </a:rPr>
              <a:t>برای کودکی که قادر به نوشتن نیست، والد یا سرپرست او باید امضاء کند. امضای فرد بیسواد به روش معمول با اثر انگشت وی می باشد و فرد دیگری باید تأیید کند که این اثر انگشت مربوط به وی است.</a:t>
            </a: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7610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dirty="0">
                <a:cs typeface="B Mitra" panose="00000400000000000000" pitchFamily="2" charset="-78"/>
              </a:rPr>
              <a:t>اگر به اعتقاد پزشک واکسیناسیون یا داروی پیشگیری به دلایل پزشکی برای فرد منع تجویز داشته باشد، باید دلایل این امر را به صورت مکتوب، به زبان فرانسه یا انگلیسی و در صورت نیاز به زبان دیگری علاوه بر انگلیسی یا فرانسه، به آن فرد ارائه دهد تا در زمان ورود وی به یک مبدأ مرزی مقامات بهداشتی مسئول ، در این خصوص مطلع شوند. همچنین طبق پاراگراف 4 ماده 23 ، پزشک یا مقامات بهداشتی ناظر باید شخص را از خطر ناشی از عدم استفاده از واکسن یا داروی پیشگیری آگاه سازند.</a:t>
            </a:r>
            <a:endParaRPr lang="en-US" dirty="0">
              <a:cs typeface="B Mitra" panose="00000400000000000000" pitchFamily="2" charset="-78"/>
            </a:endParaRPr>
          </a:p>
          <a:p>
            <a:pPr algn="just" rtl="1"/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953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مدرک معادل که توسط نیروهای مسلح برای یک عضو فعال این نیروها صادر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می‌شود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، در صورت داشتن شرایط زیر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می‌تواند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بجای گواهی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بین‌المللی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که در این پیوست آمده است، مورد قبول قرار گیرد: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457200" lvl="1" indent="0" algn="just" rtl="1">
              <a:lnSpc>
                <a:spcPct val="115000"/>
              </a:lnSpc>
              <a:spcBef>
                <a:spcPts val="0"/>
              </a:spcBef>
              <a:buNone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الف)کلیه اطلاعات پزشکی خواسته شده در فرم ضمیمه را داشته باشد.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457200" lvl="1" indent="0" algn="just" rtl="1">
              <a:lnSpc>
                <a:spcPct val="115000"/>
              </a:lnSpc>
              <a:spcBef>
                <a:spcPts val="0"/>
              </a:spcBef>
              <a:buNone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ب) ، حاوی شرحی به زبان انگلیسی یا فرانسه و در صورت لزوم به زبان دیگری علاوه بر انگلیسی یا فرانسه باشد که نوع و تاریخ واکسیناسیون یا داروی پیشگیری را ثبت نموده و صدور آن گواهی طبق این پاراگراف را نیز متذکر گردد.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5750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3200" dirty="0">
                <a:cs typeface="B Mitra" panose="00000400000000000000" pitchFamily="2" charset="-78"/>
              </a:rPr>
              <a:t>نمونه گواهی </a:t>
            </a:r>
            <a:r>
              <a:rPr lang="fa-IR" sz="3200" dirty="0" err="1">
                <a:cs typeface="B Mitra" panose="00000400000000000000" pitchFamily="2" charset="-78"/>
              </a:rPr>
              <a:t>بین‌المللی</a:t>
            </a:r>
            <a:r>
              <a:rPr lang="fa-IR" sz="3200" dirty="0">
                <a:cs typeface="B Mitra" panose="00000400000000000000" pitchFamily="2" charset="-78"/>
              </a:rPr>
              <a:t> واکسیناسیون یا </a:t>
            </a:r>
            <a:r>
              <a:rPr lang="fa-IR" sz="3200" dirty="0" err="1">
                <a:cs typeface="B Mitra" panose="00000400000000000000" pitchFamily="2" charset="-78"/>
              </a:rPr>
              <a:t>پروفیلاکسی</a:t>
            </a:r>
            <a:r>
              <a:rPr lang="fa-IR" sz="3200" dirty="0">
                <a:cs typeface="B Mitra" panose="00000400000000000000" pitchFamily="2" charset="-78"/>
              </a:rPr>
              <a:t> </a:t>
            </a:r>
            <a:br>
              <a:rPr lang="fa-IR" sz="3200" dirty="0">
                <a:cs typeface="B Mitra" panose="00000400000000000000" pitchFamily="2" charset="-78"/>
              </a:rPr>
            </a:br>
            <a:endParaRPr lang="en-US" sz="3200" dirty="0">
              <a:cs typeface="B Mitr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sz="1800" dirty="0" smtClean="0">
                <a:cs typeface="B Mitra" panose="00000400000000000000" pitchFamily="2" charset="-78"/>
              </a:rPr>
              <a:t>بدینوسیله </a:t>
            </a:r>
            <a:r>
              <a:rPr lang="fa-IR" sz="1800" dirty="0">
                <a:cs typeface="B Mitra" panose="00000400000000000000" pitchFamily="2" charset="-78"/>
              </a:rPr>
              <a:t>تأیید </a:t>
            </a:r>
            <a:r>
              <a:rPr lang="fa-IR" sz="1800" dirty="0" err="1">
                <a:cs typeface="B Mitra" panose="00000400000000000000" pitchFamily="2" charset="-78"/>
              </a:rPr>
              <a:t>می‌گردد</a:t>
            </a:r>
            <a:r>
              <a:rPr lang="fa-IR" sz="1800" dirty="0">
                <a:cs typeface="B Mitra" panose="00000400000000000000" pitchFamily="2" charset="-78"/>
              </a:rPr>
              <a:t> که (آقای/خانم) ....................................... تاریخ تولد ........................... جنسیت ............... ......         ملیت ..........................، با شماره مدرک شناسایی ملی (در صورت وجود) ...........................................................                                  که دارنده این امضا </a:t>
            </a:r>
            <a:r>
              <a:rPr lang="fa-IR" sz="1800" dirty="0" err="1">
                <a:cs typeface="B Mitra" panose="00000400000000000000" pitchFamily="2" charset="-78"/>
              </a:rPr>
              <a:t>می‌باشد</a:t>
            </a:r>
            <a:r>
              <a:rPr lang="fa-IR" sz="1800" dirty="0">
                <a:cs typeface="B Mitra" panose="00000400000000000000" pitchFamily="2" charset="-78"/>
              </a:rPr>
              <a:t> .....................................................</a:t>
            </a:r>
          </a:p>
          <a:p>
            <a:pPr algn="just" rtl="1"/>
            <a:r>
              <a:rPr lang="fa-IR" sz="1800" dirty="0">
                <a:cs typeface="B Mitra" panose="00000400000000000000" pitchFamily="2" charset="-78"/>
              </a:rPr>
              <a:t>در تاریخ قید شده (در این گواهی) بر اساس مقررات بهداشتی بین </a:t>
            </a:r>
            <a:r>
              <a:rPr lang="fa-IR" sz="1800" dirty="0" err="1">
                <a:cs typeface="B Mitra" panose="00000400000000000000" pitchFamily="2" charset="-78"/>
              </a:rPr>
              <a:t>المللی</a:t>
            </a:r>
            <a:r>
              <a:rPr lang="fa-IR" sz="1800" dirty="0">
                <a:cs typeface="B Mitra" panose="00000400000000000000" pitchFamily="2" charset="-78"/>
              </a:rPr>
              <a:t> واکسن یا داروی پیشگیری بر علیه ( نام بیماری یا وضعیت) ............................................... دریافت نموده است.</a:t>
            </a:r>
          </a:p>
          <a:p>
            <a:pPr algn="just" rtl="1"/>
            <a:endParaRPr lang="en-US" sz="1800" dirty="0">
              <a:cs typeface="B Mitra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72205946"/>
              </p:ext>
            </p:extLst>
          </p:nvPr>
        </p:nvGraphicFramePr>
        <p:xfrm>
          <a:off x="690102" y="3423360"/>
          <a:ext cx="6324473" cy="2763081"/>
        </p:xfrm>
        <a:graphic>
          <a:graphicData uri="http://schemas.openxmlformats.org/drawingml/2006/table">
            <a:tbl>
              <a:tblPr rtl="1" firstRow="1" firstCol="1" bandRow="1"/>
              <a:tblGrid>
                <a:gridCol w="1170637"/>
                <a:gridCol w="698594"/>
                <a:gridCol w="1091080"/>
                <a:gridCol w="1353999"/>
                <a:gridCol w="835737"/>
                <a:gridCol w="1174426"/>
              </a:tblGrid>
              <a:tr h="86972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نام واکسن یا داروی پیشگیری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تاریخ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امضاء و عنوان شغلی پزشک ناظر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کارخانه سازنده و شماره سری تولید واکسن یا داروی پیشگیری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مدت اعتبار گواهی از تاریخ ....... تا ......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مهر رسمی مرکز واکسیناسیون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323">
                <a:tc>
                  <a:txBody>
                    <a:bodyPr/>
                    <a:lstStyle/>
                    <a:p>
                      <a:pPr marL="0" marR="0" indent="1143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1.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26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2.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8034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Lotus" panose="00000400000000000000" pitchFamily="2" charset="-78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9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340252" y="4280575"/>
            <a:ext cx="449684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این فرم باید برای هر فرد به زبان انگلیسی (یا فرانسه) و یا </a:t>
            </a:r>
            <a:r>
              <a:rPr lang="fa-IR" dirty="0" err="1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بصورت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دو زبانه (انگلیسی/فارسی) تکمیل شود و نباید این فرم ترجمه شده در اختیار مسافرین قرار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گیرد. 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علت ترجمه این فرم در این کتاب تنها جهت اطلاع دقیق خوانندگان محترم از محتوای آن بوده است و فرم ترجمه شده جایگزین فرم استاندارد بین </a:t>
            </a:r>
            <a:r>
              <a:rPr lang="fa-IR" dirty="0" err="1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المللی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fa-IR" dirty="0" err="1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نمی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باشد</a:t>
            </a:r>
            <a:endParaRPr lang="en-US" sz="32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8599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YF_virus_vaccine-620x34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0048" y="608863"/>
            <a:ext cx="9144000" cy="5043935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32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این گواهی تنها زمانی معتبر است که  واکسن یا داروی پیشگیری مورد استفاده مورد تأیید </a:t>
            </a:r>
            <a:r>
              <a:rPr lang="en-C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WHO</a:t>
            </a:r>
            <a:r>
              <a:rPr lang="en-CA" sz="3200" dirty="0">
                <a:latin typeface="B Lotus" panose="00000400000000000000" pitchFamily="2" charset="-78"/>
                <a:ea typeface="Calibri" panose="020F0502020204030204" pitchFamily="34" charset="0"/>
                <a:cs typeface="Arial" panose="020B0604020202090204" pitchFamily="34" charset="0"/>
              </a:rPr>
              <a:t> </a:t>
            </a:r>
            <a:r>
              <a:rPr lang="fa-IR" sz="32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باشد.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32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32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این  گواهی‌ باید توسط یک پزشک یا کادر بهداشتی ذیصلاح که ناظر مستقیم تجویز واکسن یا </a:t>
            </a:r>
            <a:r>
              <a:rPr lang="fa-IR" sz="3200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پروفیلاکسی</a:t>
            </a:r>
            <a:r>
              <a:rPr lang="fa-IR" sz="32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می باشد، امضا شود. همچنین گواهی باید دارای مهر رسمی مرکز واکسیناسیون باشد، البته داشتن مهر </a:t>
            </a:r>
            <a:r>
              <a:rPr lang="fa-IR" sz="3200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نمی‌تواند</a:t>
            </a:r>
            <a:r>
              <a:rPr lang="fa-IR" sz="32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جایگزین امضاء شود.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هرگونه اصلاح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شدگی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، پاک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شدگی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، یا نقص در تکمیل هر قسمت این گواهی، می تواند آنرا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غیرمعتبر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می‌سازد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این گواهی تا تاریخ اعتبار ذکر شده برای واکسن یا داروی پیشگیری معتبر خواهد بود. گواهی باید به زبان انگلیسی یا فرانسه به طور کامل پر شود البته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می‌تواند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fa-IR" b="1" u="sng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علاوه بر زبان انگلیسی یا فرانسه</a:t>
            </a:r>
            <a:r>
              <a:rPr lang="fa-IR" b="1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به زبان دیگری (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بصورت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دو زبانه) نیز تکمیل شود.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9872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25302" y="2346157"/>
            <a:ext cx="4341395" cy="2705729"/>
          </a:xfrm>
        </p:spPr>
      </p:pic>
    </p:spTree>
    <p:extLst>
      <p:ext uri="{BB962C8B-B14F-4D97-AF65-F5344CB8AC3E}">
        <p14:creationId xmlns:p14="http://schemas.microsoft.com/office/powerpoint/2010/main" xmlns="" val="3035688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indent="180340" algn="ctr" rtl="1">
              <a:lnSpc>
                <a:spcPct val="115000"/>
              </a:lnSpc>
              <a:spcBef>
                <a:spcPts val="0"/>
              </a:spcBef>
            </a:pPr>
            <a:r>
              <a:rPr lang="fa-IR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شرایط مربوط به واکسیناسیون و یا </a:t>
            </a:r>
            <a:r>
              <a:rPr lang="fa-IR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پروفیلاکسی</a:t>
            </a:r>
            <a:r>
              <a:rPr lang="fa-IR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(داروی پیشگیری) برای </a:t>
            </a:r>
            <a:r>
              <a:rPr lang="fa-IR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بیماری‌های</a:t>
            </a:r>
            <a:r>
              <a:rPr lang="fa-IR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fa-IR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ویژه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Yagut" panose="000004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Yagut" panose="000004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Yagut" panose="000004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Yagut" panose="000004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Yagut" panose="000004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Yagut" panose="000004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Yagut" panose="000004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Yagut" panose="00000400000000000000" pitchFamily="2" charset="-78"/>
            </a:endParaRPr>
          </a:p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تصحیح 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شده توسط شصت و هفتمین مجمع عمومی بهداشت جهانی، پاراگراف 3 و 4 بخش 2 الف،  سند </a:t>
            </a: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WHA67.13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 مورخ  24 می 2014. این </a:t>
            </a:r>
            <a:r>
              <a:rPr lang="fa-IR" dirty="0" err="1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اصلاحیه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 از 11 ژولای 2016 برای کلیه کشورهای عضو </a:t>
            </a: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IHR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 لازم </a:t>
            </a:r>
            <a:r>
              <a:rPr lang="fa-IR" dirty="0" err="1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الاجرا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Yagut" panose="00000400000000000000" pitchFamily="2" charset="-78"/>
              </a:rPr>
              <a:t> می باشد.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037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9543" y="1425931"/>
            <a:ext cx="10841135" cy="191302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اقدامات ویژه برای </a:t>
            </a:r>
            <a:r>
              <a:rPr lang="fa-IR" sz="5400" dirty="0" smtClean="0">
                <a:solidFill>
                  <a:srgbClr val="FF0000"/>
                </a:solidFill>
                <a:cs typeface="B Titr" panose="00000700000000000000" pitchFamily="2" charset="-78"/>
              </a:rPr>
              <a:t>بیماری های منتقله از ناقلین</a:t>
            </a:r>
            <a:endParaRPr lang="en-US" sz="54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167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علاوه بر کلیه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توصیه‌های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مربوط به واکسیناسیون یا داروی پیشگیری (مندرج در پیوست 6)، بیماریهای زیر آن دسته از بیماریهای اختصاصی بوده که طبق این مقررات انتخاب شده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اند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و در زمان ورود افراد به کشورهای عضو ، گواهی واکسیناسیون یا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پروفیلاکسی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(بر علیه آن بیماریها) ممکن است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بعنوان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یک شرط ورود به آن کشور عضو درخواست شود :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indent="18034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a-IR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واکسیناسیون علیه تب زرد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1958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download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169194"/>
            <a:ext cx="11887200" cy="4369349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 rtl="1">
              <a:lnSpc>
                <a:spcPct val="115000"/>
              </a:lnSpc>
              <a:spcBef>
                <a:spcPts val="0"/>
              </a:spcBef>
            </a:pPr>
            <a:r>
              <a:rPr lang="fa-IR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توصیه ها و الزامات واکسیناسیون علیه تب </a:t>
            </a:r>
            <a:r>
              <a:rPr lang="fa-IR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زرد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91515" algn="r"/>
              </a:tabLst>
            </a:pPr>
            <a:r>
              <a:rPr lang="fa-IR" dirty="0" smtClean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1) مفاهیم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مورد استفاده در این پیوست: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lvl="1" algn="just" rtl="1">
              <a:lnSpc>
                <a:spcPct val="115000"/>
              </a:lnSpc>
              <a:spcBef>
                <a:spcPts val="0"/>
              </a:spcBef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دوره کمون تب زرد 6 روز است؛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lvl="1" algn="just" rtl="1">
              <a:lnSpc>
                <a:spcPct val="115000"/>
              </a:lnSpc>
              <a:spcBef>
                <a:spcPts val="0"/>
              </a:spcBef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در واکسن های تب زرد تأیید شده توسط </a:t>
            </a:r>
            <a:r>
              <a:rPr lang="en-C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WHO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، ایمنی بر علیه تب زرد 10 روز پس از تزریق واکسن ایجاد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می‌شود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؛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lvl="1" algn="just" rtl="1">
              <a:lnSpc>
                <a:spcPct val="115000"/>
              </a:lnSpc>
              <a:spcBef>
                <a:spcPts val="0"/>
              </a:spcBef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ایمنی ناشی از این واکسن مادام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العمر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می باشد.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lvl="1" algn="just" rtl="1">
              <a:lnSpc>
                <a:spcPct val="115000"/>
              </a:lnSpc>
              <a:spcBef>
                <a:spcPts val="0"/>
              </a:spcBef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گواهی واکسیناسیون علیه تب زرد از 10 روز بعد از تاریخ تلقیح واکسن تا پایان عمر افراد معتبر خواهد بود.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 </a:t>
            </a:r>
            <a:r>
              <a:rPr lang="fa-IR" sz="2000" dirty="0" smtClean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2)</a:t>
            </a: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fa-IR" dirty="0" smtClean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گواهی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واکسیناسیون تب زرد برای هر مسافری که از مناطق پرخطر تب زرد (مناطقی که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WHO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خطر انتقال تب زرد را در آنجا تأیید نموده است) خارج می شود، می تواند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الزامی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باشد.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91727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a-IR" dirty="0" smtClean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3) اگر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مسافری دارای گواهی واکسیناسیون تب زرد فاقد اعتبار است، اجازه خروج از کشور را دارد، اما در زمان ورود به کشورهای عضو دیگر الزامات تصریح شده در پاراگراف 2 (ح)  در این پیوست ممکن است اجرا گردد.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 smtClean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4) اگر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مسافری دارای گواهی معتبر واکسیناسیون تب زرد است، نباید به عنوان مورد مشکوک تحت درمان قرار گیرد، حتی اگر از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منطقه‌ای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که بنا بر تأیید </a:t>
            </a:r>
            <a:r>
              <a:rPr lang="en-CA" sz="24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WHO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، دارای خطر انتقال تب زرد است، مسافرت نموده باشد.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 smtClean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5) طبق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پاراگراف 1 پیوست 6، واکسن تب زرد مورد استفاده، باید مورد تأیید </a:t>
            </a:r>
            <a:r>
              <a:rPr lang="en-CA" sz="24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WHO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باشد.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 smtClean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6)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کشورهای عضو باید مراکز خاص واکسیناسیون تب زرد را در قلمرو خود تعیین نمایند، تا بدین وسیله از کیفیت و ایمنی فرآیندها و واکسن های بکار رفته، اطمینان حاصل شود.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4698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 smtClean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7)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هر شخص شاغل در مبادی مرزی مناطق دارای خطر انتقال تب زرد (بنا بر تشخیص </a:t>
            </a:r>
            <a:r>
              <a:rPr lang="en-CA" sz="24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WHO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) و همچنین تمامی کارکنان وسیله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نقلیه‌ای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که در این مبادی تردد می نمایند، باید دارای گواهی معتبر واکسیناسیون علیه تب زرد باشند.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 smtClean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8)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کشور عضوی که در آن پشه ناقل تب زرد وجود دارد، می تواند مسافرین وارده از مناطق دارای خطر انتقال تب زرد (بنا بر تشخیص </a:t>
            </a:r>
            <a:r>
              <a:rPr lang="en-CA" sz="24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WHO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) را که گواهی واکسیناسیون آنها علیه تب زرد هنوز معتبر نشده است، تا زمان معتبر شدن آن گواهی و یا تا حداکثر 6 روز پس از آخرین تماس احتمالی با عفونت، قرنطینه نماید و در اولین زمان پس از حصول هر کدام از این موارد از قرنطینه خارج نماید.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98265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 smtClean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9) در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مورد مسافرانی که طبق نظر کادر بهداشت و درمان ذیصلاح مسئول، از واکسیناسیون تب زرد معاف میگردند، می توان در صورت رعایت پاراگراف قبلی این پیوست، و در صورت دریافت اطلاعات مورد نیاز برای محافظت خود در مقابل ناقلین تب زرد میتوان اجازه ورود به کشورهای عضو را به آنها اعطا نمود. اگر چنین مسافرانی قرنطینه </a:t>
            </a:r>
            <a:r>
              <a:rPr lang="fa-IR" dirty="0" err="1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نمی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شوند، باید از آنها خواسته شود تا در صورت بروز تب یا هر علامت دیگری از این بیماری، مراتب را به مقامات بهداشتی مسئول گزارش دهند و تحت مراقبت قرار گیرند.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90204" pitchFamily="34" charset="0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03248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714"/>
            <a:ext cx="12192000" cy="685628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1295400"/>
            <a:ext cx="6934200" cy="1524000"/>
          </a:xfrm>
        </p:spPr>
        <p:txBody>
          <a:bodyPr>
            <a:noAutofit/>
          </a:bodyPr>
          <a:lstStyle/>
          <a:p>
            <a:r>
              <a:rPr lang="fa-IR" sz="7200" b="1" dirty="0" smtClean="0">
                <a:cs typeface="B Titr" panose="00000700000000000000" pitchFamily="2" charset="-78"/>
              </a:rPr>
              <a:t>از توجه شما متشکرم</a:t>
            </a:r>
            <a:endParaRPr lang="en-US" sz="7200" b="1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563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sz="3200" dirty="0">
                <a:cs typeface="B Mitra" panose="00000400000000000000" pitchFamily="2" charset="-78"/>
              </a:rPr>
              <a:t>سازمان جهانی بهداشت باید به طور منظم فهرست مناطقی از جهان را منتشر نماید که بر اساس </a:t>
            </a:r>
            <a:r>
              <a:rPr lang="fa-IR" sz="3200" dirty="0" err="1">
                <a:cs typeface="B Mitra" panose="00000400000000000000" pitchFamily="2" charset="-78"/>
              </a:rPr>
              <a:t>توصیه‌های</a:t>
            </a:r>
            <a:r>
              <a:rPr lang="fa-IR" sz="3200" dirty="0">
                <a:cs typeface="B Mitra" panose="00000400000000000000" pitchFamily="2" charset="-78"/>
              </a:rPr>
              <a:t> دائمی یا موقت، اقدامات </a:t>
            </a:r>
            <a:r>
              <a:rPr lang="fa-IR" sz="3200" dirty="0" err="1">
                <a:cs typeface="B Mitra" panose="00000400000000000000" pitchFamily="2" charset="-78"/>
              </a:rPr>
              <a:t>حشره‌زدایی</a:t>
            </a:r>
            <a:r>
              <a:rPr lang="fa-IR" sz="3200" dirty="0">
                <a:cs typeface="B Mitra" panose="00000400000000000000" pitchFamily="2" charset="-78"/>
              </a:rPr>
              <a:t> یا سایر اقدامات کنترل ناقلین جهت وسایل </a:t>
            </a:r>
            <a:r>
              <a:rPr lang="fa-IR" sz="3200" dirty="0" err="1">
                <a:cs typeface="B Mitra" panose="00000400000000000000" pitchFamily="2" charset="-78"/>
              </a:rPr>
              <a:t>نقلیه‌ای</a:t>
            </a:r>
            <a:r>
              <a:rPr lang="fa-IR" sz="3200" dirty="0">
                <a:cs typeface="B Mitra" panose="00000400000000000000" pitchFamily="2" charset="-78"/>
              </a:rPr>
              <a:t> که از آن مناطق </a:t>
            </a:r>
            <a:r>
              <a:rPr lang="fa-IR" sz="3200" dirty="0" err="1">
                <a:cs typeface="B Mitra" panose="00000400000000000000" pitchFamily="2" charset="-78"/>
              </a:rPr>
              <a:t>می‌آیند</a:t>
            </a:r>
            <a:r>
              <a:rPr lang="fa-IR" sz="3200" dirty="0">
                <a:cs typeface="B Mitra" panose="00000400000000000000" pitchFamily="2" charset="-78"/>
              </a:rPr>
              <a:t>، توصیه میشود. </a:t>
            </a:r>
            <a:endParaRPr lang="en-US" sz="3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2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r" rtl="1"/>
            <a:r>
              <a:rPr lang="fa-IR" sz="3200" dirty="0">
                <a:cs typeface="B Mitra" panose="00000400000000000000" pitchFamily="2" charset="-78"/>
              </a:rPr>
              <a:t>تمام وسایل نقلیه ای که از مناطق توصیه شده برای انجام کنترل ناقلین خارج می شوند باید تحت حشره‌ کشی قرار گرفته و عاری از هر گونه ناقل باشند. اگر </a:t>
            </a:r>
            <a:r>
              <a:rPr lang="en-CA" sz="3200" dirty="0">
                <a:cs typeface="B Mitra" panose="00000400000000000000" pitchFamily="2" charset="-78"/>
              </a:rPr>
              <a:t>WHO</a:t>
            </a:r>
            <a:r>
              <a:rPr lang="fa-IR" sz="3200" dirty="0">
                <a:cs typeface="B Mitra" panose="00000400000000000000" pitchFamily="2" charset="-78"/>
              </a:rPr>
              <a:t> روش‌ و مواد خاصی را برای این امر توصیه نموده است، باید این </a:t>
            </a:r>
            <a:r>
              <a:rPr lang="fa-IR" sz="3200" dirty="0" err="1">
                <a:cs typeface="B Mitra" panose="00000400000000000000" pitchFamily="2" charset="-78"/>
              </a:rPr>
              <a:t>روش‌ها</a:t>
            </a:r>
            <a:r>
              <a:rPr lang="fa-IR" sz="3200" dirty="0">
                <a:cs typeface="B Mitra" panose="00000400000000000000" pitchFamily="2" charset="-78"/>
              </a:rPr>
              <a:t> بکار گرفته شوند.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وجود</a:t>
            </a:r>
            <a:r>
              <a:rPr lang="fa-IR" sz="3200" dirty="0">
                <a:cs typeface="B Mitra" panose="00000400000000000000" pitchFamily="2" charset="-78"/>
              </a:rPr>
              <a:t> ناقلین در وسیله نقلیه و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اقدامات</a:t>
            </a:r>
            <a:r>
              <a:rPr lang="fa-IR" sz="3200" dirty="0">
                <a:cs typeface="B Mitra" panose="00000400000000000000" pitchFamily="2" charset="-78"/>
              </a:rPr>
              <a:t> بکار رفته جهت از بین بردن ناقلین، باید در (اسناد) زیر مورد اشاره قرار گیرند:</a:t>
            </a:r>
            <a:endParaRPr lang="en-US" sz="3200" dirty="0">
              <a:cs typeface="B Mitra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الف) در مورد هواپیما، در بخش بهداشتی </a:t>
            </a:r>
            <a:r>
              <a:rPr lang="fa-IR" dirty="0" smtClean="0">
                <a:solidFill>
                  <a:srgbClr val="FF0000"/>
                </a:solidFill>
                <a:cs typeface="B Mitra" panose="00000400000000000000" pitchFamily="2" charset="-78"/>
              </a:rPr>
              <a:t>اظهار نامه </a:t>
            </a: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عمومی </a:t>
            </a:r>
            <a:r>
              <a:rPr lang="fa-IR" dirty="0" smtClean="0">
                <a:solidFill>
                  <a:srgbClr val="FF0000"/>
                </a:solidFill>
                <a:cs typeface="B Mitra" panose="00000400000000000000" pitchFamily="2" charset="-78"/>
              </a:rPr>
              <a:t>هواپیما</a:t>
            </a:r>
            <a:r>
              <a:rPr lang="fa-IR" dirty="0" smtClean="0">
                <a:cs typeface="B Mitra" panose="00000400000000000000" pitchFamily="2" charset="-78"/>
              </a:rPr>
              <a:t>، </a:t>
            </a:r>
            <a:r>
              <a:rPr lang="fa-IR" dirty="0">
                <a:cs typeface="B Mitra" panose="00000400000000000000" pitchFamily="2" charset="-78"/>
              </a:rPr>
              <a:t>مگر اینکه ارائه این بخش توسط مقام مسئول بهداشتی در فرودگاه مقصد، مستثنی شده باشد.</a:t>
            </a:r>
            <a:endParaRPr lang="en-US" dirty="0">
              <a:cs typeface="B Mitra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ب) در مورد کشتی در </a:t>
            </a: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گواهی کنترل بهداشتی کشتی</a:t>
            </a:r>
            <a:r>
              <a:rPr lang="fa-IR" dirty="0">
                <a:cs typeface="B Mitra" panose="00000400000000000000" pitchFamily="2" charset="-78"/>
              </a:rPr>
              <a:t>؛</a:t>
            </a:r>
            <a:endParaRPr lang="en-US" dirty="0">
              <a:cs typeface="B Mitra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ج) در مورد سایر وسایل نقلیه، به صورت </a:t>
            </a:r>
            <a:r>
              <a:rPr lang="fa-IR" dirty="0">
                <a:solidFill>
                  <a:srgbClr val="FF0000"/>
                </a:solidFill>
                <a:cs typeface="B Mitra" panose="00000400000000000000" pitchFamily="2" charset="-78"/>
              </a:rPr>
              <a:t>گواهی کتبی با اشاره به </a:t>
            </a:r>
            <a:r>
              <a:rPr lang="fa-IR" dirty="0">
                <a:cs typeface="B Mitra" panose="00000400000000000000" pitchFamily="2" charset="-78"/>
              </a:rPr>
              <a:t>فرستنده، گیرنده، </a:t>
            </a:r>
            <a:r>
              <a:rPr lang="fa-IR" dirty="0" err="1">
                <a:cs typeface="B Mitra" panose="00000400000000000000" pitchFamily="2" charset="-78"/>
              </a:rPr>
              <a:t>حمل‌کننده</a:t>
            </a:r>
            <a:r>
              <a:rPr lang="fa-IR" dirty="0">
                <a:cs typeface="B Mitra" panose="00000400000000000000" pitchFamily="2" charset="-78"/>
              </a:rPr>
              <a:t> (راننده) و شرکت یا مالک مسئول وسیله نقلیه صادر </a:t>
            </a:r>
            <a:r>
              <a:rPr lang="fa-IR" dirty="0" err="1">
                <a:cs typeface="B Mitra" panose="00000400000000000000" pitchFamily="2" charset="-78"/>
              </a:rPr>
              <a:t>می‌شود</a:t>
            </a:r>
            <a:r>
              <a:rPr lang="fa-IR" dirty="0" smtClean="0">
                <a:cs typeface="B Mitra" panose="00000400000000000000" pitchFamily="2" charset="-78"/>
              </a:rPr>
              <a:t>.</a:t>
            </a: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907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rtl="1"/>
            <a:r>
              <a:rPr lang="fa-IR" sz="3200" dirty="0">
                <a:cs typeface="B Mitra" panose="00000400000000000000" pitchFamily="2" charset="-78"/>
              </a:rPr>
              <a:t>چنانچه حشره‌ کشی، </a:t>
            </a:r>
            <a:r>
              <a:rPr lang="fa-IR" sz="3200" dirty="0" err="1">
                <a:cs typeface="B Mitra" panose="00000400000000000000" pitchFamily="2" charset="-78"/>
              </a:rPr>
              <a:t>موش‌کشی</a:t>
            </a:r>
            <a:r>
              <a:rPr lang="fa-IR" sz="3200" dirty="0">
                <a:cs typeface="B Mitra" panose="00000400000000000000" pitchFamily="2" charset="-78"/>
              </a:rPr>
              <a:t> و سایر اقدامات کنترل بهداشتی وسایل نقلیه توسط یک کشور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عضو</a:t>
            </a:r>
            <a:r>
              <a:rPr lang="fa-IR" sz="3200" dirty="0">
                <a:cs typeface="B Mitra" panose="00000400000000000000" pitchFamily="2" charset="-78"/>
              </a:rPr>
              <a:t> و براساس مواد و </a:t>
            </a:r>
            <a:r>
              <a:rPr lang="fa-IR" sz="3200" dirty="0" err="1">
                <a:cs typeface="B Mitra" panose="00000400000000000000" pitchFamily="2" charset="-78"/>
              </a:rPr>
              <a:t>روش‌های</a:t>
            </a:r>
            <a:r>
              <a:rPr lang="fa-IR" sz="3200" dirty="0">
                <a:cs typeface="B Mitra" panose="00000400000000000000" pitchFamily="2" charset="-78"/>
              </a:rPr>
              <a:t> توصیه شده توسط </a:t>
            </a:r>
            <a:r>
              <a:rPr lang="en-CA" sz="3200" dirty="0">
                <a:cs typeface="B Mitra" panose="00000400000000000000" pitchFamily="2" charset="-78"/>
              </a:rPr>
              <a:t>WHO</a:t>
            </a:r>
            <a:r>
              <a:rPr lang="fa-IR" sz="3200" dirty="0">
                <a:cs typeface="B Mitra" panose="00000400000000000000" pitchFamily="2" charset="-78"/>
              </a:rPr>
              <a:t> صورت گرفته باشند،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باید </a:t>
            </a:r>
            <a:r>
              <a:rPr lang="fa-IR" sz="3200" dirty="0">
                <a:cs typeface="B Mitra" panose="00000400000000000000" pitchFamily="2" charset="-78"/>
              </a:rPr>
              <a:t>مورد پذیرش سایر کشورهای عضو قرار گیرد.</a:t>
            </a:r>
            <a:endParaRPr lang="en-US" sz="3200" dirty="0">
              <a:cs typeface="B Mitra" panose="00000400000000000000" pitchFamily="2" charset="-78"/>
            </a:endParaRPr>
          </a:p>
          <a:p>
            <a:pPr lvl="0" algn="just" rtl="1"/>
            <a:r>
              <a:rPr lang="fa-IR" sz="3200" dirty="0">
                <a:cs typeface="B Mitra" panose="00000400000000000000" pitchFamily="2" charset="-78"/>
              </a:rPr>
              <a:t>کشورهای عضو باید به منظور کاهش خطر </a:t>
            </a:r>
            <a:r>
              <a:rPr lang="fa-IR" sz="3200" dirty="0" err="1">
                <a:cs typeface="B Mitra" panose="00000400000000000000" pitchFamily="2" charset="-78"/>
              </a:rPr>
              <a:t>ناقلینی</a:t>
            </a:r>
            <a:r>
              <a:rPr lang="fa-IR" sz="3200" dirty="0">
                <a:cs typeface="B Mitra" panose="00000400000000000000" pitchFamily="2" charset="-78"/>
              </a:rPr>
              <a:t> که احتمال انتقال عوامل عفونی تهدید کننده سلامت عمومی را دارند </a:t>
            </a:r>
            <a:r>
              <a:rPr lang="fa-IR" sz="3200" dirty="0" err="1">
                <a:cs typeface="B Mitra" panose="00000400000000000000" pitchFamily="2" charset="-78"/>
              </a:rPr>
              <a:t>برنامه‌های</a:t>
            </a:r>
            <a:r>
              <a:rPr lang="fa-IR" sz="3200" dirty="0">
                <a:cs typeface="B Mitra" panose="00000400000000000000" pitchFamily="2" charset="-78"/>
              </a:rPr>
              <a:t> کنترل ناقلین در فاصله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حداقل 400 متر از تأسیسات مبادی</a:t>
            </a:r>
            <a:r>
              <a:rPr lang="fa-IR" sz="3200" dirty="0">
                <a:cs typeface="B Mitra" panose="00000400000000000000" pitchFamily="2" charset="-78"/>
              </a:rPr>
              <a:t> مرزی که مورد استفاده مسافران، وسایل نقلیه، </a:t>
            </a:r>
            <a:r>
              <a:rPr lang="fa-IR" sz="3200" dirty="0" err="1">
                <a:cs typeface="B Mitra" panose="00000400000000000000" pitchFamily="2" charset="-78"/>
              </a:rPr>
              <a:t>کانتینرها</a:t>
            </a:r>
            <a:r>
              <a:rPr lang="fa-IR" sz="3200" dirty="0">
                <a:cs typeface="B Mitra" panose="00000400000000000000" pitchFamily="2" charset="-78"/>
              </a:rPr>
              <a:t>، </a:t>
            </a:r>
            <a:r>
              <a:rPr lang="fa-IR" sz="3200" dirty="0" err="1">
                <a:cs typeface="B Mitra" panose="00000400000000000000" pitchFamily="2" charset="-78"/>
              </a:rPr>
              <a:t>محموله‌ها</a:t>
            </a:r>
            <a:r>
              <a:rPr lang="fa-IR" sz="3200" dirty="0">
                <a:cs typeface="B Mitra" panose="00000400000000000000" pitchFamily="2" charset="-78"/>
              </a:rPr>
              <a:t> و </a:t>
            </a:r>
            <a:r>
              <a:rPr lang="fa-IR" sz="3200" dirty="0" err="1">
                <a:cs typeface="B Mitra" panose="00000400000000000000" pitchFamily="2" charset="-78"/>
              </a:rPr>
              <a:t>بسته‌های</a:t>
            </a:r>
            <a:r>
              <a:rPr lang="fa-IR" sz="3200" dirty="0">
                <a:cs typeface="B Mitra" panose="00000400000000000000" pitchFamily="2" charset="-78"/>
              </a:rPr>
              <a:t> پستی میباشند را برقرار نمایند. درصورتی که حضور ناقلین در محدوده گسترده تری باشند، این حداقل فاصله باید افزایش یابد</a:t>
            </a:r>
            <a:r>
              <a:rPr lang="fa-IR" sz="3200" dirty="0" smtClean="0">
                <a:cs typeface="B Mitra" panose="00000400000000000000" pitchFamily="2" charset="-78"/>
              </a:rPr>
              <a:t>.</a:t>
            </a:r>
            <a:endParaRPr lang="en-US" sz="3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243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sz="3200" dirty="0">
                <a:cs typeface="B Mitra" panose="00000400000000000000" pitchFamily="2" charset="-78"/>
              </a:rPr>
              <a:t>اگر نیاز به بازدید مجدد جهت پیگیری موفقیت اقدامات کنترل ناقلین باشد، باید از قبل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مقامات بهداشتی مسئول در مبدأ مرزی </a:t>
            </a:r>
            <a:r>
              <a:rPr lang="fa-IR" sz="3200" dirty="0" smtClean="0">
                <a:solidFill>
                  <a:srgbClr val="FF0000"/>
                </a:solidFill>
                <a:cs typeface="B Mitra" panose="00000400000000000000" pitchFamily="2" charset="-78"/>
              </a:rPr>
              <a:t>فعلی</a:t>
            </a:r>
            <a:r>
              <a:rPr lang="fa-IR" sz="3200" dirty="0" smtClean="0">
                <a:cs typeface="B Mitra" panose="00000400000000000000" pitchFamily="2" charset="-78"/>
              </a:rPr>
              <a:t>، </a:t>
            </a:r>
            <a:r>
              <a:rPr lang="fa-IR" sz="3200" dirty="0">
                <a:cs typeface="B Mitra" panose="00000400000000000000" pitchFamily="2" charset="-78"/>
              </a:rPr>
              <a:t>به مقامات بهداشتی مسئول در بندر یا فرودگاه بعدی (درصورتیکه ظرفیت انجام چنین </a:t>
            </a:r>
            <a:r>
              <a:rPr lang="fa-IR" sz="3200" dirty="0" err="1">
                <a:cs typeface="B Mitra" panose="00000400000000000000" pitchFamily="2" charset="-78"/>
              </a:rPr>
              <a:t>بازدیدی</a:t>
            </a:r>
            <a:r>
              <a:rPr lang="fa-IR" sz="3200" dirty="0">
                <a:cs typeface="B Mitra" panose="00000400000000000000" pitchFamily="2" charset="-78"/>
              </a:rPr>
              <a:t> را داشته باشند) اطلاع دهند. </a:t>
            </a:r>
            <a:endParaRPr lang="fa-IR" sz="3200" dirty="0" smtClean="0">
              <a:cs typeface="B Mitra" panose="00000400000000000000" pitchFamily="2" charset="-78"/>
            </a:endParaRPr>
          </a:p>
          <a:p>
            <a:pPr lvl="1" algn="just" rtl="1"/>
            <a:r>
              <a:rPr lang="fa-IR" sz="2800" dirty="0" smtClean="0">
                <a:cs typeface="B Mitra" panose="00000400000000000000" pitchFamily="2" charset="-78"/>
              </a:rPr>
              <a:t>در </a:t>
            </a:r>
            <a:r>
              <a:rPr lang="fa-IR" sz="2800" dirty="0">
                <a:cs typeface="B Mitra" panose="00000400000000000000" pitchFamily="2" charset="-78"/>
              </a:rPr>
              <a:t>مورد </a:t>
            </a:r>
            <a:r>
              <a:rPr lang="fa-IR" sz="2800" dirty="0" err="1">
                <a:cs typeface="B Mitra" panose="00000400000000000000" pitchFamily="2" charset="-78"/>
              </a:rPr>
              <a:t>کشتی‌ها</a:t>
            </a:r>
            <a:r>
              <a:rPr lang="fa-IR" sz="2800" dirty="0">
                <a:cs typeface="B Mitra" panose="00000400000000000000" pitchFamily="2" charset="-78"/>
              </a:rPr>
              <a:t> این موضوع باید در </a:t>
            </a:r>
            <a:r>
              <a:rPr lang="fa-IR" sz="2800" dirty="0">
                <a:solidFill>
                  <a:srgbClr val="FF0000"/>
                </a:solidFill>
                <a:cs typeface="B Mitra" panose="00000400000000000000" pitchFamily="2" charset="-78"/>
              </a:rPr>
              <a:t>گواهی کنترل بهداشتی کشتی </a:t>
            </a:r>
            <a:r>
              <a:rPr lang="fa-IR" sz="2800" dirty="0">
                <a:cs typeface="B Mitra" panose="00000400000000000000" pitchFamily="2" charset="-78"/>
              </a:rPr>
              <a:t>قید گردد.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167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 rtl="1"/>
            <a:r>
              <a:rPr lang="fa-IR" sz="3200" dirty="0">
                <a:cs typeface="B Mitra" panose="00000400000000000000" pitchFamily="2" charset="-78"/>
              </a:rPr>
              <a:t>در موارد ذیل یک وسیله نقلیه ممکن است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مشکوک</a:t>
            </a:r>
            <a:r>
              <a:rPr lang="fa-IR" sz="3200" dirty="0">
                <a:cs typeface="B Mitra" panose="00000400000000000000" pitchFamily="2" charset="-78"/>
              </a:rPr>
              <a:t> در نظر گرفته شود و لازم باشد از نظر ناقلین و مخازن بیماری بررسی گردد:</a:t>
            </a:r>
            <a:endParaRPr lang="en-US" sz="3200" dirty="0">
              <a:cs typeface="B Mitra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sz="2800" dirty="0">
                <a:cs typeface="B Mitra" panose="00000400000000000000" pitchFamily="2" charset="-78"/>
              </a:rPr>
              <a:t>الف) حضور </a:t>
            </a:r>
            <a:r>
              <a:rPr lang="fa-IR" sz="2800" u="sng" dirty="0">
                <a:cs typeface="B Mitra" panose="00000400000000000000" pitchFamily="2" charset="-78"/>
              </a:rPr>
              <a:t>یک نفر مورد </a:t>
            </a:r>
            <a:r>
              <a:rPr lang="fa-IR" sz="2800" u="sng" dirty="0">
                <a:solidFill>
                  <a:srgbClr val="FF0000"/>
                </a:solidFill>
                <a:cs typeface="B Mitra" panose="00000400000000000000" pitchFamily="2" charset="-78"/>
              </a:rPr>
              <a:t>احتمالی</a:t>
            </a:r>
            <a:r>
              <a:rPr lang="fa-IR" sz="2800" u="sng" dirty="0">
                <a:cs typeface="B Mitra" panose="00000400000000000000" pitchFamily="2" charset="-78"/>
              </a:rPr>
              <a:t> </a:t>
            </a:r>
            <a:r>
              <a:rPr lang="fa-IR" sz="2800" dirty="0">
                <a:cs typeface="B Mitra" panose="00000400000000000000" pitchFamily="2" charset="-78"/>
              </a:rPr>
              <a:t>از بیماری منتقله از طریق ناقلین </a:t>
            </a:r>
            <a:r>
              <a:rPr lang="fa-IR" sz="2800" dirty="0" smtClean="0">
                <a:cs typeface="B Mitra" panose="00000400000000000000" pitchFamily="2" charset="-78"/>
              </a:rPr>
              <a:t>در بین سرنشینان</a:t>
            </a:r>
            <a:r>
              <a:rPr lang="fa-IR" sz="2800" dirty="0">
                <a:cs typeface="B Mitra" panose="00000400000000000000" pitchFamily="2" charset="-78"/>
              </a:rPr>
              <a:t>؛</a:t>
            </a:r>
            <a:endParaRPr lang="en-US" sz="2800" dirty="0">
              <a:cs typeface="B Mitra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sz="2800" dirty="0">
                <a:cs typeface="B Mitra" panose="00000400000000000000" pitchFamily="2" charset="-78"/>
              </a:rPr>
              <a:t>ب) </a:t>
            </a:r>
            <a:r>
              <a:rPr lang="fa-IR" sz="2800" u="sng" dirty="0">
                <a:cs typeface="B Mitra" panose="00000400000000000000" pitchFamily="2" charset="-78"/>
              </a:rPr>
              <a:t>رخداد یک مورد احتمالی </a:t>
            </a:r>
            <a:r>
              <a:rPr lang="fa-IR" sz="2800" dirty="0">
                <a:cs typeface="B Mitra" panose="00000400000000000000" pitchFamily="2" charset="-78"/>
              </a:rPr>
              <a:t>بیماری منتقله از ناقلین در خلال یک سفر </a:t>
            </a:r>
            <a:r>
              <a:rPr lang="fa-IR" sz="2800" dirty="0" err="1">
                <a:cs typeface="B Mitra" panose="00000400000000000000" pitchFamily="2" charset="-78"/>
              </a:rPr>
              <a:t>بین‌المللی</a:t>
            </a:r>
            <a:r>
              <a:rPr lang="fa-IR" sz="2800" dirty="0">
                <a:cs typeface="B Mitra" panose="00000400000000000000" pitchFamily="2" charset="-78"/>
              </a:rPr>
              <a:t> </a:t>
            </a:r>
            <a:r>
              <a:rPr lang="fa-IR" sz="2800" dirty="0" err="1">
                <a:cs typeface="B Mitra" panose="00000400000000000000" pitchFamily="2" charset="-78"/>
              </a:rPr>
              <a:t>دربین</a:t>
            </a:r>
            <a:r>
              <a:rPr lang="fa-IR" sz="2800" dirty="0">
                <a:cs typeface="B Mitra" panose="00000400000000000000" pitchFamily="2" charset="-78"/>
              </a:rPr>
              <a:t> سر </a:t>
            </a:r>
            <a:r>
              <a:rPr lang="fa-IR" sz="2800" dirty="0" err="1">
                <a:cs typeface="B Mitra" panose="00000400000000000000" pitchFamily="2" charset="-78"/>
              </a:rPr>
              <a:t>نشینان</a:t>
            </a:r>
            <a:r>
              <a:rPr lang="fa-IR" sz="2800" dirty="0">
                <a:cs typeface="B Mitra" panose="00000400000000000000" pitchFamily="2" charset="-78"/>
              </a:rPr>
              <a:t> ؛</a:t>
            </a:r>
            <a:endParaRPr lang="en-US" sz="2800" dirty="0">
              <a:cs typeface="B Mitra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sz="2800" dirty="0">
                <a:cs typeface="B Mitra" panose="00000400000000000000" pitchFamily="2" charset="-78"/>
              </a:rPr>
              <a:t>ج) وسیله نقلیه زمانی منطقه آلوده را ترک کرده است که ناقلین داخل وسیله نقلیه هنوز می توانسته </a:t>
            </a:r>
            <a:r>
              <a:rPr lang="fa-IR" sz="2800" dirty="0" err="1">
                <a:cs typeface="B Mitra" panose="00000400000000000000" pitchFamily="2" charset="-78"/>
              </a:rPr>
              <a:t>اند</a:t>
            </a:r>
            <a:r>
              <a:rPr lang="fa-IR" sz="2800" dirty="0">
                <a:cs typeface="B Mitra" panose="00000400000000000000" pitchFamily="2" charset="-78"/>
              </a:rPr>
              <a:t> </a:t>
            </a:r>
            <a:r>
              <a:rPr lang="fa-IR" sz="2800" u="sng" dirty="0">
                <a:cs typeface="B Mitra" panose="00000400000000000000" pitchFamily="2" charset="-78"/>
              </a:rPr>
              <a:t>توانایی حمل عامل بیماری زا</a:t>
            </a:r>
            <a:r>
              <a:rPr lang="fa-IR" sz="2800" dirty="0">
                <a:cs typeface="B Mitra" panose="00000400000000000000" pitchFamily="2" charset="-78"/>
              </a:rPr>
              <a:t>، را داشته باشند.</a:t>
            </a:r>
            <a:endParaRPr lang="en-US" sz="2800" dirty="0">
              <a:cs typeface="B Mitra" panose="00000400000000000000" pitchFamily="2" charset="-78"/>
            </a:endParaRPr>
          </a:p>
          <a:p>
            <a:pPr algn="r" rtl="1"/>
            <a:endParaRPr lang="en-US" sz="3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76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rtl="1"/>
            <a:r>
              <a:rPr lang="fa-IR" sz="3200" dirty="0">
                <a:cs typeface="B Mitra" panose="00000400000000000000" pitchFamily="2" charset="-78"/>
              </a:rPr>
              <a:t>اگر اقدامات کنترل بهداشتی طبق پاراگراف 3 این پیوست و یا </a:t>
            </a:r>
            <a:r>
              <a:rPr lang="fa-IR" sz="3200" dirty="0" err="1">
                <a:cs typeface="B Mitra" panose="00000400000000000000" pitchFamily="2" charset="-78"/>
              </a:rPr>
              <a:t>اقدمات</a:t>
            </a:r>
            <a:r>
              <a:rPr lang="fa-IR" sz="3200" dirty="0">
                <a:cs typeface="B Mitra" panose="00000400000000000000" pitchFamily="2" charset="-78"/>
              </a:rPr>
              <a:t> توصیه شده توسط </a:t>
            </a:r>
            <a:r>
              <a:rPr lang="en-CA" sz="3200" dirty="0">
                <a:cs typeface="B Mitra" panose="00000400000000000000" pitchFamily="2" charset="-78"/>
              </a:rPr>
              <a:t>WHO</a:t>
            </a:r>
            <a:r>
              <a:rPr lang="fa-IR" sz="3200" dirty="0">
                <a:cs typeface="B Mitra" panose="00000400000000000000" pitchFamily="2" charset="-78"/>
              </a:rPr>
              <a:t> انجام گرفته باشند،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یک کشور عضو نباید </a:t>
            </a:r>
            <a:r>
              <a:rPr lang="fa-IR" sz="3200" dirty="0">
                <a:cs typeface="B Mitra" panose="00000400000000000000" pitchFamily="2" charset="-78"/>
              </a:rPr>
              <a:t>از فرود هواپیما و یا پهلو گرفتن کشتی در خاک خود ممانعت به عمل آورد. به هرحال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یک کشور عضو </a:t>
            </a:r>
            <a:r>
              <a:rPr lang="fa-IR" sz="3200" dirty="0" err="1">
                <a:solidFill>
                  <a:srgbClr val="FF0000"/>
                </a:solidFill>
                <a:cs typeface="B Mitra" panose="00000400000000000000" pitchFamily="2" charset="-78"/>
              </a:rPr>
              <a:t>می‌تواند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 </a:t>
            </a:r>
            <a:r>
              <a:rPr lang="fa-IR" sz="3200" dirty="0">
                <a:cs typeface="B Mitra" panose="00000400000000000000" pitchFamily="2" charset="-78"/>
              </a:rPr>
              <a:t>برای کشتی یا هواپیمایی که از منطقه آلوده آمده است، الزام نماید تا فرود هواپیما یا پهلو گرفتن کشتی در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فرودگاه یا بندر دیگری که خودش برای این منظور تعیین نموده است</a:t>
            </a:r>
            <a:r>
              <a:rPr lang="fa-IR" sz="3200" dirty="0">
                <a:cs typeface="B Mitra" panose="00000400000000000000" pitchFamily="2" charset="-78"/>
              </a:rPr>
              <a:t>، صورت پذیرد.</a:t>
            </a:r>
            <a:endParaRPr lang="en-US" sz="3200" dirty="0">
              <a:cs typeface="B Mitra" panose="00000400000000000000" pitchFamily="2" charset="-78"/>
            </a:endParaRPr>
          </a:p>
          <a:p>
            <a:pPr lvl="0" algn="just" rtl="1"/>
            <a:r>
              <a:rPr lang="fa-IR" sz="3200" dirty="0">
                <a:cs typeface="B Mitra" panose="00000400000000000000" pitchFamily="2" charset="-78"/>
              </a:rPr>
              <a:t>یک کشور عضو اگر در قلمرو خود، ناقلین یک بیماری منتقله از ناقلین را داشته باشند و وسیله نقلیه وارده نیز از </a:t>
            </a:r>
            <a:r>
              <a:rPr lang="fa-IR" sz="3200" dirty="0" err="1">
                <a:cs typeface="B Mitra" panose="00000400000000000000" pitchFamily="2" charset="-78"/>
              </a:rPr>
              <a:t>منطقه‌ای</a:t>
            </a:r>
            <a:r>
              <a:rPr lang="fa-IR" sz="3200" dirty="0">
                <a:cs typeface="B Mitra" panose="00000400000000000000" pitchFamily="2" charset="-78"/>
              </a:rPr>
              <a:t> آلوده به این بیماری آمده باشد، </a:t>
            </a:r>
            <a:r>
              <a:rPr lang="fa-IR" sz="3200" dirty="0" err="1">
                <a:cs typeface="B Mitra" panose="00000400000000000000" pitchFamily="2" charset="-78"/>
              </a:rPr>
              <a:t>می‌تواند</a:t>
            </a:r>
            <a:r>
              <a:rPr lang="fa-IR" sz="3200" dirty="0">
                <a:cs typeface="B Mitra" panose="00000400000000000000" pitchFamily="2" charset="-78"/>
              </a:rPr>
              <a:t> اقدامات کنترل ناقل را </a:t>
            </a:r>
            <a:r>
              <a:rPr lang="fa-IR" sz="3200" dirty="0">
                <a:solidFill>
                  <a:srgbClr val="FF0000"/>
                </a:solidFill>
                <a:cs typeface="B Mitra" panose="00000400000000000000" pitchFamily="2" charset="-78"/>
              </a:rPr>
              <a:t>درخواست</a:t>
            </a:r>
            <a:r>
              <a:rPr lang="fa-IR" sz="3200" dirty="0">
                <a:cs typeface="B Mitra" panose="00000400000000000000" pitchFamily="2" charset="-78"/>
              </a:rPr>
              <a:t> نماید.</a:t>
            </a:r>
            <a:endParaRPr lang="en-US" sz="3200" dirty="0">
              <a:cs typeface="B Mitra" panose="00000400000000000000" pitchFamily="2" charset="-78"/>
            </a:endParaRPr>
          </a:p>
          <a:p>
            <a:pPr algn="just"/>
            <a:endParaRPr lang="en-US" sz="3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094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714"/>
            <a:ext cx="12192000" cy="685628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1295400"/>
            <a:ext cx="6934200" cy="1524000"/>
          </a:xfrm>
        </p:spPr>
        <p:txBody>
          <a:bodyPr>
            <a:noAutofit/>
          </a:bodyPr>
          <a:lstStyle/>
          <a:p>
            <a:r>
              <a:rPr lang="fa-IR" sz="7200" b="1" dirty="0" smtClean="0">
                <a:cs typeface="B Titr" panose="00000700000000000000" pitchFamily="2" charset="-78"/>
              </a:rPr>
              <a:t>از توجه شما متشکرم</a:t>
            </a:r>
            <a:endParaRPr lang="en-US" sz="7200" b="1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563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1879</Words>
  <Application>Microsoft Office PowerPoint</Application>
  <PresentationFormat>Custom</PresentationFormat>
  <Paragraphs>88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اقدامات ویژه برای بیماری های منتقله از ناقلین</vt:lpstr>
      <vt:lpstr>Slide 3</vt:lpstr>
      <vt:lpstr>Slide 4</vt:lpstr>
      <vt:lpstr>Slide 5</vt:lpstr>
      <vt:lpstr>Slide 6</vt:lpstr>
      <vt:lpstr>Slide 7</vt:lpstr>
      <vt:lpstr>Slide 8</vt:lpstr>
      <vt:lpstr>از توجه شما متشکرم</vt:lpstr>
      <vt:lpstr>واکسیناسیون، داروهای پیشگیری (پروفیلاکسی) و گواهی‌های مربوطه</vt:lpstr>
      <vt:lpstr>Slide 11</vt:lpstr>
      <vt:lpstr>Slide 12</vt:lpstr>
      <vt:lpstr>Slide 13</vt:lpstr>
      <vt:lpstr>Slide 14</vt:lpstr>
      <vt:lpstr>نمونه گواهی بین‌المللی واکسیناسیون یا پروفیلاکسی  </vt:lpstr>
      <vt:lpstr>Slide 16</vt:lpstr>
      <vt:lpstr>Slide 17</vt:lpstr>
      <vt:lpstr>Slide 18</vt:lpstr>
      <vt:lpstr>شرایط مربوط به واکسیناسیون و یا پروفیلاکسی (داروی پیشگیری) برای بیماری‌های ویژه</vt:lpstr>
      <vt:lpstr>Slide 20</vt:lpstr>
      <vt:lpstr>Slide 21</vt:lpstr>
      <vt:lpstr>توصیه ها و الزامات واکسیناسیون علیه تب زرد</vt:lpstr>
      <vt:lpstr>Slide 23</vt:lpstr>
      <vt:lpstr>Slide 24</vt:lpstr>
      <vt:lpstr>Slide 25</vt:lpstr>
      <vt:lpstr>از توجه شما متشکرم</vt:lpstr>
    </vt:vector>
  </TitlesOfParts>
  <Company>Health.gov.ir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اقدامات ویژه برای بیماری های منتقله از ناقلین</dc:title>
  <dc:creator>رضايي دكتر فرشيد</dc:creator>
  <cp:lastModifiedBy>yavar</cp:lastModifiedBy>
  <cp:revision>19</cp:revision>
  <dcterms:created xsi:type="dcterms:W3CDTF">2018-07-28T05:55:14Z</dcterms:created>
  <dcterms:modified xsi:type="dcterms:W3CDTF">2023-04-26T06:41:59Z</dcterms:modified>
</cp:coreProperties>
</file>