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Lst>
  <p:notesMasterIdLst>
    <p:notesMasterId r:id="rId70"/>
  </p:notesMasterIdLst>
  <p:handoutMasterIdLst>
    <p:handoutMasterId r:id="rId71"/>
  </p:handoutMasterIdLst>
  <p:sldIdLst>
    <p:sldId id="263" r:id="rId6"/>
    <p:sldId id="295" r:id="rId7"/>
    <p:sldId id="292" r:id="rId8"/>
    <p:sldId id="293" r:id="rId9"/>
    <p:sldId id="294" r:id="rId10"/>
    <p:sldId id="288" r:id="rId11"/>
    <p:sldId id="289" r:id="rId12"/>
    <p:sldId id="290" r:id="rId13"/>
    <p:sldId id="262" r:id="rId14"/>
    <p:sldId id="296" r:id="rId15"/>
    <p:sldId id="297" r:id="rId16"/>
    <p:sldId id="265" r:id="rId17"/>
    <p:sldId id="298" r:id="rId18"/>
    <p:sldId id="266" r:id="rId19"/>
    <p:sldId id="267" r:id="rId20"/>
    <p:sldId id="300" r:id="rId21"/>
    <p:sldId id="268" r:id="rId22"/>
    <p:sldId id="299" r:id="rId23"/>
    <p:sldId id="269" r:id="rId24"/>
    <p:sldId id="301" r:id="rId25"/>
    <p:sldId id="270" r:id="rId26"/>
    <p:sldId id="271" r:id="rId27"/>
    <p:sldId id="302" r:id="rId28"/>
    <p:sldId id="272" r:id="rId29"/>
    <p:sldId id="303" r:id="rId30"/>
    <p:sldId id="273" r:id="rId31"/>
    <p:sldId id="274" r:id="rId32"/>
    <p:sldId id="275" r:id="rId33"/>
    <p:sldId id="276" r:id="rId34"/>
    <p:sldId id="277" r:id="rId35"/>
    <p:sldId id="278" r:id="rId36"/>
    <p:sldId id="304" r:id="rId37"/>
    <p:sldId id="281" r:id="rId38"/>
    <p:sldId id="305"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12" y="-7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654" y="67"/>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4DD044-B94D-409B-B288-CE27050E137B}" type="datetimeFigureOut">
              <a:rPr lang="en-US" smtClean="0"/>
              <a:pPr/>
              <a:t>7/30/2019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63C08-86C6-4E02-9B30-B343D6327468}" type="slidenum">
              <a:rPr lang="en-US" smtClean="0"/>
              <a:pPr/>
              <a:t>‹#›</a:t>
            </a:fld>
            <a:endParaRPr lang="en-US"/>
          </a:p>
        </p:txBody>
      </p:sp>
    </p:spTree>
    <p:extLst>
      <p:ext uri="{BB962C8B-B14F-4D97-AF65-F5344CB8AC3E}">
        <p14:creationId xmlns:p14="http://schemas.microsoft.com/office/powerpoint/2010/main" xmlns="" val="239054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EE0F7-C150-4FD6-B7FB-50E073D7833C}" type="datetimeFigureOut">
              <a:rPr lang="en-US" smtClean="0"/>
              <a:pPr/>
              <a:t>7/30/2019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1AC1C-28F3-48F3-8D86-8D038C31ACA7}" type="slidenum">
              <a:rPr lang="en-US" smtClean="0"/>
              <a:pPr/>
              <a:t>‹#›</a:t>
            </a:fld>
            <a:endParaRPr lang="en-US"/>
          </a:p>
        </p:txBody>
      </p:sp>
    </p:spTree>
    <p:extLst>
      <p:ext uri="{BB962C8B-B14F-4D97-AF65-F5344CB8AC3E}">
        <p14:creationId xmlns:p14="http://schemas.microsoft.com/office/powerpoint/2010/main" xmlns="" val="112642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6B58E-3731-47B1-8D7E-8F7E09C9357C}" type="datetimeFigureOut">
              <a:rPr lang="en-US" smtClean="0"/>
              <a:pPr/>
              <a:t>7/30/2019</a:t>
            </a:fld>
            <a:endParaRPr lang="en-US"/>
          </a:p>
        </p:txBody>
      </p:sp>
      <p:sp>
        <p:nvSpPr>
          <p:cNvPr id="5" name="Footer Placeholder 4"/>
          <p:cNvSpPr>
            <a:spLocks noGrp="1"/>
          </p:cNvSpPr>
          <p:nvPr>
            <p:ph type="ftr" sz="quarter" idx="11"/>
          </p:nvPr>
        </p:nvSpPr>
        <p:spPr/>
        <p:txBody>
          <a:bodyPr/>
          <a:lstStyle/>
          <a:p>
            <a:r>
              <a:rPr lang="fa-IR" dirty="0" smtClean="0"/>
              <a:t>منمکن\جکمو</a:t>
            </a:r>
          </a:p>
          <a:p>
            <a:endParaRPr lang="en-US" dirty="0"/>
          </a:p>
        </p:txBody>
      </p:sp>
      <p:sp>
        <p:nvSpPr>
          <p:cNvPr id="6" name="Slide Number Placeholder 5"/>
          <p:cNvSpPr>
            <a:spLocks noGrp="1"/>
          </p:cNvSpPr>
          <p:nvPr>
            <p:ph type="sldNum" sz="quarter" idx="12"/>
          </p:nvPr>
        </p:nvSpPr>
        <p:spPr/>
        <p:txBody>
          <a:bodyPr/>
          <a:lstStyle/>
          <a:p>
            <a:fld id="{FDA60277-52D5-4F70-A561-E23696C7B06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178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B58E-3731-47B1-8D7E-8F7E09C9357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10196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B58E-3731-47B1-8D7E-8F7E09C9357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226653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cs typeface="B Mitra" pitchFamily="2" charset="-78"/>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r" rtl="1">
              <a:defRPr>
                <a:cs typeface="B Mitra" pitchFamily="2" charset="-78"/>
              </a:defRPr>
            </a:lvl1pPr>
            <a:lvl2pPr algn="r" rtl="1">
              <a:defRPr>
                <a:cs typeface="B Mitra" pitchFamily="2" charset="-78"/>
              </a:defRPr>
            </a:lvl2pPr>
            <a:lvl3pPr algn="r" rtl="1">
              <a:defRPr>
                <a:cs typeface="B Mitra" pitchFamily="2" charset="-78"/>
              </a:defRPr>
            </a:lvl3pPr>
            <a:lvl4pPr algn="r" rtl="1">
              <a:defRPr>
                <a:cs typeface="B Mitra" pitchFamily="2" charset="-78"/>
              </a:defRPr>
            </a:lvl4pPr>
            <a:lvl5pPr algn="r" rtl="1">
              <a:defRPr>
                <a:cs typeface="B Mitra" pitchFamily="2" charset="-78"/>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B58E-3731-47B1-8D7E-8F7E09C9357C}" type="datetimeFigureOut">
              <a:rPr lang="en-US" smtClean="0"/>
              <a:pPr/>
              <a:t>7/30/2019</a:t>
            </a:fld>
            <a:endParaRPr lang="en-US"/>
          </a:p>
        </p:txBody>
      </p:sp>
      <p:sp>
        <p:nvSpPr>
          <p:cNvPr id="6" name="Slide Number Placeholder 5"/>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42341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36B58E-3731-47B1-8D7E-8F7E09C9357C}"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60277-52D5-4F70-A561-E23696C7B06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8805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6B58E-3731-47B1-8D7E-8F7E09C9357C}"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349608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6B58E-3731-47B1-8D7E-8F7E09C9357C}"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397127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36B58E-3731-47B1-8D7E-8F7E09C9357C}"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279201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36B58E-3731-47B1-8D7E-8F7E09C9357C}" type="datetimeFigureOut">
              <a:rPr lang="en-US" smtClean="0"/>
              <a:pPr/>
              <a:t>7/30/2019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151402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36B58E-3731-47B1-8D7E-8F7E09C9357C}" type="datetimeFigureOut">
              <a:rPr lang="en-US" smtClean="0"/>
              <a:pPr/>
              <a:t>7/30/2019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A60277-52D5-4F70-A561-E23696C7B06D}"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xmlns="" val="182898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36B58E-3731-47B1-8D7E-8F7E09C9357C}"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60277-52D5-4F70-A561-E23696C7B06D}" type="slidenum">
              <a:rPr lang="en-US" smtClean="0"/>
              <a:pPr/>
              <a:t>‹#›</a:t>
            </a:fld>
            <a:endParaRPr lang="en-US"/>
          </a:p>
        </p:txBody>
      </p:sp>
    </p:spTree>
    <p:extLst>
      <p:ext uri="{BB962C8B-B14F-4D97-AF65-F5344CB8AC3E}">
        <p14:creationId xmlns:p14="http://schemas.microsoft.com/office/powerpoint/2010/main" xmlns="" val="357261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36B58E-3731-47B1-8D7E-8F7E09C9357C}" type="datetimeFigureOut">
              <a:rPr lang="en-US" smtClean="0"/>
              <a:pPr/>
              <a:t>7/30/2019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cs typeface="B Titr" panose="00000700000000000000" pitchFamily="2" charset="-78"/>
              </a:defRPr>
            </a:lvl1pPr>
          </a:lstStyle>
          <a:p>
            <a:r>
              <a:rPr lang="fa-IR" dirty="0" smtClean="0"/>
              <a:t>گکنپپپپهخعغ۸۷ف</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A60277-52D5-4F70-A561-E23696C7B06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0979818" y="85355"/>
            <a:ext cx="1036626" cy="9144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212100" y="6428987"/>
            <a:ext cx="3328416" cy="426720"/>
          </a:xfrm>
          <a:prstGeom prst="rect">
            <a:avLst/>
          </a:prstGeom>
        </p:spPr>
      </p:pic>
      <p:sp>
        <p:nvSpPr>
          <p:cNvPr id="7" name="TextBox 6"/>
          <p:cNvSpPr txBox="1"/>
          <p:nvPr userDrawn="1"/>
        </p:nvSpPr>
        <p:spPr>
          <a:xfrm>
            <a:off x="10804262" y="972541"/>
            <a:ext cx="1387737" cy="553998"/>
          </a:xfrm>
          <a:prstGeom prst="rect">
            <a:avLst/>
          </a:prstGeom>
          <a:noFill/>
        </p:spPr>
        <p:txBody>
          <a:bodyPr wrap="square" rtlCol="0">
            <a:spAutoFit/>
          </a:bodyPr>
          <a:lstStyle/>
          <a:p>
            <a:pPr algn="ctr" rtl="1"/>
            <a:r>
              <a:rPr lang="fa-IR" sz="1000" dirty="0" smtClean="0">
                <a:solidFill>
                  <a:prstClr val="black"/>
                </a:solidFill>
                <a:cs typeface="B Titr" panose="00000700000000000000" pitchFamily="2" charset="-78"/>
              </a:rPr>
              <a:t>دانشگاه علوم پزشکی و خدمات بهداشتی درمانی تهران</a:t>
            </a:r>
            <a:endParaRPr lang="en-US" sz="1000" dirty="0">
              <a:solidFill>
                <a:prstClr val="black"/>
              </a:solidFill>
              <a:cs typeface="B Titr" panose="00000700000000000000" pitchFamily="2" charset="-78"/>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64085" y="178229"/>
            <a:ext cx="1028383" cy="899835"/>
          </a:xfrm>
          <a:prstGeom prst="rect">
            <a:avLst/>
          </a:prstGeom>
        </p:spPr>
      </p:pic>
    </p:spTree>
    <p:extLst>
      <p:ext uri="{BB962C8B-B14F-4D97-AF65-F5344CB8AC3E}">
        <p14:creationId xmlns:p14="http://schemas.microsoft.com/office/powerpoint/2010/main" xmlns="" val="24137724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r>
              <a:rPr lang="fa-IR" sz="5400" b="1" dirty="0" smtClean="0">
                <a:solidFill>
                  <a:schemeClr val="tx1"/>
                </a:solidFill>
                <a:ea typeface="Calibri"/>
              </a:rPr>
              <a:t>راهنمای فعالیت فیزیکی افراد مبتلا به کمر درد مزمن</a:t>
            </a:r>
            <a:endParaRPr lang="en-US" sz="5400" b="1" dirty="0" smtClean="0">
              <a:solidFill>
                <a:schemeClr val="tx1"/>
              </a:solidFill>
              <a:ea typeface="Calibri"/>
            </a:endParaRPr>
          </a:p>
          <a:p>
            <a:pPr algn="ctr" rtl="1"/>
            <a:endParaRPr lang="en-US" sz="2800" b="1" dirty="0" smtClean="0">
              <a:solidFill>
                <a:schemeClr val="tx1"/>
              </a:solidFill>
            </a:endParaRPr>
          </a:p>
          <a:p>
            <a:pPr algn="ctr" rtl="1"/>
            <a:r>
              <a:rPr lang="en-US" sz="2800" dirty="0" err="1" smtClean="0"/>
              <a:t>Azadeh</a:t>
            </a:r>
            <a:r>
              <a:rPr lang="en-US" sz="2800" dirty="0" smtClean="0"/>
              <a:t> </a:t>
            </a:r>
            <a:r>
              <a:rPr lang="en-US" sz="2800" dirty="0" err="1" smtClean="0"/>
              <a:t>Hakakzadeh</a:t>
            </a:r>
            <a:endParaRPr lang="en-US" sz="2800" dirty="0" smtClean="0"/>
          </a:p>
          <a:p>
            <a:pPr algn="ctr" rtl="0"/>
            <a:r>
              <a:rPr lang="fa-IR" sz="2800" dirty="0" smtClean="0"/>
              <a:t>”</a:t>
            </a:r>
            <a:r>
              <a:rPr lang="en-US" sz="2800" dirty="0" smtClean="0"/>
              <a:t>M.D</a:t>
            </a:r>
            <a:r>
              <a:rPr lang="fa-IR" sz="2800" dirty="0" smtClean="0"/>
              <a:t> </a:t>
            </a:r>
            <a:r>
              <a:rPr lang="en-US" sz="2800" dirty="0" smtClean="0"/>
              <a:t>,</a:t>
            </a:r>
            <a:r>
              <a:rPr lang="fa-IR" sz="2800" dirty="0" smtClean="0"/>
              <a:t> </a:t>
            </a:r>
            <a:r>
              <a:rPr lang="en-US" sz="2800" dirty="0" smtClean="0"/>
              <a:t>Sports and Exercise </a:t>
            </a:r>
            <a:r>
              <a:rPr lang="en-US" sz="2800" smtClean="0"/>
              <a:t>Medicine Physician</a:t>
            </a:r>
            <a:r>
              <a:rPr lang="fa-IR" sz="2800" dirty="0" smtClean="0"/>
              <a:t>“</a:t>
            </a:r>
          </a:p>
          <a:p>
            <a:pPr algn="ctr" rtl="0"/>
            <a:endParaRPr lang="en-US" sz="2800" dirty="0"/>
          </a:p>
        </p:txBody>
      </p:sp>
      <p:pic>
        <p:nvPicPr>
          <p:cNvPr id="4" name="Picture 3" descr="download.jpg"/>
          <p:cNvPicPr>
            <a:picLocks noChangeAspect="1"/>
          </p:cNvPicPr>
          <p:nvPr/>
        </p:nvPicPr>
        <p:blipFill>
          <a:blip r:embed="rId2" cstate="print"/>
          <a:stretch>
            <a:fillRect/>
          </a:stretch>
        </p:blipFill>
        <p:spPr>
          <a:xfrm>
            <a:off x="9987769" y="3508571"/>
            <a:ext cx="1866900" cy="2457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 از بیمار سؤال کنید:</a:t>
            </a:r>
            <a:r>
              <a:rPr lang="en-US" dirty="0" smtClean="0"/>
              <a:t/>
            </a:r>
            <a:br>
              <a:rPr lang="en-US" dirty="0" smtClean="0"/>
            </a:br>
            <a:r>
              <a:rPr lang="fa-IR" dirty="0" smtClean="0"/>
              <a:t> </a:t>
            </a:r>
            <a:r>
              <a:rPr lang="ar-SA" sz="3600" b="1" dirty="0" smtClean="0"/>
              <a:t>پرسش‌های عمومی</a:t>
            </a:r>
            <a:endParaRPr lang="en-US" dirty="0"/>
          </a:p>
        </p:txBody>
      </p:sp>
      <p:sp>
        <p:nvSpPr>
          <p:cNvPr id="3" name="Content Placeholder 2"/>
          <p:cNvSpPr>
            <a:spLocks noGrp="1"/>
          </p:cNvSpPr>
          <p:nvPr>
            <p:ph idx="1"/>
          </p:nvPr>
        </p:nvSpPr>
        <p:spPr/>
        <p:txBody>
          <a:bodyPr/>
          <a:lstStyle/>
          <a:p>
            <a:pPr algn="just">
              <a:buFont typeface="Wingdings" pitchFamily="2" charset="2"/>
              <a:buChar char="v"/>
            </a:pPr>
            <a:r>
              <a:rPr lang="fa-IR" sz="2400" dirty="0" smtClean="0">
                <a:latin typeface="Times New Roman" pitchFamily="18" charset="0"/>
              </a:rPr>
              <a:t>آیا هنگام  استراحت و یا هنگام انجام کارهای روزمره و یا حین انجام فعالیت های فیزیکی</a:t>
            </a:r>
            <a:r>
              <a:rPr lang="ar-SA" sz="2400" dirty="0" smtClean="0">
                <a:latin typeface="Times New Roman" pitchFamily="18" charset="0"/>
              </a:rPr>
              <a:t> </a:t>
            </a:r>
            <a:r>
              <a:rPr lang="fa-IR" sz="2400" dirty="0" smtClean="0">
                <a:latin typeface="Times New Roman" pitchFamily="18" charset="0"/>
              </a:rPr>
              <a:t>در ناحیه قفسه سینه احساس درد  می‌کنید؟</a:t>
            </a:r>
            <a:endParaRPr lang="en-US" sz="2400" dirty="0" smtClean="0">
              <a:latin typeface="Times New Roman" pitchFamily="18" charset="0"/>
            </a:endParaRPr>
          </a:p>
          <a:p>
            <a:pPr lvl="0" algn="ctr">
              <a:buNone/>
            </a:pPr>
            <a:r>
              <a:rPr lang="fa-IR" sz="2400" b="1" dirty="0" smtClean="0">
                <a:latin typeface="Times New Roman" pitchFamily="18" charset="0"/>
              </a:rPr>
              <a:t>(بررسی علائم آشکار بیماری های قلبی)</a:t>
            </a:r>
            <a:r>
              <a:rPr lang="fa-IR" sz="2400" dirty="0" smtClean="0">
                <a:latin typeface="Times New Roman" pitchFamily="18" charset="0"/>
              </a:rPr>
              <a:t> </a:t>
            </a:r>
            <a:endParaRPr lang="en-US" sz="2400" dirty="0" smtClean="0">
              <a:latin typeface="Times New Roman"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 از بیمار سؤال کنید:</a:t>
            </a:r>
            <a:r>
              <a:rPr lang="en-US" dirty="0" smtClean="0"/>
              <a:t/>
            </a:r>
            <a:br>
              <a:rPr lang="en-US" dirty="0" smtClean="0"/>
            </a:br>
            <a:r>
              <a:rPr lang="fa-IR" dirty="0" smtClean="0"/>
              <a:t> </a:t>
            </a:r>
            <a:r>
              <a:rPr lang="ar-SA" sz="3600" b="1" dirty="0" smtClean="0"/>
              <a:t>پرسش‌های عمومی</a:t>
            </a:r>
            <a:endParaRPr lang="en-US" dirty="0"/>
          </a:p>
        </p:txBody>
      </p:sp>
      <p:sp>
        <p:nvSpPr>
          <p:cNvPr id="3" name="Content Placeholder 2"/>
          <p:cNvSpPr>
            <a:spLocks noGrp="1"/>
          </p:cNvSpPr>
          <p:nvPr>
            <p:ph idx="1"/>
          </p:nvPr>
        </p:nvSpPr>
        <p:spPr/>
        <p:txBody>
          <a:bodyPr/>
          <a:lstStyle/>
          <a:p>
            <a:pPr lvl="0">
              <a:buFont typeface="Wingdings" pitchFamily="2" charset="2"/>
              <a:buChar char="v"/>
            </a:pPr>
            <a:r>
              <a:rPr lang="fa-IR" sz="2400" dirty="0" smtClean="0">
                <a:latin typeface="Times New Roman" pitchFamily="18" charset="0"/>
                <a:cs typeface="Times New Roman" pitchFamily="18" charset="0"/>
              </a:rPr>
              <a:t>آیا تا به حال تعادل خود را بخاطر سرگیجه یا سیاهی رفتن چشم‌ها از دست داده‌اید و یا تا به حال هوشیاری خود را طی 12 ماه گذشته از دست داده‌اید؟ </a:t>
            </a:r>
            <a:endParaRPr lang="en-US" sz="2400" dirty="0" smtClean="0">
              <a:latin typeface="Times New Roman" pitchFamily="18" charset="0"/>
              <a:cs typeface="Times New Roman" pitchFamily="18" charset="0"/>
            </a:endParaRPr>
          </a:p>
          <a:p>
            <a:pPr algn="ctr">
              <a:buNone/>
            </a:pPr>
            <a:r>
              <a:rPr lang="en-US" sz="2400" b="1" dirty="0" smtClean="0"/>
              <a:t>)</a:t>
            </a:r>
            <a:r>
              <a:rPr lang="fa-IR" sz="2400" b="1" dirty="0" smtClean="0"/>
              <a:t>بررسی کاهش برون ده قلبی و نارسایی بطن چپ)</a:t>
            </a:r>
            <a:endParaRPr lang="en-US" sz="2400" b="1" dirty="0" smtClean="0"/>
          </a:p>
          <a:p>
            <a:pPr algn="ctr">
              <a:buNone/>
            </a:pPr>
            <a:r>
              <a:rPr lang="ar-SA" sz="2400" b="1" dirty="0" smtClean="0">
                <a:solidFill>
                  <a:srgbClr val="FF0000"/>
                </a:solidFill>
              </a:rPr>
              <a:t>اگرسرگیجه یا سیاهی رفتن چشم‌ها بدنبال نفس نفس زدن های بیش از حد (مثلا حین ورزش شدید) بوده است، پاسخ منفی به سؤال بالا بدهید</a:t>
            </a:r>
            <a:r>
              <a:rPr lang="ar-SA" sz="2400" dirty="0" smtClean="0"/>
              <a:t>.</a:t>
            </a:r>
            <a:endParaRPr lang="en-US" sz="24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از بیمار سؤال کنید:</a:t>
            </a:r>
            <a:r>
              <a:rPr lang="en-US" dirty="0" smtClean="0"/>
              <a:t/>
            </a:r>
            <a:br>
              <a:rPr lang="en-US" dirty="0" smtClean="0"/>
            </a:br>
            <a:r>
              <a:rPr lang="ar-SA" sz="3600" b="1" dirty="0" smtClean="0"/>
              <a:t>پرسش‌های عمومی</a:t>
            </a:r>
            <a:endParaRPr lang="en-US" dirty="0"/>
          </a:p>
        </p:txBody>
      </p:sp>
      <p:sp>
        <p:nvSpPr>
          <p:cNvPr id="4" name="Content Placeholder 2"/>
          <p:cNvSpPr>
            <a:spLocks noGrp="1"/>
          </p:cNvSpPr>
          <p:nvPr>
            <p:ph idx="1"/>
          </p:nvPr>
        </p:nvSpPr>
        <p:spPr/>
        <p:txBody>
          <a:bodyPr/>
          <a:lstStyle/>
          <a:p>
            <a:pPr algn="just" rtl="1">
              <a:buFont typeface="Wingdings" pitchFamily="2" charset="2"/>
              <a:buChar char="v"/>
            </a:pPr>
            <a:r>
              <a:rPr lang="ar-SA" sz="2400" dirty="0" smtClean="0">
                <a:latin typeface="Times New Roman" pitchFamily="18" charset="0"/>
                <a:cs typeface="+mj-cs"/>
              </a:rPr>
              <a:t>آیا تا به حال بیم</a:t>
            </a:r>
            <a:r>
              <a:rPr lang="ar-SA" sz="2400" b="1" dirty="0" smtClean="0">
                <a:latin typeface="Times New Roman" pitchFamily="18" charset="0"/>
                <a:cs typeface="+mj-cs"/>
              </a:rPr>
              <a:t>اری مزمن </a:t>
            </a:r>
            <a:r>
              <a:rPr lang="ar-SA" sz="2400" dirty="0" smtClean="0">
                <a:latin typeface="Times New Roman" pitchFamily="18" charset="0"/>
                <a:cs typeface="+mj-cs"/>
              </a:rPr>
              <a:t>دیگری برای شما تشخیص داده شده است؟ </a:t>
            </a:r>
            <a:endParaRPr lang="fa-IR" sz="2400" dirty="0" smtClean="0">
              <a:latin typeface="Times New Roman" pitchFamily="18" charset="0"/>
              <a:cs typeface="+mj-cs"/>
            </a:endParaRPr>
          </a:p>
          <a:p>
            <a:pPr algn="just" rtl="1">
              <a:buFont typeface="Wingdings" pitchFamily="2" charset="2"/>
              <a:buChar char="v"/>
            </a:pPr>
            <a:endParaRPr lang="fa-IR" sz="2400" dirty="0" smtClean="0">
              <a:latin typeface="Times New Roman" pitchFamily="18" charset="0"/>
              <a:cs typeface="+mj-cs"/>
            </a:endParaRPr>
          </a:p>
          <a:p>
            <a:pPr lvl="0" algn="just" rtl="1">
              <a:buFont typeface="Wingdings" pitchFamily="2" charset="2"/>
              <a:buChar char="v"/>
            </a:pPr>
            <a:r>
              <a:rPr lang="fa-IR" sz="2400" dirty="0" smtClean="0">
                <a:cs typeface="+mj-cs"/>
              </a:rPr>
              <a:t>آیا در حال حاضر </a:t>
            </a:r>
            <a:r>
              <a:rPr lang="fa-IR" sz="2400" b="1" dirty="0" smtClean="0">
                <a:cs typeface="+mj-cs"/>
              </a:rPr>
              <a:t>دارویی</a:t>
            </a:r>
            <a:r>
              <a:rPr lang="fa-IR" sz="2400" dirty="0" smtClean="0">
                <a:cs typeface="+mj-cs"/>
              </a:rPr>
              <a:t> برای بیماری مزمن خود مصرف می‌کنید؟لطفا بیماری‌ها و داروهایی را که مصرف می‌کنید، لیست فرمایید.</a:t>
            </a:r>
          </a:p>
          <a:p>
            <a:pPr lvl="0" algn="just" rtl="1">
              <a:buFont typeface="Wingdings" pitchFamily="2" charset="2"/>
              <a:buChar char="v"/>
            </a:pPr>
            <a:endParaRPr lang="fa-IR" sz="2400" dirty="0" smtClean="0">
              <a:cs typeface="+mj-cs"/>
            </a:endParaRPr>
          </a:p>
          <a:p>
            <a:pPr algn="r" rtl="1">
              <a:buFont typeface="Wingdings" pitchFamily="2" charset="2"/>
              <a:buChar char="v"/>
            </a:pPr>
            <a:endParaRPr lang="fa-IR" sz="2400" dirty="0" smtClean="0">
              <a:latin typeface="Times New Roman" pitchFamily="18" charset="0"/>
              <a:cs typeface="Times New Roman" pitchFamily="18" charset="0"/>
            </a:endParaRPr>
          </a:p>
          <a:p>
            <a:pPr algn="r" rt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از بیمار سؤال کنید:</a:t>
            </a:r>
            <a:r>
              <a:rPr lang="en-US" dirty="0" smtClean="0"/>
              <a:t/>
            </a:r>
            <a:br>
              <a:rPr lang="en-US" dirty="0" smtClean="0"/>
            </a:br>
            <a:r>
              <a:rPr lang="ar-SA" sz="3600" b="1" dirty="0" smtClean="0"/>
              <a:t>پرسش‌های عمومی</a:t>
            </a:r>
            <a:endParaRPr lang="en-US" dirty="0"/>
          </a:p>
        </p:txBody>
      </p:sp>
      <p:sp>
        <p:nvSpPr>
          <p:cNvPr id="3" name="Content Placeholder 2"/>
          <p:cNvSpPr>
            <a:spLocks noGrp="1"/>
          </p:cNvSpPr>
          <p:nvPr>
            <p:ph idx="1"/>
          </p:nvPr>
        </p:nvSpPr>
        <p:spPr/>
        <p:txBody>
          <a:bodyPr/>
          <a:lstStyle/>
          <a:p>
            <a:pPr lvl="0" algn="just">
              <a:buFont typeface="Wingdings" pitchFamily="2" charset="2"/>
              <a:buChar char="v"/>
            </a:pPr>
            <a:r>
              <a:rPr lang="ar-SA" sz="2400" dirty="0" smtClean="0">
                <a:solidFill>
                  <a:schemeClr val="tx1"/>
                </a:solidFill>
              </a:rPr>
              <a:t>آیا در حال حاضر یا در 12 ماه گذشته مشکلی در استخوان‌ها، مفاصل یا </a:t>
            </a:r>
            <a:r>
              <a:rPr lang="ar-SA" sz="2400" b="1" dirty="0" smtClean="0">
                <a:solidFill>
                  <a:schemeClr val="tx1"/>
                </a:solidFill>
              </a:rPr>
              <a:t>بافت نرم (عضله، تاندون، لیگامان) </a:t>
            </a:r>
            <a:r>
              <a:rPr lang="ar-SA" sz="2400" dirty="0" smtClean="0">
                <a:solidFill>
                  <a:schemeClr val="tx1"/>
                </a:solidFill>
              </a:rPr>
              <a:t>داشته‌اید که با افزایش فعالیت فیزیکی بدتر شود؟</a:t>
            </a:r>
            <a:endParaRPr lang="fa-IR" sz="2400" dirty="0" smtClean="0">
              <a:solidFill>
                <a:schemeClr val="tx1"/>
              </a:solidFill>
            </a:endParaRPr>
          </a:p>
          <a:p>
            <a:pPr lvl="0" algn="ctr">
              <a:buNone/>
            </a:pPr>
            <a:r>
              <a:rPr lang="fa-IR" sz="2400" b="1" dirty="0" smtClean="0">
                <a:solidFill>
                  <a:schemeClr val="tx1"/>
                </a:solidFill>
              </a:rPr>
              <a:t>  (فقط مشکلاتی که باعث محدود شدن فعالیت فیزیکی شده است)</a:t>
            </a:r>
            <a:endParaRPr lang="en-US" sz="2400" b="1" dirty="0" smtClean="0">
              <a:solidFill>
                <a:schemeClr val="tx1"/>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a:r>
              <a:rPr lang="fa-IR" b="1" dirty="0" smtClean="0"/>
              <a:t>از بیمار سؤال کنید:</a:t>
            </a:r>
            <a:r>
              <a:rPr lang="en-US" dirty="0" smtClean="0"/>
              <a:t/>
            </a:r>
            <a:br>
              <a:rPr lang="en-US" dirty="0" smtClean="0"/>
            </a:br>
            <a:r>
              <a:rPr lang="ar-SA" sz="3100" b="1" dirty="0" smtClean="0"/>
              <a:t>پرسش‌های عمومی</a:t>
            </a:r>
            <a:endParaRPr lang="en-US" dirty="0"/>
          </a:p>
        </p:txBody>
      </p:sp>
      <p:sp>
        <p:nvSpPr>
          <p:cNvPr id="5" name="Content Placeholder 2"/>
          <p:cNvSpPr>
            <a:spLocks noGrp="1"/>
          </p:cNvSpPr>
          <p:nvPr>
            <p:ph idx="1"/>
          </p:nvPr>
        </p:nvSpPr>
        <p:spPr/>
        <p:txBody>
          <a:bodyPr/>
          <a:lstStyle/>
          <a:p>
            <a:pPr lvl="0" algn="just" rtl="1">
              <a:buFont typeface="Wingdings" pitchFamily="2" charset="2"/>
              <a:buChar char="v"/>
            </a:pPr>
            <a:endParaRPr lang="fa-IR" sz="2400" dirty="0" smtClean="0">
              <a:latin typeface="Times New Roman" pitchFamily="18" charset="0"/>
            </a:endParaRPr>
          </a:p>
          <a:p>
            <a:pPr lvl="0" algn="just" rtl="1">
              <a:buFont typeface="Wingdings" pitchFamily="2" charset="2"/>
              <a:buChar char="v"/>
            </a:pPr>
            <a:r>
              <a:rPr lang="fa-IR" sz="2400" dirty="0" smtClean="0">
                <a:latin typeface="Times New Roman" pitchFamily="18" charset="0"/>
              </a:rPr>
              <a:t>آیا تا به حال پزشکتان به شما گفته است که فقط باید </a:t>
            </a:r>
            <a:r>
              <a:rPr lang="fa-IR" sz="2400" b="1" dirty="0" smtClean="0">
                <a:latin typeface="Times New Roman" pitchFamily="18" charset="0"/>
              </a:rPr>
              <a:t>تحت نظارت پزشک </a:t>
            </a:r>
            <a:r>
              <a:rPr lang="fa-IR" sz="2400" dirty="0" smtClean="0">
                <a:latin typeface="Times New Roman" pitchFamily="18" charset="0"/>
              </a:rPr>
              <a:t>فعالیت فیزیکی داشته باشید؟</a:t>
            </a:r>
            <a:endParaRPr lang="en-US" sz="2400" dirty="0" smtClean="0">
              <a:latin typeface="Times New Roman" pitchFamily="18" charset="0"/>
            </a:endParaRPr>
          </a:p>
          <a:p>
            <a:pPr algn="ctr" rtl="1">
              <a:buNone/>
            </a:pPr>
            <a:r>
              <a:rPr lang="fa-IR" sz="2400" b="1" dirty="0" smtClean="0"/>
              <a:t>(سوال در مورد موارد احتمالی منع ورزش)</a:t>
            </a:r>
          </a:p>
          <a:p>
            <a:pPr algn="ctr" rtl="1">
              <a:buNone/>
            </a:pPr>
            <a:endParaRPr lang="fa-IR" sz="2400" b="1" dirty="0" smtClean="0"/>
          </a:p>
          <a:p>
            <a:pPr algn="ctr" rtl="1">
              <a:buNone/>
            </a:pP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fa-IR" b="1" dirty="0" smtClean="0"/>
              <a:t>از بیمار سؤال کنید:</a:t>
            </a:r>
            <a:br>
              <a:rPr lang="fa-IR" b="1" dirty="0" smtClean="0"/>
            </a:br>
            <a:r>
              <a:rPr lang="fa-IR" sz="3100" b="1" dirty="0" smtClean="0"/>
              <a:t>پرسش های اختصاصی</a:t>
            </a:r>
            <a:endParaRPr lang="en-US" sz="3100" dirty="0"/>
          </a:p>
        </p:txBody>
      </p:sp>
      <p:sp>
        <p:nvSpPr>
          <p:cNvPr id="5" name="Content Placeholder 2"/>
          <p:cNvSpPr>
            <a:spLocks noGrp="1"/>
          </p:cNvSpPr>
          <p:nvPr>
            <p:ph idx="1"/>
          </p:nvPr>
        </p:nvSpPr>
        <p:spPr/>
        <p:txBody>
          <a:bodyPr>
            <a:normAutofit/>
          </a:bodyPr>
          <a:lstStyle/>
          <a:p>
            <a:pPr algn="just" rtl="1">
              <a:buFont typeface="Wingdings" pitchFamily="2" charset="2"/>
              <a:buChar char="v"/>
            </a:pPr>
            <a:r>
              <a:rPr lang="fa-IR" sz="2400" dirty="0" smtClean="0">
                <a:latin typeface="Times New Roman" pitchFamily="18" charset="0"/>
                <a:cs typeface="Times New Roman" pitchFamily="18" charset="0"/>
              </a:rPr>
              <a:t>آیا </a:t>
            </a:r>
            <a:r>
              <a:rPr lang="ar-SA" sz="2400" dirty="0" smtClean="0">
                <a:latin typeface="Times New Roman" pitchFamily="18" charset="0"/>
                <a:cs typeface="Times New Roman" pitchFamily="18" charset="0"/>
              </a:rPr>
              <a:t>درد شما بدنبال ضربه شديد ايجاد شده است</a:t>
            </a:r>
            <a:r>
              <a:rPr lang="fa-IR"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 </a:t>
            </a:r>
            <a:endParaRPr lang="fa-IR" sz="2400" dirty="0" smtClean="0">
              <a:latin typeface="Times New Roman" pitchFamily="18" charset="0"/>
              <a:cs typeface="Times New Roman" pitchFamily="18" charset="0"/>
            </a:endParaRPr>
          </a:p>
          <a:p>
            <a:pPr algn="ctr" rtl="1">
              <a:buNone/>
            </a:pPr>
            <a:r>
              <a:rPr lang="ar-SA" sz="2400" b="1" dirty="0" smtClean="0">
                <a:latin typeface="Times New Roman" pitchFamily="18" charset="0"/>
                <a:cs typeface="Times New Roman" pitchFamily="18" charset="0"/>
              </a:rPr>
              <a:t>(مي‌تواند علت درد شما شكستگي مهره</a:t>
            </a:r>
            <a:r>
              <a:rPr lang="fa-IR" sz="2400" b="1" dirty="0" smtClean="0">
                <a:latin typeface="Times New Roman" pitchFamily="18" charset="0"/>
                <a:cs typeface="Times New Roman" pitchFamily="18" charset="0"/>
              </a:rPr>
              <a:t> بدنبال ضربه</a:t>
            </a:r>
            <a:r>
              <a:rPr lang="ar-SA" sz="2400" b="1" dirty="0" smtClean="0">
                <a:latin typeface="Times New Roman" pitchFamily="18" charset="0"/>
                <a:cs typeface="Times New Roman" pitchFamily="18" charset="0"/>
              </a:rPr>
              <a:t> باشد</a:t>
            </a:r>
            <a:r>
              <a:rPr lang="fa-IR" sz="2400" b="1" dirty="0" smtClean="0">
                <a:latin typeface="Times New Roman" pitchFamily="18" charset="0"/>
                <a:cs typeface="Times New Roman" pitchFamily="18" charset="0"/>
              </a:rPr>
              <a:t>.</a:t>
            </a:r>
            <a:r>
              <a:rPr lang="ar-SA" sz="2400" b="1" dirty="0" smtClean="0">
                <a:latin typeface="Times New Roman" pitchFamily="18" charset="0"/>
                <a:cs typeface="Times New Roman" pitchFamily="18" charset="0"/>
              </a:rPr>
              <a:t>)</a:t>
            </a:r>
            <a:endParaRPr lang="fa-IR" sz="2400" b="1" dirty="0" smtClean="0">
              <a:latin typeface="Times New Roman" pitchFamily="18" charset="0"/>
              <a:cs typeface="Times New Roman" pitchFamily="18" charset="0"/>
            </a:endParaRPr>
          </a:p>
          <a:p>
            <a:pPr algn="just" rtl="1">
              <a:buNone/>
            </a:pPr>
            <a:endParaRPr lang="fa-IR" sz="2400" dirty="0" smtClean="0"/>
          </a:p>
          <a:p>
            <a:pPr lvl="0" algn="just" rtl="1">
              <a:buFont typeface="Wingdings" pitchFamily="2" charset="2"/>
              <a:buChar char="v"/>
            </a:pPr>
            <a:r>
              <a:rPr lang="fa-IR" sz="2400" dirty="0" smtClean="0"/>
              <a:t>آیا </a:t>
            </a:r>
            <a:r>
              <a:rPr lang="ar-SA" sz="2400" dirty="0" smtClean="0"/>
              <a:t>پزشك شما به تازگي گفته است كه مبتلا به سرطان شده ايد (در هر قسمت بدن)</a:t>
            </a:r>
            <a:r>
              <a:rPr lang="fa-IR" sz="2400" dirty="0" smtClean="0"/>
              <a:t>؟</a:t>
            </a:r>
          </a:p>
          <a:p>
            <a:pPr algn="ctr" rtl="1">
              <a:buNone/>
            </a:pPr>
            <a:r>
              <a:rPr lang="ar-SA" sz="2400" b="1" dirty="0" smtClean="0">
                <a:latin typeface="Times New Roman" pitchFamily="18" charset="0"/>
                <a:cs typeface="Times New Roman" pitchFamily="18" charset="0"/>
              </a:rPr>
              <a:t>(مي‌تواند علت درد شما </a:t>
            </a:r>
            <a:r>
              <a:rPr lang="fa-IR" sz="2400" b="1" dirty="0" smtClean="0">
                <a:latin typeface="Times New Roman" pitchFamily="18" charset="0"/>
                <a:cs typeface="Times New Roman" pitchFamily="18" charset="0"/>
              </a:rPr>
              <a:t>به علت متاستاز از توموری در نقاط دیگر بدن </a:t>
            </a:r>
            <a:r>
              <a:rPr lang="ar-SA" sz="2400" b="1" dirty="0" smtClean="0">
                <a:latin typeface="Times New Roman" pitchFamily="18" charset="0"/>
                <a:cs typeface="Times New Roman" pitchFamily="18" charset="0"/>
              </a:rPr>
              <a:t>باشد)</a:t>
            </a:r>
            <a:endParaRPr lang="fa-IR" sz="2400" b="1" dirty="0" smtClean="0">
              <a:latin typeface="Times New Roman" pitchFamily="18" charset="0"/>
              <a:cs typeface="Times New Roman" pitchFamily="18" charset="0"/>
            </a:endParaRPr>
          </a:p>
          <a:p>
            <a:pPr algn="r" rtl="1">
              <a:buNone/>
            </a:pPr>
            <a:endParaRPr lang="fa-IR" sz="2400" b="1" dirty="0" smtClean="0">
              <a:latin typeface="Times New Roman" pitchFamily="18" charset="0"/>
              <a:cs typeface="Times New Roman" pitchFamily="18" charset="0"/>
            </a:endParaRPr>
          </a:p>
          <a:p>
            <a:pPr lvl="0" algn="ctr" rtl="1">
              <a:buFont typeface="Arial" pitchFamily="34" charset="0"/>
              <a:buChar char="•"/>
            </a:pPr>
            <a:endParaRPr lang="en-US" sz="2400" dirty="0" smtClean="0"/>
          </a:p>
          <a:p>
            <a:pPr algn="r" rtl="1">
              <a:buNone/>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از بیمار سؤال کنید:</a:t>
            </a:r>
            <a:br>
              <a:rPr lang="fa-IR" b="1" dirty="0" smtClean="0"/>
            </a:br>
            <a:r>
              <a:rPr lang="fa-IR" sz="3100" b="1" dirty="0" smtClean="0"/>
              <a:t>پرسش های اختصاصی</a:t>
            </a:r>
            <a:endParaRPr lang="en-US" dirty="0"/>
          </a:p>
        </p:txBody>
      </p:sp>
      <p:sp>
        <p:nvSpPr>
          <p:cNvPr id="3" name="Content Placeholder 2"/>
          <p:cNvSpPr>
            <a:spLocks noGrp="1"/>
          </p:cNvSpPr>
          <p:nvPr>
            <p:ph idx="1"/>
          </p:nvPr>
        </p:nvSpPr>
        <p:spPr/>
        <p:txBody>
          <a:bodyPr/>
          <a:lstStyle/>
          <a:p>
            <a:pPr lvl="0">
              <a:buFont typeface="Wingdings" pitchFamily="2" charset="2"/>
              <a:buChar char="v"/>
            </a:pPr>
            <a:r>
              <a:rPr lang="fa-IR" sz="2400" dirty="0" smtClean="0"/>
              <a:t>سابقه </a:t>
            </a:r>
            <a:r>
              <a:rPr lang="ar-SA" sz="2400" dirty="0" smtClean="0"/>
              <a:t>مصرف درازمدت</a:t>
            </a:r>
            <a:r>
              <a:rPr lang="fa-IR" sz="2400" dirty="0" smtClean="0"/>
              <a:t> (3ماه و بیشتر)</a:t>
            </a:r>
            <a:r>
              <a:rPr lang="ar-SA" sz="2400" dirty="0" smtClean="0"/>
              <a:t> کورتون خوراكي يا تزريقي</a:t>
            </a:r>
            <a:r>
              <a:rPr lang="fa-IR" sz="2400" dirty="0" smtClean="0"/>
              <a:t>؟</a:t>
            </a:r>
            <a:endParaRPr lang="en-US" sz="2400" dirty="0" smtClean="0"/>
          </a:p>
          <a:p>
            <a:pPr algn="ctr">
              <a:buNone/>
            </a:pPr>
            <a:r>
              <a:rPr lang="fa-IR" sz="2400" b="1" dirty="0" smtClean="0">
                <a:latin typeface="Times New Roman" pitchFamily="18" charset="0"/>
              </a:rPr>
              <a:t>(علت درد کمر شکستگی های ستون فقرات به دنبال پوکی استخوان بعلت مصرف طولانی مدت کورتون میتواند باشد)</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a:r>
              <a:rPr lang="fa-IR" b="1" dirty="0" smtClean="0"/>
              <a:t>از بیمار سؤال کنید:</a:t>
            </a:r>
            <a:br>
              <a:rPr lang="fa-IR" b="1" dirty="0" smtClean="0"/>
            </a:br>
            <a:r>
              <a:rPr lang="fa-IR" sz="3100" b="1" dirty="0" smtClean="0"/>
              <a:t>پرسش های اختصاصی</a:t>
            </a:r>
            <a:endParaRPr lang="en-US" dirty="0"/>
          </a:p>
        </p:txBody>
      </p:sp>
      <p:sp>
        <p:nvSpPr>
          <p:cNvPr id="5" name="Content Placeholder 2"/>
          <p:cNvSpPr>
            <a:spLocks noGrp="1"/>
          </p:cNvSpPr>
          <p:nvPr>
            <p:ph idx="1"/>
          </p:nvPr>
        </p:nvSpPr>
        <p:spPr>
          <a:xfrm>
            <a:off x="675249" y="1845734"/>
            <a:ext cx="10480431" cy="4287780"/>
          </a:xfrm>
        </p:spPr>
        <p:txBody>
          <a:bodyPr>
            <a:normAutofit/>
          </a:bodyPr>
          <a:lstStyle/>
          <a:p>
            <a:pPr lvl="0" algn="just" rtl="1">
              <a:buFont typeface="Wingdings" pitchFamily="2" charset="2"/>
              <a:buChar char="v"/>
            </a:pPr>
            <a:endParaRPr lang="fa-IR" sz="2400" dirty="0" smtClean="0">
              <a:latin typeface="Times New Roman" pitchFamily="18" charset="0"/>
              <a:cs typeface="Times New Roman" pitchFamily="18" charset="0"/>
            </a:endParaRPr>
          </a:p>
          <a:p>
            <a:pPr lvl="0" algn="just" rtl="1">
              <a:buFont typeface="Wingdings" pitchFamily="2" charset="2"/>
              <a:buChar char="v"/>
            </a:pPr>
            <a:r>
              <a:rPr lang="fa-IR" sz="2400" dirty="0" smtClean="0">
                <a:latin typeface="Times New Roman" pitchFamily="18" charset="0"/>
              </a:rPr>
              <a:t>آی</a:t>
            </a:r>
            <a:r>
              <a:rPr lang="ar-SA" sz="2400" dirty="0" smtClean="0">
                <a:latin typeface="Times New Roman" pitchFamily="18" charset="0"/>
              </a:rPr>
              <a:t>ا</a:t>
            </a:r>
            <a:r>
              <a:rPr lang="fa-IR" sz="2400" dirty="0" smtClean="0">
                <a:latin typeface="Times New Roman" pitchFamily="18" charset="0"/>
              </a:rPr>
              <a:t> ا</a:t>
            </a:r>
            <a:r>
              <a:rPr lang="ar-SA" sz="2400" dirty="0" smtClean="0">
                <a:latin typeface="Times New Roman" pitchFamily="18" charset="0"/>
              </a:rPr>
              <a:t>خيراً علائم عفونت مانند تب، تعريق شبانه</a:t>
            </a:r>
            <a:r>
              <a:rPr lang="fa-IR" sz="2400" dirty="0" smtClean="0">
                <a:latin typeface="Times New Roman" pitchFamily="18" charset="0"/>
              </a:rPr>
              <a:t> یا</a:t>
            </a:r>
            <a:r>
              <a:rPr lang="ar-SA" sz="2400" dirty="0" smtClean="0">
                <a:latin typeface="Times New Roman" pitchFamily="18" charset="0"/>
              </a:rPr>
              <a:t> كاهش وزن ناخواسته داريد</a:t>
            </a:r>
            <a:r>
              <a:rPr lang="fa-IR" sz="2400" dirty="0" smtClean="0">
                <a:latin typeface="Times New Roman" pitchFamily="18" charset="0"/>
              </a:rPr>
              <a:t>؟</a:t>
            </a:r>
          </a:p>
          <a:p>
            <a:pPr lvl="0" algn="ctr" rtl="1">
              <a:buNone/>
            </a:pPr>
            <a:r>
              <a:rPr lang="fa-IR" sz="2400" b="1" dirty="0" smtClean="0">
                <a:latin typeface="Times New Roman" pitchFamily="18" charset="0"/>
              </a:rPr>
              <a:t>(بررسی علائم سرطان های مغز استخوان و یا بیماری های عفونی سیستمیک با امکان درگیری ستون فقرات)</a:t>
            </a:r>
            <a:endParaRPr lang="en-US" sz="2400" b="1" dirty="0" smtClean="0">
              <a:latin typeface="Times New Roman" pitchFamily="18" charset="0"/>
            </a:endParaRPr>
          </a:p>
          <a:p>
            <a:pPr algn="r" rtl="1"/>
            <a:endParaRPr lang="fa-IR" sz="3800" dirty="0" smtClean="0"/>
          </a:p>
          <a:p>
            <a:pPr lvl="0" algn="just" rtl="1">
              <a:buFont typeface="Wingdings" pitchFamily="2" charset="2"/>
              <a:buChar char="v"/>
            </a:pPr>
            <a:endParaRPr lang="en-US" sz="2400" dirty="0" smtClean="0">
              <a:latin typeface="Times New Roman" pitchFamily="18" charset="0"/>
              <a:cs typeface="Times New Roman" pitchFamily="18" charset="0"/>
            </a:endParaRPr>
          </a:p>
          <a:p>
            <a:pPr algn="r" rtl="1">
              <a:buFont typeface="Wingdings" pitchFamily="2" charset="2"/>
              <a:buChar char="v"/>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از بیمار سؤال کنید:</a:t>
            </a:r>
            <a:br>
              <a:rPr lang="fa-IR" b="1" dirty="0" smtClean="0"/>
            </a:br>
            <a:r>
              <a:rPr lang="fa-IR" sz="3100" b="1" dirty="0" smtClean="0"/>
              <a:t>پرسش های اختصاصی</a:t>
            </a:r>
            <a:endParaRPr lang="en-US" dirty="0"/>
          </a:p>
        </p:txBody>
      </p:sp>
      <p:sp>
        <p:nvSpPr>
          <p:cNvPr id="3" name="Content Placeholder 2"/>
          <p:cNvSpPr>
            <a:spLocks noGrp="1"/>
          </p:cNvSpPr>
          <p:nvPr>
            <p:ph idx="1"/>
          </p:nvPr>
        </p:nvSpPr>
        <p:spPr/>
        <p:txBody>
          <a:bodyPr/>
          <a:lstStyle/>
          <a:p>
            <a:pPr lvl="0">
              <a:buFont typeface="Wingdings" pitchFamily="2" charset="2"/>
              <a:buChar char="v"/>
            </a:pPr>
            <a:r>
              <a:rPr lang="fa-IR" sz="2400" dirty="0" smtClean="0"/>
              <a:t>آیا </a:t>
            </a:r>
            <a:r>
              <a:rPr lang="ar-SA" sz="2400" dirty="0" smtClean="0"/>
              <a:t>کمردرد</a:t>
            </a:r>
            <a:r>
              <a:rPr lang="fa-IR" sz="2400" dirty="0" smtClean="0"/>
              <a:t>تان شما</a:t>
            </a:r>
            <a:r>
              <a:rPr lang="ar-SA" sz="2400" dirty="0" smtClean="0"/>
              <a:t> را از خواب بیدار می</a:t>
            </a:r>
            <a:r>
              <a:rPr lang="en-US" sz="2400" dirty="0" smtClean="0"/>
              <a:t>‌</a:t>
            </a:r>
            <a:r>
              <a:rPr lang="ar-SA" sz="2400" dirty="0" smtClean="0"/>
              <a:t>کند یا در هنگام صبح موجب بيدار كردن شما از خواب می</a:t>
            </a:r>
            <a:r>
              <a:rPr lang="en-US" sz="2400" dirty="0" smtClean="0"/>
              <a:t>‌</a:t>
            </a:r>
            <a:r>
              <a:rPr lang="ar-SA" sz="2400" dirty="0" smtClean="0"/>
              <a:t>شود</a:t>
            </a:r>
            <a:r>
              <a:rPr lang="fa-IR" sz="2400" dirty="0" smtClean="0"/>
              <a:t>؟</a:t>
            </a:r>
          </a:p>
          <a:p>
            <a:pPr lvl="0" algn="ctr">
              <a:buNone/>
            </a:pPr>
            <a:r>
              <a:rPr lang="fa-IR" sz="2400" b="1" dirty="0" smtClean="0">
                <a:latin typeface="Times New Roman" pitchFamily="18" charset="0"/>
                <a:cs typeface="Times New Roman" pitchFamily="18" charset="0"/>
              </a:rPr>
              <a:t>(علت های زمینه ای درد کمر</a:t>
            </a:r>
            <a:r>
              <a:rPr lang="fa-IR" sz="2400" b="1" dirty="0" smtClean="0">
                <a:solidFill>
                  <a:srgbClr val="FF0000"/>
                </a:solidFill>
                <a:latin typeface="Times New Roman" pitchFamily="18" charset="0"/>
                <a:cs typeface="Times New Roman" pitchFamily="18" charset="0"/>
              </a:rPr>
              <a:t> شدید </a:t>
            </a:r>
            <a:r>
              <a:rPr lang="fa-IR" sz="2400" b="1" dirty="0" smtClean="0">
                <a:latin typeface="Times New Roman" pitchFamily="18" charset="0"/>
                <a:cs typeface="Times New Roman" pitchFamily="18" charset="0"/>
              </a:rPr>
              <a:t>بیدار کننده از خواب باید بررسی شود)</a:t>
            </a:r>
          </a:p>
          <a:p>
            <a:pPr lvl="0"/>
            <a:endParaRPr lang="en-US" sz="2400" dirty="0" smtClean="0"/>
          </a:p>
          <a:p>
            <a:pPr lvl="0" algn="just">
              <a:buFont typeface="Wingdings" pitchFamily="2" charset="2"/>
              <a:buChar char="v"/>
            </a:pPr>
            <a:r>
              <a:rPr lang="fa-IR" sz="2400" dirty="0" smtClean="0">
                <a:latin typeface="Times New Roman" pitchFamily="18" charset="0"/>
                <a:cs typeface="Times New Roman" pitchFamily="18" charset="0"/>
              </a:rPr>
              <a:t>آیا </a:t>
            </a:r>
            <a:r>
              <a:rPr lang="ar-SA" sz="2400" dirty="0" smtClean="0">
                <a:latin typeface="Times New Roman" pitchFamily="18" charset="0"/>
                <a:cs typeface="Times New Roman" pitchFamily="18" charset="0"/>
              </a:rPr>
              <a:t>هنگام صبح </a:t>
            </a:r>
            <a:r>
              <a:rPr lang="ar-SA" sz="2400" b="1" dirty="0" smtClean="0">
                <a:latin typeface="Times New Roman" pitchFamily="18" charset="0"/>
                <a:cs typeface="Times New Roman" pitchFamily="18" charset="0"/>
              </a:rPr>
              <a:t>خشكي مفاصل شديد </a:t>
            </a:r>
            <a:r>
              <a:rPr lang="fa-IR" sz="2400" b="1" dirty="0" smtClean="0">
                <a:latin typeface="Times New Roman" pitchFamily="18" charset="0"/>
                <a:cs typeface="Times New Roman" pitchFamily="18" charset="0"/>
              </a:rPr>
              <a:t>(بیش از 30 دقیقه طول بکشد) </a:t>
            </a:r>
            <a:r>
              <a:rPr lang="fa-IR" sz="2400" dirty="0" smtClean="0">
                <a:latin typeface="Times New Roman" pitchFamily="18" charset="0"/>
                <a:cs typeface="Times New Roman" pitchFamily="18" charset="0"/>
              </a:rPr>
              <a:t>در ناحیه کمر و یا دیگر مفاصل خود دارید؟</a:t>
            </a:r>
          </a:p>
          <a:p>
            <a:pPr lvl="0" algn="ctr">
              <a:buNone/>
            </a:pPr>
            <a:r>
              <a:rPr lang="fa-IR" sz="2400" b="1" dirty="0" smtClean="0">
                <a:latin typeface="Times New Roman" pitchFamily="18" charset="0"/>
                <a:cs typeface="Times New Roman" pitchFamily="18" charset="0"/>
              </a:rPr>
              <a:t>(بررسی بیماری روماتولوژیک زمینه ای که میتواند علت درد کمر باشد)</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a:r>
              <a:rPr lang="fa-IR" b="1" dirty="0" smtClean="0"/>
              <a:t>از بیمار سؤال کنید:</a:t>
            </a:r>
            <a:br>
              <a:rPr lang="fa-IR" b="1" dirty="0" smtClean="0"/>
            </a:br>
            <a:r>
              <a:rPr lang="fa-IR" sz="3100" b="1" dirty="0" smtClean="0"/>
              <a:t>پرسش های اختصاصی</a:t>
            </a:r>
            <a:endParaRPr lang="en-US" dirty="0"/>
          </a:p>
        </p:txBody>
      </p:sp>
      <p:sp>
        <p:nvSpPr>
          <p:cNvPr id="5" name="Content Placeholder 2"/>
          <p:cNvSpPr>
            <a:spLocks noGrp="1"/>
          </p:cNvSpPr>
          <p:nvPr>
            <p:ph idx="1"/>
          </p:nvPr>
        </p:nvSpPr>
        <p:spPr/>
        <p:txBody>
          <a:bodyPr>
            <a:normAutofit/>
          </a:bodyPr>
          <a:lstStyle/>
          <a:p>
            <a:pPr lvl="0" algn="just" rtl="1">
              <a:buFont typeface="Wingdings" pitchFamily="2" charset="2"/>
              <a:buChar char="v"/>
            </a:pPr>
            <a:r>
              <a:rPr lang="fa-IR" sz="2600" dirty="0" smtClean="0">
                <a:latin typeface="Times New Roman" pitchFamily="18" charset="0"/>
              </a:rPr>
              <a:t>آیا تا بحال دچار علائم درد ارجاعی از کمر تا زیر زانوها، بی‌حسی، خواب رفتگی در اندام تحتانی مانند انگشتان شده‌اید؟</a:t>
            </a:r>
          </a:p>
          <a:p>
            <a:pPr lvl="0" algn="ctr" rtl="1">
              <a:buNone/>
            </a:pPr>
            <a:r>
              <a:rPr lang="fa-IR" sz="2600" b="1" dirty="0" smtClean="0">
                <a:latin typeface="Times New Roman" pitchFamily="18" charset="0"/>
              </a:rPr>
              <a:t>(بررسی درد کمر ارجاعی)</a:t>
            </a:r>
          </a:p>
          <a:p>
            <a:pPr lvl="0" algn="r" rtl="1">
              <a:buFont typeface="Arial" pitchFamily="34" charset="0"/>
              <a:buChar char="•"/>
            </a:pPr>
            <a:endParaRPr lang="en-US" sz="2600" b="1" dirty="0" smtClean="0">
              <a:latin typeface="Times New Roman" pitchFamily="18" charset="0"/>
            </a:endParaRPr>
          </a:p>
          <a:p>
            <a:pPr lvl="0" algn="r" rtl="1">
              <a:buFont typeface="Wingdings" pitchFamily="2" charset="2"/>
              <a:buChar char="v"/>
            </a:pPr>
            <a:r>
              <a:rPr lang="fa-IR" sz="2600" dirty="0" smtClean="0">
                <a:latin typeface="Times New Roman" pitchFamily="18" charset="0"/>
              </a:rPr>
              <a:t>سابقه </a:t>
            </a:r>
            <a:r>
              <a:rPr lang="ar-SA" sz="2600" dirty="0" smtClean="0">
                <a:latin typeface="Times New Roman" pitchFamily="18" charset="0"/>
              </a:rPr>
              <a:t>شرح حال خانوادگي بيماري‌هاي روماتيسمي</a:t>
            </a:r>
            <a:r>
              <a:rPr lang="fa-IR" sz="2600" dirty="0" smtClean="0">
                <a:latin typeface="Times New Roman" pitchFamily="18" charset="0"/>
              </a:rPr>
              <a:t> دارید؟</a:t>
            </a:r>
          </a:p>
          <a:p>
            <a:pPr lvl="0" algn="ctr" rtl="1">
              <a:buNone/>
            </a:pPr>
            <a:r>
              <a:rPr lang="fa-IR" sz="2600" b="1" dirty="0" smtClean="0">
                <a:latin typeface="Times New Roman" pitchFamily="18" charset="0"/>
              </a:rPr>
              <a:t>(درد کمر میتواند به علت  بیماری های روماتیسمی باشد)</a:t>
            </a:r>
          </a:p>
          <a:p>
            <a:pPr lvl="0" algn="r" rtl="1">
              <a:buFont typeface="Wingdings" pitchFamily="2" charset="2"/>
              <a:buChar char="v"/>
            </a:pPr>
            <a:endParaRPr lang="en-US" sz="2400" b="1" dirty="0" smtClean="0">
              <a:latin typeface="Times New Roman" pitchFamily="18" charset="0"/>
              <a:cs typeface="Times New Roman" pitchFamily="18" charset="0"/>
            </a:endParaRPr>
          </a:p>
          <a:p>
            <a:pPr algn="r" rtl="1">
              <a:buFont typeface="Wingdings" pitchFamily="2" charset="2"/>
              <a:buChar char="v"/>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400" b="1" dirty="0" smtClean="0"/>
              <a:t> استراحت یا فعالیت؟</a:t>
            </a:r>
            <a:r>
              <a:rPr lang="en-US" dirty="0" smtClean="0"/>
              <a:t/>
            </a:r>
            <a:br>
              <a:rPr lang="en-US" dirty="0" smtClean="0"/>
            </a:br>
            <a:endParaRPr lang="en-US" dirty="0"/>
          </a:p>
        </p:txBody>
      </p:sp>
      <p:sp>
        <p:nvSpPr>
          <p:cNvPr id="3" name="Content Placeholder 2"/>
          <p:cNvSpPr>
            <a:spLocks noGrp="1"/>
          </p:cNvSpPr>
          <p:nvPr>
            <p:ph idx="1"/>
          </p:nvPr>
        </p:nvSpPr>
        <p:spPr>
          <a:xfrm>
            <a:off x="928467" y="1845734"/>
            <a:ext cx="10381957" cy="4484728"/>
          </a:xfrm>
        </p:spPr>
        <p:txBody>
          <a:bodyPr>
            <a:normAutofit fontScale="92500" lnSpcReduction="20000"/>
          </a:bodyPr>
          <a:lstStyle/>
          <a:p>
            <a:pPr algn="just"/>
            <a:r>
              <a:rPr lang="fa-IR" sz="2600" dirty="0" smtClean="0">
                <a:solidFill>
                  <a:schemeClr val="tx1"/>
                </a:solidFill>
              </a:rPr>
              <a:t>در گذشته استراحت جزو درمان‌های کمردرد بوده است .به همين خاطر افراد مبتلا به کمر درد را برای هفته‌ها و حتی ماه‌ها به بستر می‌فرستادند تا دردشان کاهش یابد. اما حالا معلوم شده که استراحت در بستر بیشتر از یک تا دو روز برای کمردرد نه تنها فايده‌اي ندارد بلكه مضر است، زيرا اين كار در دراز مدت به دلایل ذیل باعث طولانی شدن کمردرد می‌شود</a:t>
            </a:r>
            <a:r>
              <a:rPr lang="fa-IR" sz="2400" dirty="0" smtClean="0">
                <a:solidFill>
                  <a:schemeClr val="tx1"/>
                </a:solidFill>
              </a:rPr>
              <a:t>: </a:t>
            </a:r>
          </a:p>
          <a:p>
            <a:pPr lvl="0">
              <a:buFont typeface="Wingdings" pitchFamily="2" charset="2"/>
              <a:buChar char="q"/>
            </a:pPr>
            <a:endParaRPr lang="fa-IR" sz="2600" dirty="0" smtClean="0">
              <a:solidFill>
                <a:schemeClr val="tx1"/>
              </a:solidFill>
            </a:endParaRPr>
          </a:p>
          <a:p>
            <a:pPr lvl="0">
              <a:buFont typeface="Wingdings" pitchFamily="2" charset="2"/>
              <a:buChar char="q"/>
            </a:pPr>
            <a:r>
              <a:rPr lang="fa-IR" sz="2600" dirty="0" smtClean="0">
                <a:solidFill>
                  <a:schemeClr val="tx1"/>
                </a:solidFill>
              </a:rPr>
              <a:t>کمر و قسمت‌های دیگر بدن خشک می‌شوند.</a:t>
            </a:r>
            <a:endParaRPr lang="en-US" sz="2600" dirty="0" smtClean="0">
              <a:solidFill>
                <a:schemeClr val="tx1"/>
              </a:solidFill>
            </a:endParaRPr>
          </a:p>
          <a:p>
            <a:pPr lvl="0">
              <a:buFont typeface="Wingdings" pitchFamily="2" charset="2"/>
              <a:buChar char="q"/>
            </a:pPr>
            <a:r>
              <a:rPr lang="fa-IR" sz="2600" dirty="0" smtClean="0">
                <a:solidFill>
                  <a:schemeClr val="tx1"/>
                </a:solidFill>
              </a:rPr>
              <a:t>عضلات ضعیف می‌شود.</a:t>
            </a:r>
            <a:endParaRPr lang="en-US" sz="2600" dirty="0" smtClean="0">
              <a:solidFill>
                <a:schemeClr val="tx1"/>
              </a:solidFill>
            </a:endParaRPr>
          </a:p>
          <a:p>
            <a:pPr lvl="0">
              <a:buFont typeface="Wingdings" pitchFamily="2" charset="2"/>
              <a:buChar char="q"/>
            </a:pPr>
            <a:r>
              <a:rPr lang="fa-IR" sz="2600" dirty="0" smtClean="0">
                <a:solidFill>
                  <a:schemeClr val="tx1"/>
                </a:solidFill>
              </a:rPr>
              <a:t>استخوان‌ها ضعیف می‌شود.</a:t>
            </a:r>
            <a:endParaRPr lang="en-US" sz="2600" dirty="0" smtClean="0">
              <a:solidFill>
                <a:schemeClr val="tx1"/>
              </a:solidFill>
            </a:endParaRPr>
          </a:p>
          <a:p>
            <a:pPr lvl="0">
              <a:buFont typeface="Wingdings" pitchFamily="2" charset="2"/>
              <a:buChar char="q"/>
            </a:pPr>
            <a:r>
              <a:rPr lang="fa-IR" sz="2600" dirty="0" smtClean="0">
                <a:solidFill>
                  <a:schemeClr val="tx1"/>
                </a:solidFill>
              </a:rPr>
              <a:t>آمادگی جسمانیتان را از دست می‌دهید.</a:t>
            </a:r>
            <a:endParaRPr lang="en-US" sz="2600" dirty="0" smtClean="0">
              <a:solidFill>
                <a:schemeClr val="tx1"/>
              </a:solidFill>
            </a:endParaRPr>
          </a:p>
          <a:p>
            <a:pPr lvl="0">
              <a:buFont typeface="Wingdings" pitchFamily="2" charset="2"/>
              <a:buChar char="q"/>
            </a:pPr>
            <a:r>
              <a:rPr lang="fa-IR" sz="2600" dirty="0" smtClean="0">
                <a:solidFill>
                  <a:schemeClr val="tx1"/>
                </a:solidFill>
              </a:rPr>
              <a:t>افسردگی بیشتر می‌شود.</a:t>
            </a:r>
            <a:endParaRPr lang="en-US" sz="2600" dirty="0" smtClean="0">
              <a:solidFill>
                <a:schemeClr val="tx1"/>
              </a:solidFill>
            </a:endParaRPr>
          </a:p>
          <a:p>
            <a:pPr lvl="0">
              <a:buFont typeface="Wingdings" pitchFamily="2" charset="2"/>
              <a:buChar char="q"/>
            </a:pPr>
            <a:r>
              <a:rPr lang="fa-IR" sz="2600" dirty="0" smtClean="0">
                <a:solidFill>
                  <a:schemeClr val="tx1"/>
                </a:solidFill>
              </a:rPr>
              <a:t>حساسیت به درد افزایش یافته و درد را بیشتر احساس می‌کنید.</a:t>
            </a:r>
            <a:endParaRPr lang="en-US" sz="2600" dirty="0" smtClean="0">
              <a:solidFill>
                <a:schemeClr val="tx1"/>
              </a:solidFill>
            </a:endParaRPr>
          </a:p>
          <a:p>
            <a:pPr>
              <a:buFont typeface="Wingdings" pitchFamily="2" charset="2"/>
              <a:buChar char="q"/>
            </a:pPr>
            <a:r>
              <a:rPr lang="fa-IR" sz="2600" dirty="0" smtClean="0">
                <a:solidFill>
                  <a:schemeClr val="tx1"/>
                </a:solidFill>
              </a:rPr>
              <a:t>هر چه که مدت بی‌فعالیتیدر کمر درد بیشتر شود بازگشت به وضعیت طبیعی سخت‌تر و سخت‌تر می‌شود</a:t>
            </a:r>
            <a:endParaRPr lang="en-US" sz="2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از بیمار سؤال کنید:</a:t>
            </a:r>
            <a:br>
              <a:rPr lang="fa-IR" b="1" dirty="0" smtClean="0"/>
            </a:br>
            <a:r>
              <a:rPr lang="fa-IR" sz="3100" b="1" dirty="0" smtClean="0"/>
              <a:t>پرسش های اختصاصی</a:t>
            </a:r>
            <a:endParaRPr lang="en-US" dirty="0"/>
          </a:p>
        </p:txBody>
      </p:sp>
      <p:sp>
        <p:nvSpPr>
          <p:cNvPr id="3" name="Content Placeholder 2"/>
          <p:cNvSpPr>
            <a:spLocks noGrp="1"/>
          </p:cNvSpPr>
          <p:nvPr>
            <p:ph idx="1"/>
          </p:nvPr>
        </p:nvSpPr>
        <p:spPr/>
        <p:txBody>
          <a:bodyPr/>
          <a:lstStyle/>
          <a:p>
            <a:pPr lvl="0" algn="ctr">
              <a:buNone/>
            </a:pPr>
            <a:endParaRPr lang="fa-IR" sz="2400" b="1" dirty="0" smtClean="0">
              <a:solidFill>
                <a:schemeClr val="tx1"/>
              </a:solidFill>
              <a:latin typeface="Times New Roman" pitchFamily="18" charset="0"/>
            </a:endParaRPr>
          </a:p>
          <a:p>
            <a:pPr algn="just">
              <a:buFont typeface="Wingdings" pitchFamily="2" charset="2"/>
              <a:buChar char="v"/>
            </a:pPr>
            <a:r>
              <a:rPr lang="fa-IR" sz="2400" dirty="0" smtClean="0">
                <a:solidFill>
                  <a:schemeClr val="tx1"/>
                </a:solidFill>
              </a:rPr>
              <a:t>آیا </a:t>
            </a:r>
            <a:r>
              <a:rPr lang="ar-SA" sz="2400" dirty="0" smtClean="0">
                <a:solidFill>
                  <a:schemeClr val="tx1"/>
                </a:solidFill>
              </a:rPr>
              <a:t>شما دچار بيماري نقص ايمني هستيد</a:t>
            </a:r>
            <a:r>
              <a:rPr lang="fa-IR" sz="2400" dirty="0" smtClean="0">
                <a:solidFill>
                  <a:schemeClr val="tx1"/>
                </a:solidFill>
              </a:rPr>
              <a:t>؟</a:t>
            </a:r>
          </a:p>
          <a:p>
            <a:pPr algn="ctr">
              <a:buNone/>
            </a:pPr>
            <a:r>
              <a:rPr lang="fa-IR" sz="2400" b="1" dirty="0" smtClean="0">
                <a:solidFill>
                  <a:schemeClr val="tx1"/>
                </a:solidFill>
              </a:rPr>
              <a:t>(سابقه بیماری نقص ایمنی مادرزادی یا علائم عفونت های سینوسی و یا دستگاه تنفسی شدید و مکرر-بررسی نقص ایمنی به دنبال برداشتن طحال،دیابت مزمن،سوختگی و یا بستری طولانی مدت) </a:t>
            </a:r>
            <a:endParaRPr lang="en-US" sz="2400" b="1" dirty="0" smtClean="0">
              <a:solidFill>
                <a:schemeClr val="tx1"/>
              </a:solidFil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a:r>
              <a:rPr lang="fa-IR" b="1" dirty="0" smtClean="0"/>
              <a:t>از بیمار سؤال کنید:</a:t>
            </a:r>
            <a:br>
              <a:rPr lang="fa-IR" b="1" dirty="0" smtClean="0"/>
            </a:br>
            <a:r>
              <a:rPr lang="fa-IR" sz="3100" b="1" dirty="0" smtClean="0"/>
              <a:t>پرسش های اختصاصی</a:t>
            </a:r>
            <a:endParaRPr lang="en-US" dirty="0"/>
          </a:p>
        </p:txBody>
      </p:sp>
      <p:sp>
        <p:nvSpPr>
          <p:cNvPr id="5" name="Content Placeholder 2"/>
          <p:cNvSpPr>
            <a:spLocks noGrp="1"/>
          </p:cNvSpPr>
          <p:nvPr>
            <p:ph idx="1"/>
          </p:nvPr>
        </p:nvSpPr>
        <p:spPr/>
        <p:txBody>
          <a:bodyPr/>
          <a:lstStyle/>
          <a:p>
            <a:pPr lvl="0" algn="just" rtl="1">
              <a:buFont typeface="Wingdings" pitchFamily="2" charset="2"/>
              <a:buChar char="v"/>
            </a:pPr>
            <a:r>
              <a:rPr lang="fa-IR" sz="2400" dirty="0" smtClean="0">
                <a:latin typeface="Times New Roman" pitchFamily="18" charset="0"/>
              </a:rPr>
              <a:t>آیا </a:t>
            </a:r>
            <a:r>
              <a:rPr lang="ar-SA" sz="2400" dirty="0" smtClean="0">
                <a:latin typeface="Times New Roman" pitchFamily="18" charset="0"/>
              </a:rPr>
              <a:t>دچار اختلال در ادرار كردن يا بي اختياري مدفوع و</a:t>
            </a:r>
            <a:r>
              <a:rPr lang="fa-IR" sz="2400" dirty="0" smtClean="0">
                <a:latin typeface="Times New Roman" pitchFamily="18" charset="0"/>
              </a:rPr>
              <a:t> یا</a:t>
            </a:r>
            <a:r>
              <a:rPr lang="ar-SA" sz="2400" dirty="0" smtClean="0">
                <a:latin typeface="Times New Roman" pitchFamily="18" charset="0"/>
              </a:rPr>
              <a:t> علائم بي حسي در ناحيه نشيمن</a:t>
            </a:r>
            <a:r>
              <a:rPr lang="fa-IR" sz="2400" dirty="0" smtClean="0">
                <a:latin typeface="Times New Roman" pitchFamily="18" charset="0"/>
              </a:rPr>
              <a:t> </a:t>
            </a:r>
            <a:r>
              <a:rPr lang="ar-SA" sz="2400" dirty="0" smtClean="0">
                <a:latin typeface="Times New Roman" pitchFamily="18" charset="0"/>
              </a:rPr>
              <a:t>گاه هستيد و يا اختلالات جنسي به تازگي ايجاد شده است</a:t>
            </a:r>
            <a:r>
              <a:rPr lang="fa-IR" sz="2400" dirty="0" smtClean="0"/>
              <a:t>؟</a:t>
            </a:r>
          </a:p>
          <a:p>
            <a:pPr lvl="0" algn="ctr" rtl="1">
              <a:buNone/>
            </a:pPr>
            <a:r>
              <a:rPr lang="fa-IR" sz="2400" b="1" dirty="0" smtClean="0"/>
              <a:t>(علائم فشار روی طناب نخاعی بررسی شود)</a:t>
            </a:r>
          </a:p>
          <a:p>
            <a:pPr algn="ctr" rtl="1">
              <a:buNone/>
            </a:pPr>
            <a:endParaRPr lang="fa-IR" sz="2400" b="1" dirty="0" smtClean="0">
              <a:latin typeface="Times New Roman" pitchFamily="18" charset="0"/>
              <a:cs typeface="Times New Roman" pitchFamily="18" charset="0"/>
            </a:endParaRPr>
          </a:p>
          <a:p>
            <a:pPr algn="r" rtl="1">
              <a:buFont typeface="Wingdings" pitchFamily="2" charset="2"/>
              <a:buChar char="v"/>
            </a:pPr>
            <a:endParaRPr lang="en-US" sz="2400" b="1" dirty="0" smtClean="0">
              <a:latin typeface="Times New Roman" pitchFamily="18" charset="0"/>
              <a:cs typeface="Times New Roman" pitchFamily="18" charset="0"/>
            </a:endParaRPr>
          </a:p>
          <a:p>
            <a:pPr lvl="0" algn="r" rtl="1">
              <a:buFont typeface="Wingdings" pitchFamily="2" charset="2"/>
              <a:buChar char="v"/>
            </a:pPr>
            <a:endParaRPr lang="en-US" sz="2400" b="1" dirty="0" smtClean="0"/>
          </a:p>
          <a:p>
            <a:pPr algn="r" rt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fa-IR" b="1" dirty="0" smtClean="0"/>
              <a:t>از بیمار سؤال کنید:</a:t>
            </a:r>
            <a:br>
              <a:rPr lang="fa-IR" b="1" dirty="0" smtClean="0"/>
            </a:br>
            <a:r>
              <a:rPr lang="fa-IR" sz="3100" b="1" dirty="0" smtClean="0"/>
              <a:t>پرسش های اختصاصی</a:t>
            </a:r>
            <a:endParaRPr lang="en-US" dirty="0"/>
          </a:p>
        </p:txBody>
      </p:sp>
      <p:sp>
        <p:nvSpPr>
          <p:cNvPr id="6" name="Content Placeholder 2"/>
          <p:cNvSpPr>
            <a:spLocks noGrp="1"/>
          </p:cNvSpPr>
          <p:nvPr>
            <p:ph idx="1"/>
          </p:nvPr>
        </p:nvSpPr>
        <p:spPr/>
        <p:txBody>
          <a:bodyPr>
            <a:normAutofit/>
          </a:bodyPr>
          <a:lstStyle/>
          <a:p>
            <a:pPr lvl="0" algn="ctr">
              <a:buNone/>
            </a:pPr>
            <a:endParaRPr lang="fa-IR" sz="2400" b="1" dirty="0" smtClean="0"/>
          </a:p>
          <a:p>
            <a:pPr algn="just">
              <a:buFont typeface="Wingdings" pitchFamily="2" charset="2"/>
              <a:buChar char="v"/>
            </a:pPr>
            <a:r>
              <a:rPr lang="fa-IR" sz="2400" dirty="0" smtClean="0"/>
              <a:t>آیا تابحال دچار</a:t>
            </a:r>
            <a:r>
              <a:rPr lang="ar-SA" sz="2400" dirty="0" smtClean="0"/>
              <a:t> احساس ضعف پيش‌رونده در اندام‌ها شده‌ايد و يا دچار اختلال تعادل هنگام راه رفتن شد</a:t>
            </a:r>
            <a:r>
              <a:rPr lang="fa-IR" sz="2400" dirty="0" smtClean="0"/>
              <a:t>ه‌اید؟</a:t>
            </a:r>
          </a:p>
          <a:p>
            <a:pPr algn="ctr">
              <a:buNone/>
            </a:pPr>
            <a:r>
              <a:rPr lang="fa-IR" sz="2400" b="1" dirty="0" smtClean="0">
                <a:latin typeface="Times New Roman" pitchFamily="18" charset="0"/>
              </a:rPr>
              <a:t>(علائم پیش رونده فشار روی ریشه های عصبی)</a:t>
            </a:r>
          </a:p>
          <a:p>
            <a:pPr algn="ctr">
              <a:buNone/>
            </a:pPr>
            <a:r>
              <a:rPr lang="fa-IR" sz="2400" b="1" dirty="0" smtClean="0">
                <a:latin typeface="Times New Roman" pitchFamily="18" charset="0"/>
              </a:rPr>
              <a:t>(پرسش در مورد قدرت</a:t>
            </a:r>
            <a:r>
              <a:rPr lang="en-US" sz="2400" b="1" dirty="0" smtClean="0">
                <a:latin typeface="Times New Roman" pitchFamily="18" charset="0"/>
              </a:rPr>
              <a:t> </a:t>
            </a:r>
            <a:r>
              <a:rPr lang="fa-IR" sz="2400" b="1" dirty="0" smtClean="0">
                <a:latin typeface="Times New Roman" pitchFamily="18" charset="0"/>
              </a:rPr>
              <a:t>عضلات اندام تحتانی پرسش انجام شود و به طور مثال راه رفتن روی پنجه ها و پاشنه ها بررسی شود)</a:t>
            </a:r>
          </a:p>
          <a:p>
            <a:pPr algn="ctr" rtl="1">
              <a:buNone/>
            </a:pPr>
            <a:r>
              <a:rPr lang="fa-IR" sz="2400" b="1" dirty="0" smtClean="0">
                <a:latin typeface="Times New Roman" pitchFamily="18" charset="0"/>
              </a:rPr>
              <a:t>(بررسی راه رفتن بیمار و بررسی و پرسش بیشتر در مورد احساس اخیرعدم تعادل)</a:t>
            </a:r>
          </a:p>
          <a:p>
            <a:pPr algn="r" rtl="1">
              <a:buFont typeface="Wingdings" pitchFamily="2" charset="2"/>
              <a:buChar char="v"/>
            </a:pPr>
            <a:endParaRPr lang="en-US" sz="24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از بیمار سؤال کنید:</a:t>
            </a:r>
            <a:br>
              <a:rPr lang="fa-IR" b="1" dirty="0" smtClean="0"/>
            </a:br>
            <a:r>
              <a:rPr lang="fa-IR" sz="3100" b="1" dirty="0" smtClean="0"/>
              <a:t>پرسش های اختصاصی</a:t>
            </a:r>
            <a:endParaRPr lang="en-US" dirty="0"/>
          </a:p>
        </p:txBody>
      </p:sp>
      <p:sp>
        <p:nvSpPr>
          <p:cNvPr id="3" name="Content Placeholder 2"/>
          <p:cNvSpPr>
            <a:spLocks noGrp="1"/>
          </p:cNvSpPr>
          <p:nvPr>
            <p:ph idx="1"/>
          </p:nvPr>
        </p:nvSpPr>
        <p:spPr/>
        <p:txBody>
          <a:bodyPr/>
          <a:lstStyle/>
          <a:p>
            <a:pPr lvl="0"/>
            <a:r>
              <a:rPr lang="fa-IR" sz="2400" dirty="0" smtClean="0">
                <a:latin typeface="Times New Roman" pitchFamily="18" charset="0"/>
              </a:rPr>
              <a:t>آیا در 6 هفته‌ی اخیر علائم درد کمر تشدید یافته است؟</a:t>
            </a:r>
            <a:endParaRPr lang="en-US" sz="2400" dirty="0" smtClean="0">
              <a:latin typeface="Times New Roman"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idx="1"/>
          </p:nvPr>
        </p:nvSpPr>
        <p:spPr/>
        <p:txBody>
          <a:bodyPr/>
          <a:lstStyle/>
          <a:p>
            <a:pPr algn="just" rtl="1">
              <a:buNone/>
            </a:pPr>
            <a:r>
              <a:rPr lang="fa-IR" sz="2400" b="1" dirty="0" smtClean="0">
                <a:latin typeface="Times New Roman" pitchFamily="18" charset="0"/>
              </a:rPr>
              <a:t>الف) اگر پاسخ بیمار به تمامی سؤالات بالا منفی است</a:t>
            </a:r>
            <a:r>
              <a:rPr lang="en-US" sz="2400" b="1" dirty="0" smtClean="0">
                <a:latin typeface="Times New Roman" pitchFamily="18" charset="0"/>
              </a:rPr>
              <a:t>:</a:t>
            </a:r>
            <a:endParaRPr lang="fa-IR" sz="2400" b="1" dirty="0" smtClean="0">
              <a:latin typeface="Times New Roman" pitchFamily="18" charset="0"/>
            </a:endParaRPr>
          </a:p>
          <a:p>
            <a:pPr algn="just" rtl="1">
              <a:buNone/>
            </a:pPr>
            <a:r>
              <a:rPr lang="fa-IR" sz="2400" dirty="0" smtClean="0">
                <a:latin typeface="Times New Roman" pitchFamily="18" charset="0"/>
              </a:rPr>
              <a:t>بررسی سطح فعالیت فیزیکی و اندازه‌گیری‌ها را آغاز کنید. (ادامه راهنما)</a:t>
            </a:r>
            <a:endParaRPr lang="en-US" sz="2400" dirty="0" smtClean="0">
              <a:latin typeface="Times New Roman" pitchFamily="18" charset="0"/>
            </a:endParaRPr>
          </a:p>
          <a:p>
            <a:pPr algn="just" rtl="1">
              <a:buNone/>
            </a:pPr>
            <a:r>
              <a:rPr lang="fa-IR" sz="2400" b="1" dirty="0" smtClean="0">
                <a:latin typeface="Times New Roman" pitchFamily="18" charset="0"/>
              </a:rPr>
              <a:t>توجه: </a:t>
            </a:r>
            <a:r>
              <a:rPr lang="fa-IR" sz="2400" dirty="0" smtClean="0">
                <a:latin typeface="Times New Roman" pitchFamily="18" charset="0"/>
              </a:rPr>
              <a:t>در صورتی‌که سن بیمار 45 سال و یا بیشتر است و قبلاً فعالیت فیزیکی مداوم نداشته‌ است، باید قبل از انجام فعالیت </a:t>
            </a:r>
            <a:r>
              <a:rPr lang="fa-IR" sz="2400" dirty="0" smtClean="0">
                <a:solidFill>
                  <a:srgbClr val="FF0000"/>
                </a:solidFill>
                <a:latin typeface="Times New Roman" pitchFamily="18" charset="0"/>
              </a:rPr>
              <a:t>فیزیکی </a:t>
            </a:r>
            <a:r>
              <a:rPr lang="fa-IR" sz="2400" u="sng" dirty="0" smtClean="0">
                <a:solidFill>
                  <a:srgbClr val="FF0000"/>
                </a:solidFill>
                <a:latin typeface="Times New Roman" pitchFamily="18" charset="0"/>
              </a:rPr>
              <a:t>شدید</a:t>
            </a:r>
            <a:r>
              <a:rPr lang="fa-IR" sz="2400" dirty="0" smtClean="0">
                <a:solidFill>
                  <a:srgbClr val="FF0000"/>
                </a:solidFill>
                <a:latin typeface="Times New Roman" pitchFamily="18" charset="0"/>
              </a:rPr>
              <a:t> </a:t>
            </a:r>
            <a:r>
              <a:rPr lang="fa-IR" sz="2400" dirty="0" smtClean="0">
                <a:latin typeface="Times New Roman" pitchFamily="18" charset="0"/>
              </a:rPr>
              <a:t>با متخصص پزشکی ورزشی مشورت کند.</a:t>
            </a:r>
            <a:endParaRPr lang="en-US" sz="2400" dirty="0" smtClean="0">
              <a:latin typeface="Times New Roman" pitchFamily="18" charset="0"/>
            </a:endParaRPr>
          </a:p>
          <a:p>
            <a:pPr algn="r" rtl="1">
              <a:buFont typeface="Wingdings" pitchFamily="2" charset="2"/>
              <a:buChar char="q"/>
            </a:pPr>
            <a:endParaRPr lang="fa-IR" sz="2400" dirty="0" smtClean="0"/>
          </a:p>
          <a:p>
            <a:pPr algn="r" rtl="1">
              <a:buNone/>
            </a:pPr>
            <a:r>
              <a:rPr lang="fa-IR" sz="2400" b="1" dirty="0" smtClean="0"/>
              <a:t>ب) اگر بیمار به یکی یا بیشتر از سؤالات بالا پاسخ مثبت داده‌ است:</a:t>
            </a:r>
            <a:endParaRPr lang="en-US" sz="2400" b="1" dirty="0" smtClean="0"/>
          </a:p>
          <a:p>
            <a:pPr algn="just" rtl="1">
              <a:buNone/>
            </a:pPr>
            <a:r>
              <a:rPr lang="fa-IR" sz="2400" dirty="0" smtClean="0">
                <a:latin typeface="Times New Roman" pitchFamily="18" charset="0"/>
              </a:rPr>
              <a:t>قبل از شروع فعالیت فیزیکی باید توسط پزشک مرکز بررسی شده و در مورد ارجاع بیمار به متخصص تصمیم‌گیری شود</a:t>
            </a:r>
            <a:r>
              <a:rPr lang="fa-IR" sz="2400" dirty="0" smtClean="0"/>
              <a:t>.</a:t>
            </a:r>
            <a:endParaRPr lang="en-US" sz="2400" dirty="0" smtClean="0"/>
          </a:p>
          <a:p>
            <a:pPr algn="r" rtl="1">
              <a:buFont typeface="Wingdings" pitchFamily="2" charset="2"/>
              <a:buChar char="q"/>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fa-IR" sz="3600" b="1" dirty="0" smtClean="0">
              <a:latin typeface="Times New Roman" pitchFamily="18" charset="0"/>
            </a:endParaRPr>
          </a:p>
          <a:p>
            <a:pPr algn="ctr"/>
            <a:r>
              <a:rPr lang="fa-IR" sz="3600" b="1" dirty="0" smtClean="0">
                <a:latin typeface="Times New Roman" pitchFamily="18" charset="0"/>
              </a:rPr>
              <a:t> بررسی </a:t>
            </a:r>
            <a:r>
              <a:rPr lang="fa-IR" sz="3600" b="1" dirty="0" smtClean="0">
                <a:solidFill>
                  <a:srgbClr val="FF0000"/>
                </a:solidFill>
                <a:latin typeface="Times New Roman" pitchFamily="18" charset="0"/>
              </a:rPr>
              <a:t>علائم خطر </a:t>
            </a:r>
            <a:r>
              <a:rPr lang="en-US" sz="3600" b="1" dirty="0" smtClean="0">
                <a:solidFill>
                  <a:srgbClr val="FF0000"/>
                </a:solidFill>
                <a:latin typeface="Times New Roman" pitchFamily="18" charset="0"/>
              </a:rPr>
              <a:t>Red flags)</a:t>
            </a:r>
            <a:r>
              <a:rPr lang="fa-IR" sz="3600" b="1" dirty="0" smtClean="0">
                <a:solidFill>
                  <a:srgbClr val="FF0000"/>
                </a:solidFill>
                <a:latin typeface="Times New Roman" pitchFamily="18" charset="0"/>
              </a:rPr>
              <a:t>) </a:t>
            </a:r>
            <a:r>
              <a:rPr lang="fa-IR" sz="3600" b="1" dirty="0" smtClean="0">
                <a:latin typeface="Times New Roman" pitchFamily="18" charset="0"/>
              </a:rPr>
              <a:t>در بیمارکمردرد</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fa-IR" sz="3600" b="1" dirty="0" smtClean="0">
                <a:solidFill>
                  <a:srgbClr val="FF0000"/>
                </a:solidFill>
                <a:latin typeface="Times New Roman" pitchFamily="18" charset="0"/>
                <a:cs typeface="Times New Roman" pitchFamily="18" charset="0"/>
              </a:rPr>
              <a:t>علائم خطر </a:t>
            </a:r>
            <a:r>
              <a:rPr lang="en-US" sz="3600" b="1" dirty="0" smtClean="0">
                <a:solidFill>
                  <a:srgbClr val="FF0000"/>
                </a:solidFill>
                <a:latin typeface="Times New Roman" pitchFamily="18" charset="0"/>
                <a:cs typeface="Times New Roman" pitchFamily="18" charset="0"/>
              </a:rPr>
              <a:t>Red flags)</a:t>
            </a:r>
            <a:r>
              <a:rPr lang="fa-IR" sz="3600" b="1" dirty="0" smtClean="0">
                <a:solidFill>
                  <a:srgbClr val="FF0000"/>
                </a:solidFill>
                <a:latin typeface="Times New Roman" pitchFamily="18" charset="0"/>
                <a:cs typeface="Times New Roman" pitchFamily="18" charset="0"/>
              </a:rPr>
              <a:t>) </a:t>
            </a:r>
            <a:r>
              <a:rPr lang="en-US" dirty="0" smtClean="0"/>
              <a:t/>
            </a:r>
            <a:br>
              <a:rPr lang="en-US" dirty="0" smtClean="0"/>
            </a:br>
            <a:endParaRPr lang="en-US" dirty="0"/>
          </a:p>
        </p:txBody>
      </p:sp>
      <p:sp>
        <p:nvSpPr>
          <p:cNvPr id="5" name="Content Placeholder 2"/>
          <p:cNvSpPr>
            <a:spLocks noGrp="1"/>
          </p:cNvSpPr>
          <p:nvPr>
            <p:ph idx="1"/>
          </p:nvPr>
        </p:nvSpPr>
        <p:spPr>
          <a:xfrm>
            <a:off x="1097280" y="1845734"/>
            <a:ext cx="10860258" cy="3893884"/>
          </a:xfrm>
        </p:spPr>
        <p:txBody>
          <a:bodyPr>
            <a:noAutofit/>
          </a:bodyPr>
          <a:lstStyle/>
          <a:p>
            <a:pPr algn="r" rtl="1">
              <a:buFont typeface="Wingdings" pitchFamily="2" charset="2"/>
              <a:buChar char="v"/>
            </a:pPr>
            <a:r>
              <a:rPr lang="fa-IR" sz="2400" dirty="0" smtClean="0">
                <a:latin typeface="Times New Roman" pitchFamily="18" charset="0"/>
              </a:rPr>
              <a:t>سن</a:t>
            </a:r>
            <a:r>
              <a:rPr lang="ar-SA" sz="2400" dirty="0" smtClean="0">
                <a:latin typeface="Times New Roman" pitchFamily="18" charset="0"/>
              </a:rPr>
              <a:t> </a:t>
            </a:r>
            <a:r>
              <a:rPr lang="ar-SA" sz="2400" b="1" dirty="0" smtClean="0">
                <a:latin typeface="Times New Roman" pitchFamily="18" charset="0"/>
              </a:rPr>
              <a:t>كمتر از 18 سال</a:t>
            </a:r>
            <a:endParaRPr lang="fa-IR" sz="2400" b="1" dirty="0" smtClean="0">
              <a:latin typeface="Times New Roman" pitchFamily="18" charset="0"/>
            </a:endParaRPr>
          </a:p>
          <a:p>
            <a:pPr algn="ctr" rtl="1">
              <a:buNone/>
            </a:pPr>
            <a:r>
              <a:rPr lang="fa-IR" sz="2400" b="1" dirty="0" smtClean="0">
                <a:latin typeface="Times New Roman" pitchFamily="18" charset="0"/>
              </a:rPr>
              <a:t>(شایع ترین علت درد کمر در اطفال لنفوم است که باید مد نظر قرار گیرد)</a:t>
            </a:r>
            <a:endParaRPr lang="fa-IR" sz="2400" dirty="0" smtClean="0"/>
          </a:p>
          <a:p>
            <a:pPr algn="r" rtl="1">
              <a:buFont typeface="Wingdings" pitchFamily="2" charset="2"/>
              <a:buChar char="v"/>
            </a:pPr>
            <a:r>
              <a:rPr lang="ar-SA" sz="2400" dirty="0" smtClean="0"/>
              <a:t>كمر درد در سن </a:t>
            </a:r>
            <a:r>
              <a:rPr lang="ar-SA" sz="2400" b="1" dirty="0" smtClean="0"/>
              <a:t>بالاي 55 سال </a:t>
            </a:r>
            <a:r>
              <a:rPr lang="fa-IR" sz="2400" dirty="0" smtClean="0"/>
              <a:t>که</a:t>
            </a:r>
            <a:r>
              <a:rPr lang="ar-SA" sz="2400" dirty="0" smtClean="0"/>
              <a:t> به تازگي شروع شده است.</a:t>
            </a:r>
            <a:endParaRPr lang="fa-IR" sz="2400" dirty="0" smtClean="0"/>
          </a:p>
          <a:p>
            <a:pPr algn="ctr" rtl="1">
              <a:buNone/>
            </a:pPr>
            <a:r>
              <a:rPr lang="fa-IR" sz="2400" b="1" dirty="0" smtClean="0">
                <a:latin typeface="Times New Roman" pitchFamily="18" charset="0"/>
              </a:rPr>
              <a:t>(باید بیماری های زمینه ای مانند سرطان های متاستاتیک حتما مد نظر قرار گیرد)</a:t>
            </a:r>
            <a:endParaRPr lang="fa-IR" sz="2400" dirty="0" smtClean="0"/>
          </a:p>
          <a:p>
            <a:pPr algn="r" rtl="1">
              <a:buFont typeface="Wingdings" pitchFamily="2" charset="2"/>
              <a:buChar char="v"/>
            </a:pPr>
            <a:r>
              <a:rPr lang="ar-SA" sz="2400" dirty="0" smtClean="0"/>
              <a:t>درد به‌دنبال ضربه شديد ايجاد شده است </a:t>
            </a:r>
            <a:endParaRPr lang="fa-IR" sz="2400" dirty="0" smtClean="0"/>
          </a:p>
          <a:p>
            <a:pPr algn="r" rtl="1">
              <a:buFont typeface="Wingdings" pitchFamily="2" charset="2"/>
              <a:buChar char="v"/>
            </a:pPr>
            <a:r>
              <a:rPr lang="ar-SA" sz="2400" dirty="0" smtClean="0">
                <a:latin typeface="Times New Roman" pitchFamily="18" charset="0"/>
              </a:rPr>
              <a:t>پزشك </a:t>
            </a:r>
            <a:r>
              <a:rPr lang="fa-IR" sz="2400" dirty="0" smtClean="0">
                <a:latin typeface="Times New Roman" pitchFamily="18" charset="0"/>
              </a:rPr>
              <a:t>به بیمار</a:t>
            </a:r>
            <a:r>
              <a:rPr lang="ar-SA" sz="2400" dirty="0" smtClean="0">
                <a:latin typeface="Times New Roman" pitchFamily="18" charset="0"/>
              </a:rPr>
              <a:t>گفته است كه مبتلا به سرطان شده ا</a:t>
            </a:r>
            <a:r>
              <a:rPr lang="fa-IR" sz="2400" dirty="0" smtClean="0">
                <a:latin typeface="Times New Roman" pitchFamily="18" charset="0"/>
              </a:rPr>
              <a:t>ست </a:t>
            </a:r>
            <a:r>
              <a:rPr lang="ar-SA" sz="2400" dirty="0" smtClean="0">
                <a:latin typeface="Times New Roman" pitchFamily="18" charset="0"/>
              </a:rPr>
              <a:t>(در هر قسمت بدن)</a:t>
            </a:r>
            <a:endParaRPr lang="en-US" sz="2400" b="1" dirty="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fa-IR" sz="3200" b="1" dirty="0" smtClean="0">
                <a:solidFill>
                  <a:srgbClr val="FF0000"/>
                </a:solidFill>
                <a:latin typeface="Times New Roman" pitchFamily="18" charset="0"/>
                <a:cs typeface="Times New Roman" pitchFamily="18" charset="0"/>
              </a:rPr>
              <a:t>علائم خطر </a:t>
            </a:r>
            <a:r>
              <a:rPr lang="en-US" sz="3200" b="1" dirty="0" smtClean="0">
                <a:solidFill>
                  <a:srgbClr val="FF0000"/>
                </a:solidFill>
                <a:latin typeface="Times New Roman" pitchFamily="18" charset="0"/>
                <a:cs typeface="Times New Roman" pitchFamily="18" charset="0"/>
              </a:rPr>
              <a:t>Red flags)</a:t>
            </a:r>
            <a:r>
              <a:rPr lang="fa-IR" sz="3200" b="1" dirty="0" smtClean="0">
                <a:solidFill>
                  <a:srgbClr val="FF0000"/>
                </a:solidFill>
                <a:latin typeface="Times New Roman" pitchFamily="18" charset="0"/>
                <a:cs typeface="Times New Roman" pitchFamily="18" charset="0"/>
              </a:rPr>
              <a:t>)</a:t>
            </a:r>
            <a:endParaRPr lang="en-US" sz="3200" dirty="0"/>
          </a:p>
        </p:txBody>
      </p:sp>
      <p:sp>
        <p:nvSpPr>
          <p:cNvPr id="5" name="Content Placeholder 2"/>
          <p:cNvSpPr>
            <a:spLocks noGrp="1"/>
          </p:cNvSpPr>
          <p:nvPr>
            <p:ph idx="1"/>
          </p:nvPr>
        </p:nvSpPr>
        <p:spPr/>
        <p:txBody>
          <a:bodyPr>
            <a:normAutofit/>
          </a:bodyPr>
          <a:lstStyle/>
          <a:p>
            <a:pPr lvl="0" algn="justLow" rtl="1">
              <a:buFont typeface="Wingdings" pitchFamily="2" charset="2"/>
              <a:buChar char="v"/>
            </a:pPr>
            <a:r>
              <a:rPr lang="ar-SA" sz="2400" dirty="0" smtClean="0">
                <a:latin typeface="Times New Roman" pitchFamily="18" charset="0"/>
                <a:cs typeface="Times New Roman" pitchFamily="18" charset="0"/>
              </a:rPr>
              <a:t>سابقه خانوادگي سرطان مانند پستان </a:t>
            </a:r>
            <a:r>
              <a:rPr lang="fa-IR" sz="2400" dirty="0" smtClean="0">
                <a:latin typeface="Times New Roman" pitchFamily="18" charset="0"/>
                <a:cs typeface="Times New Roman" pitchFamily="18" charset="0"/>
              </a:rPr>
              <a:t>یا</a:t>
            </a:r>
            <a:r>
              <a:rPr lang="ar-SA" sz="2400" dirty="0" smtClean="0">
                <a:latin typeface="Times New Roman" pitchFamily="18" charset="0"/>
                <a:cs typeface="Times New Roman" pitchFamily="18" charset="0"/>
              </a:rPr>
              <a:t> پروستات</a:t>
            </a:r>
            <a:endParaRPr lang="fa-IR" sz="2400" dirty="0" smtClean="0">
              <a:latin typeface="Times New Roman" pitchFamily="18" charset="0"/>
              <a:cs typeface="Times New Roman" pitchFamily="18" charset="0"/>
            </a:endParaRPr>
          </a:p>
          <a:p>
            <a:pPr lvl="0" algn="justLow" rtl="1">
              <a:buFont typeface="Wingdings" pitchFamily="2" charset="2"/>
              <a:buChar char="v"/>
            </a:pPr>
            <a:endParaRPr lang="en-US" sz="2400" dirty="0" smtClean="0">
              <a:latin typeface="Times New Roman" pitchFamily="18" charset="0"/>
              <a:cs typeface="Times New Roman" pitchFamily="18" charset="0"/>
            </a:endParaRPr>
          </a:p>
          <a:p>
            <a:pPr lvl="0" algn="justLow" rtl="1">
              <a:buFont typeface="Wingdings" pitchFamily="2" charset="2"/>
              <a:buChar char="v"/>
            </a:pPr>
            <a:r>
              <a:rPr lang="ar-SA" sz="2400" dirty="0" smtClean="0">
                <a:latin typeface="Times New Roman" pitchFamily="18" charset="0"/>
                <a:cs typeface="Times New Roman" pitchFamily="18" charset="0"/>
              </a:rPr>
              <a:t>مصرف درازمدت</a:t>
            </a:r>
            <a:r>
              <a:rPr lang="fa-IR" sz="2400" dirty="0" smtClean="0">
                <a:latin typeface="Times New Roman" pitchFamily="18" charset="0"/>
                <a:cs typeface="Times New Roman" pitchFamily="18" charset="0"/>
              </a:rPr>
              <a:t> (حداقل 3 ماه)</a:t>
            </a:r>
            <a:r>
              <a:rPr lang="ar-SA" sz="2400" dirty="0" smtClean="0">
                <a:latin typeface="Times New Roman" pitchFamily="18" charset="0"/>
                <a:cs typeface="Times New Roman" pitchFamily="18" charset="0"/>
              </a:rPr>
              <a:t> کورتون خوراكي يا تزريقي</a:t>
            </a:r>
            <a:endParaRPr lang="en-US" sz="2400" dirty="0" smtClean="0">
              <a:latin typeface="Times New Roman" pitchFamily="18" charset="0"/>
              <a:cs typeface="Times New Roman" pitchFamily="18" charset="0"/>
            </a:endParaRPr>
          </a:p>
          <a:p>
            <a:pPr lvl="0" algn="justLow" rtl="1">
              <a:buFont typeface="Wingdings" pitchFamily="2" charset="2"/>
              <a:buChar char="v"/>
            </a:pPr>
            <a:endParaRPr lang="fa-IR" sz="2400" dirty="0" smtClean="0">
              <a:latin typeface="Times New Roman" pitchFamily="18" charset="0"/>
              <a:cs typeface="Times New Roman" pitchFamily="18" charset="0"/>
            </a:endParaRPr>
          </a:p>
          <a:p>
            <a:pPr lvl="0" algn="justLow" rtl="1">
              <a:buFont typeface="Wingdings" pitchFamily="2" charset="2"/>
              <a:buChar char="v"/>
            </a:pPr>
            <a:r>
              <a:rPr lang="ar-SA" sz="2400" dirty="0" smtClean="0">
                <a:latin typeface="Times New Roman" pitchFamily="18" charset="0"/>
                <a:cs typeface="Times New Roman" pitchFamily="18" charset="0"/>
              </a:rPr>
              <a:t>اگر علائم عفونت مانند تب، تعريق شبانه، كاهش وزن ناخواسته اخير دار</a:t>
            </a:r>
            <a:r>
              <a:rPr lang="fa-IR" sz="2400" dirty="0" smtClean="0">
                <a:latin typeface="Times New Roman" pitchFamily="18" charset="0"/>
                <a:cs typeface="Times New Roman" pitchFamily="18" charset="0"/>
              </a:rPr>
              <a:t>د.</a:t>
            </a:r>
            <a:endParaRPr lang="en-US" sz="2400" dirty="0" smtClean="0">
              <a:latin typeface="Times New Roman" pitchFamily="18" charset="0"/>
              <a:cs typeface="Times New Roman" pitchFamily="18" charset="0"/>
            </a:endParaRPr>
          </a:p>
          <a:p>
            <a:pPr algn="justLow" rtl="1">
              <a:buFont typeface="Wingdings" pitchFamily="2" charset="2"/>
              <a:buChar char="v"/>
            </a:pPr>
            <a:endParaRPr lang="fa-IR" sz="2400" dirty="0" smtClean="0">
              <a:latin typeface="Times New Roman" pitchFamily="18" charset="0"/>
              <a:cs typeface="Times New Roman" pitchFamily="18" charset="0"/>
            </a:endParaRPr>
          </a:p>
          <a:p>
            <a:pPr algn="justLow" rtl="1">
              <a:buFont typeface="Wingdings" pitchFamily="2" charset="2"/>
              <a:buChar char="v"/>
            </a:pPr>
            <a:r>
              <a:rPr lang="ar-SA" sz="2400" dirty="0" smtClean="0">
                <a:latin typeface="Times New Roman" pitchFamily="18" charset="0"/>
                <a:cs typeface="Times New Roman" pitchFamily="18" charset="0"/>
              </a:rPr>
              <a:t>کمردردی که </a:t>
            </a:r>
            <a:r>
              <a:rPr lang="fa-IR" sz="2400" dirty="0" smtClean="0">
                <a:latin typeface="Times New Roman" pitchFamily="18" charset="0"/>
                <a:cs typeface="Times New Roman" pitchFamily="18" charset="0"/>
              </a:rPr>
              <a:t>بیمار </a:t>
            </a:r>
            <a:r>
              <a:rPr lang="ar-SA" sz="2400" dirty="0" smtClean="0">
                <a:latin typeface="Times New Roman" pitchFamily="18" charset="0"/>
                <a:cs typeface="Times New Roman" pitchFamily="18" charset="0"/>
              </a:rPr>
              <a:t>را از خواب بیدار می</a:t>
            </a:r>
            <a:r>
              <a:rPr lang="en-US"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کند یا در هنگام صبح موجب بيدار </a:t>
            </a:r>
            <a:r>
              <a:rPr lang="fa-IR" sz="2400" dirty="0" smtClean="0">
                <a:latin typeface="Times New Roman" pitchFamily="18" charset="0"/>
                <a:cs typeface="Times New Roman" pitchFamily="18" charset="0"/>
              </a:rPr>
              <a:t>شدن بیمار </a:t>
            </a:r>
            <a:r>
              <a:rPr lang="ar-SA" sz="2400" dirty="0" smtClean="0">
                <a:latin typeface="Times New Roman" pitchFamily="18" charset="0"/>
                <a:cs typeface="Times New Roman" pitchFamily="18" charset="0"/>
              </a:rPr>
              <a:t>از خواب می</a:t>
            </a:r>
            <a:r>
              <a:rPr lang="en-US"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شود</a:t>
            </a:r>
            <a:r>
              <a:rPr lang="fa-IR"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fa-IR" sz="3200" b="1" dirty="0" smtClean="0">
                <a:latin typeface="Times New Roman" pitchFamily="18" charset="0"/>
                <a:cs typeface="Times New Roman" pitchFamily="18" charset="0"/>
              </a:rPr>
              <a:t>بررسی </a:t>
            </a:r>
            <a:r>
              <a:rPr lang="fa-IR" sz="3200" b="1" dirty="0" smtClean="0">
                <a:solidFill>
                  <a:srgbClr val="FF0000"/>
                </a:solidFill>
                <a:latin typeface="Times New Roman" pitchFamily="18" charset="0"/>
                <a:cs typeface="Times New Roman" pitchFamily="18" charset="0"/>
              </a:rPr>
              <a:t>علائم خطر </a:t>
            </a:r>
            <a:r>
              <a:rPr lang="en-US" sz="3200" b="1" dirty="0" smtClean="0">
                <a:solidFill>
                  <a:srgbClr val="FF0000"/>
                </a:solidFill>
                <a:latin typeface="Times New Roman" pitchFamily="18" charset="0"/>
                <a:cs typeface="Times New Roman" pitchFamily="18" charset="0"/>
              </a:rPr>
              <a:t>Red flag)</a:t>
            </a:r>
            <a:r>
              <a:rPr lang="fa-IR" sz="3200" b="1" dirty="0" smtClean="0">
                <a:solidFill>
                  <a:srgbClr val="FF0000"/>
                </a:solidFill>
                <a:latin typeface="Times New Roman" pitchFamily="18" charset="0"/>
                <a:cs typeface="Times New Roman" pitchFamily="18" charset="0"/>
              </a:rPr>
              <a:t>) </a:t>
            </a:r>
            <a:r>
              <a:rPr lang="fa-IR" sz="3200" b="1" dirty="0" smtClean="0">
                <a:latin typeface="Times New Roman" pitchFamily="18" charset="0"/>
                <a:cs typeface="Times New Roman" pitchFamily="18" charset="0"/>
              </a:rPr>
              <a:t>در بیمارکمردرد:</a:t>
            </a:r>
            <a:endParaRPr lang="en-US" sz="3200" dirty="0"/>
          </a:p>
        </p:txBody>
      </p:sp>
      <p:sp>
        <p:nvSpPr>
          <p:cNvPr id="5" name="Content Placeholder 2"/>
          <p:cNvSpPr>
            <a:spLocks noGrp="1"/>
          </p:cNvSpPr>
          <p:nvPr>
            <p:ph idx="1"/>
          </p:nvPr>
        </p:nvSpPr>
        <p:spPr/>
        <p:txBody>
          <a:bodyPr/>
          <a:lstStyle/>
          <a:p>
            <a:pPr lvl="0" algn="just" rtl="1">
              <a:buFont typeface="Wingdings" pitchFamily="2" charset="2"/>
              <a:buChar char="q"/>
            </a:pPr>
            <a:r>
              <a:rPr lang="ar-SA" sz="2400" dirty="0" smtClean="0">
                <a:latin typeface="Times New Roman" pitchFamily="18" charset="0"/>
                <a:cs typeface="Times New Roman" pitchFamily="18" charset="0"/>
              </a:rPr>
              <a:t>كمر درد</a:t>
            </a:r>
            <a:r>
              <a:rPr lang="fa-IR" sz="2400" dirty="0" smtClean="0">
                <a:latin typeface="Times New Roman" pitchFamily="18" charset="0"/>
                <a:cs typeface="Times New Roman" pitchFamily="18" charset="0"/>
              </a:rPr>
              <a:t>ی</a:t>
            </a:r>
            <a:r>
              <a:rPr lang="ar-SA" sz="2400" dirty="0" smtClean="0">
                <a:latin typeface="Times New Roman" pitchFamily="18" charset="0"/>
                <a:cs typeface="Times New Roman" pitchFamily="18" charset="0"/>
              </a:rPr>
              <a:t> كه هنگام صبح خشكي مفاصل شديد </a:t>
            </a:r>
            <a:r>
              <a:rPr lang="fa-IR" sz="2400" dirty="0" smtClean="0">
                <a:latin typeface="Times New Roman" pitchFamily="18" charset="0"/>
                <a:cs typeface="Times New Roman" pitchFamily="18" charset="0"/>
              </a:rPr>
              <a:t>(بیش از 30 دقیقه) </a:t>
            </a:r>
            <a:r>
              <a:rPr lang="ar-SA" sz="2400" dirty="0" smtClean="0">
                <a:latin typeface="Times New Roman" pitchFamily="18" charset="0"/>
                <a:cs typeface="Times New Roman" pitchFamily="18" charset="0"/>
              </a:rPr>
              <a:t>براي </a:t>
            </a:r>
            <a:r>
              <a:rPr lang="fa-IR" sz="2400" dirty="0" smtClean="0">
                <a:latin typeface="Times New Roman" pitchFamily="18" charset="0"/>
                <a:cs typeface="Times New Roman" pitchFamily="18" charset="0"/>
              </a:rPr>
              <a:t>بیمار </a:t>
            </a:r>
            <a:r>
              <a:rPr lang="ar-SA" sz="2400" dirty="0" smtClean="0">
                <a:latin typeface="Times New Roman" pitchFamily="18" charset="0"/>
                <a:cs typeface="Times New Roman" pitchFamily="18" charset="0"/>
              </a:rPr>
              <a:t>ايجاد كرده است</a:t>
            </a:r>
            <a:r>
              <a:rPr lang="fa-I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lvl="0" algn="just" rtl="1"/>
            <a:endParaRPr lang="fa-IR" sz="2400" dirty="0" smtClean="0">
              <a:latin typeface="Times New Roman" pitchFamily="18" charset="0"/>
              <a:cs typeface="Times New Roman" pitchFamily="18" charset="0"/>
            </a:endParaRPr>
          </a:p>
          <a:p>
            <a:pPr lvl="0" algn="just" rtl="1">
              <a:buFont typeface="Wingdings" pitchFamily="2" charset="2"/>
              <a:buChar char="q"/>
            </a:pPr>
            <a:r>
              <a:rPr lang="ar-SA" sz="2400" dirty="0" smtClean="0">
                <a:latin typeface="Times New Roman" pitchFamily="18" charset="0"/>
                <a:cs typeface="Times New Roman" pitchFamily="18" charset="0"/>
              </a:rPr>
              <a:t>شرح حال خانوادگي بيماري‌هاي روماتيسمي</a:t>
            </a:r>
            <a:r>
              <a:rPr lang="fa-IR" sz="2400" dirty="0" smtClean="0">
                <a:latin typeface="Times New Roman" pitchFamily="18" charset="0"/>
                <a:cs typeface="Times New Roman" pitchFamily="18" charset="0"/>
              </a:rPr>
              <a:t> یا </a:t>
            </a:r>
            <a:r>
              <a:rPr lang="ar-SA" sz="2400" dirty="0" smtClean="0">
                <a:latin typeface="Times New Roman" pitchFamily="18" charset="0"/>
                <a:cs typeface="Times New Roman" pitchFamily="18" charset="0"/>
              </a:rPr>
              <a:t>وجود درگيري و خشكي</a:t>
            </a:r>
            <a:r>
              <a:rPr lang="fa-IR" sz="2400" dirty="0" smtClean="0">
                <a:latin typeface="Times New Roman" pitchFamily="18" charset="0"/>
                <a:cs typeface="Times New Roman" pitchFamily="18" charset="0"/>
              </a:rPr>
              <a:t> و</a:t>
            </a:r>
            <a:r>
              <a:rPr lang="ar-SA" sz="2400" dirty="0" smtClean="0">
                <a:latin typeface="Times New Roman" pitchFamily="18" charset="0"/>
                <a:cs typeface="Times New Roman" pitchFamily="18" charset="0"/>
              </a:rPr>
              <a:t> التهاب مفاصل محيطي</a:t>
            </a:r>
            <a:endParaRPr lang="en-US" sz="2400" dirty="0" smtClean="0">
              <a:latin typeface="Times New Roman" pitchFamily="18" charset="0"/>
              <a:cs typeface="Times New Roman" pitchFamily="18" charset="0"/>
            </a:endParaRPr>
          </a:p>
          <a:p>
            <a:pPr lvl="0" algn="just" rtl="1"/>
            <a:endParaRPr lang="fa-IR" sz="2400" dirty="0" smtClean="0">
              <a:latin typeface="Times New Roman" pitchFamily="18" charset="0"/>
              <a:cs typeface="Times New Roman" pitchFamily="18" charset="0"/>
            </a:endParaRPr>
          </a:p>
          <a:p>
            <a:pPr lvl="0" algn="just" rtl="1">
              <a:buFont typeface="Wingdings" pitchFamily="2" charset="2"/>
              <a:buChar char="q"/>
            </a:pPr>
            <a:r>
              <a:rPr lang="ar-SA" sz="2400" dirty="0" smtClean="0">
                <a:latin typeface="Times New Roman" pitchFamily="18" charset="0"/>
                <a:cs typeface="Times New Roman" pitchFamily="18" charset="0"/>
              </a:rPr>
              <a:t>بيماري نقص ايمني </a:t>
            </a:r>
            <a:endParaRPr lang="en-US" sz="2400" dirty="0" smtClean="0">
              <a:latin typeface="Times New Roman" pitchFamily="18" charset="0"/>
              <a:cs typeface="Times New Roman" pitchFamily="18" charset="0"/>
            </a:endParaRPr>
          </a:p>
          <a:p>
            <a:pPr algn="r" rtl="1"/>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fa-IR" sz="3200" b="1" dirty="0" smtClean="0">
                <a:latin typeface="Times New Roman" pitchFamily="18" charset="0"/>
                <a:cs typeface="Times New Roman" pitchFamily="18" charset="0"/>
              </a:rPr>
              <a:t>بررسی </a:t>
            </a:r>
            <a:r>
              <a:rPr lang="fa-IR" sz="3200" b="1" dirty="0" smtClean="0">
                <a:solidFill>
                  <a:srgbClr val="FF0000"/>
                </a:solidFill>
                <a:latin typeface="Times New Roman" pitchFamily="18" charset="0"/>
                <a:cs typeface="Times New Roman" pitchFamily="18" charset="0"/>
              </a:rPr>
              <a:t>علائم خطر </a:t>
            </a:r>
            <a:r>
              <a:rPr lang="en-US" sz="3200" b="1" dirty="0" smtClean="0">
                <a:solidFill>
                  <a:srgbClr val="FF0000"/>
                </a:solidFill>
                <a:latin typeface="Times New Roman" pitchFamily="18" charset="0"/>
                <a:cs typeface="Times New Roman" pitchFamily="18" charset="0"/>
              </a:rPr>
              <a:t>Red flag)</a:t>
            </a:r>
            <a:r>
              <a:rPr lang="fa-IR" sz="3200" b="1" dirty="0" smtClean="0">
                <a:solidFill>
                  <a:srgbClr val="FF0000"/>
                </a:solidFill>
                <a:latin typeface="Times New Roman" pitchFamily="18" charset="0"/>
                <a:cs typeface="Times New Roman" pitchFamily="18" charset="0"/>
              </a:rPr>
              <a:t>) </a:t>
            </a:r>
            <a:r>
              <a:rPr lang="fa-IR" sz="3200" b="1" dirty="0" smtClean="0">
                <a:latin typeface="Times New Roman" pitchFamily="18" charset="0"/>
                <a:cs typeface="Times New Roman" pitchFamily="18" charset="0"/>
              </a:rPr>
              <a:t>در بیمارکمردرد:</a:t>
            </a:r>
            <a:endParaRPr lang="en-US" sz="3200" dirty="0"/>
          </a:p>
        </p:txBody>
      </p:sp>
      <p:sp>
        <p:nvSpPr>
          <p:cNvPr id="5" name="Content Placeholder 2"/>
          <p:cNvSpPr>
            <a:spLocks noGrp="1"/>
          </p:cNvSpPr>
          <p:nvPr>
            <p:ph idx="1"/>
          </p:nvPr>
        </p:nvSpPr>
        <p:spPr/>
        <p:txBody>
          <a:bodyPr/>
          <a:lstStyle/>
          <a:p>
            <a:pPr lvl="0" algn="r" rtl="1">
              <a:buFont typeface="Wingdings" pitchFamily="2" charset="2"/>
              <a:buChar char="v"/>
            </a:pPr>
            <a:r>
              <a:rPr lang="ar-SA" sz="2400" dirty="0" smtClean="0">
                <a:latin typeface="Times New Roman" pitchFamily="18" charset="0"/>
                <a:cs typeface="Times New Roman" pitchFamily="18" charset="0"/>
              </a:rPr>
              <a:t>اگر دچار اختلال در ادرار كردن يا دچار بي‌اختياري مدفوع شديد و علائم بي حسي در ناحيه نشيمن‌گاه </a:t>
            </a:r>
            <a:r>
              <a:rPr lang="fa-IR" sz="2400" dirty="0" smtClean="0">
                <a:latin typeface="Times New Roman" pitchFamily="18" charset="0"/>
                <a:cs typeface="Times New Roman" pitchFamily="18" charset="0"/>
              </a:rPr>
              <a:t>باشد</a:t>
            </a:r>
            <a:r>
              <a:rPr lang="ar-SA" sz="2400" dirty="0" smtClean="0">
                <a:latin typeface="Times New Roman" pitchFamily="18" charset="0"/>
                <a:cs typeface="Times New Roman" pitchFamily="18" charset="0"/>
              </a:rPr>
              <a:t> و يا اختلالات جنسي به تازگي ايجاد شده است</a:t>
            </a:r>
            <a:r>
              <a:rPr lang="fa-I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lvl="0" algn="r" rtl="1">
              <a:buFont typeface="Wingdings" pitchFamily="2" charset="2"/>
              <a:buChar char="v"/>
            </a:pPr>
            <a:endParaRPr lang="fa-IR" sz="2400" dirty="0" smtClean="0">
              <a:latin typeface="Times New Roman" pitchFamily="18" charset="0"/>
              <a:cs typeface="Times New Roman" pitchFamily="18" charset="0"/>
            </a:endParaRPr>
          </a:p>
          <a:p>
            <a:pPr lvl="0" algn="r" rtl="1">
              <a:buFont typeface="Wingdings" pitchFamily="2" charset="2"/>
              <a:buChar char="v"/>
            </a:pPr>
            <a:r>
              <a:rPr lang="ar-SA" sz="2400" dirty="0" smtClean="0">
                <a:latin typeface="Times New Roman" pitchFamily="18" charset="0"/>
                <a:cs typeface="Times New Roman" pitchFamily="18" charset="0"/>
              </a:rPr>
              <a:t>احساس ضعف پيش‌رونده در اندام‌ها</a:t>
            </a:r>
            <a:r>
              <a:rPr lang="fa-IR" sz="2400" dirty="0" smtClean="0">
                <a:latin typeface="Times New Roman" pitchFamily="18" charset="0"/>
                <a:cs typeface="Times New Roman" pitchFamily="18" charset="0"/>
              </a:rPr>
              <a:t> یا</a:t>
            </a:r>
            <a:r>
              <a:rPr lang="ar-SA" sz="2400" dirty="0" smtClean="0">
                <a:latin typeface="Times New Roman" pitchFamily="18" charset="0"/>
                <a:cs typeface="Times New Roman" pitchFamily="18" charset="0"/>
              </a:rPr>
              <a:t> اختلال تعادل شديد هنگام راه رفتن</a:t>
            </a:r>
            <a:endParaRPr lang="en-US" sz="2400" dirty="0" smtClean="0">
              <a:latin typeface="Times New Roman" pitchFamily="18" charset="0"/>
              <a:cs typeface="Times New Roman" pitchFamily="18" charset="0"/>
            </a:endParaRPr>
          </a:p>
          <a:p>
            <a:pPr lvl="0" algn="r" rtl="1">
              <a:buFont typeface="Wingdings" pitchFamily="2" charset="2"/>
              <a:buChar char="v"/>
            </a:pPr>
            <a:endParaRPr lang="fa-IR" sz="2400" dirty="0" smtClean="0">
              <a:latin typeface="Times New Roman" pitchFamily="18" charset="0"/>
              <a:cs typeface="Times New Roman" pitchFamily="18" charset="0"/>
            </a:endParaRPr>
          </a:p>
          <a:p>
            <a:pPr lvl="0" algn="r" rtl="1">
              <a:buFont typeface="Wingdings" pitchFamily="2" charset="2"/>
              <a:buChar char="v"/>
            </a:pPr>
            <a:r>
              <a:rPr lang="fa-IR" sz="2400" dirty="0" smtClean="0">
                <a:latin typeface="Times New Roman" pitchFamily="18" charset="0"/>
                <a:cs typeface="Times New Roman" pitchFamily="18" charset="0"/>
              </a:rPr>
              <a:t>درد تیر کشنده به اندام تحتانی(</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Radicular</a:t>
            </a:r>
            <a:r>
              <a:rPr lang="en-US" sz="2400" dirty="0" smtClean="0">
                <a:latin typeface="Times New Roman" pitchFamily="18" charset="0"/>
                <a:cs typeface="Times New Roman" pitchFamily="18" charset="0"/>
              </a:rPr>
              <a:t> pain and </a:t>
            </a:r>
            <a:r>
              <a:rPr lang="en-US" sz="2400" dirty="0" err="1" smtClean="0">
                <a:latin typeface="Times New Roman" pitchFamily="18" charset="0"/>
                <a:cs typeface="Times New Roman" pitchFamily="18" charset="0"/>
              </a:rPr>
              <a:t>paresthesia</a:t>
            </a:r>
            <a:endParaRPr lang="en-US" sz="2400" dirty="0" smtClean="0">
              <a:latin typeface="Times New Roman" pitchFamily="18" charset="0"/>
              <a:cs typeface="Times New Roman" pitchFamily="18" charset="0"/>
            </a:endParaRPr>
          </a:p>
          <a:p>
            <a:pPr algn="r" rt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itchFamily="2" charset="2"/>
              <a:buChar char="v"/>
            </a:pPr>
            <a:r>
              <a:rPr lang="fa-IR" sz="2400" dirty="0" smtClean="0">
                <a:solidFill>
                  <a:schemeClr val="tx1"/>
                </a:solidFill>
              </a:rPr>
              <a:t>استراحت در بستر برای کمر شما مضر است.</a:t>
            </a:r>
          </a:p>
          <a:p>
            <a:pPr>
              <a:buFont typeface="Wingdings" pitchFamily="2" charset="2"/>
              <a:buChar char="v"/>
            </a:pPr>
            <a:r>
              <a:rPr lang="fa-IR" sz="2400" dirty="0" smtClean="0"/>
              <a:t>مطالعات نشان می‌دهند در افراد معدودی از مبتلایان به کمردرد که کمردرد شدید به علت بیرون‌زدگی دیسک دارند، استراحت و فعالیت تأثیر یکسانی بر سیر کمردرد دارد. پس حتی اگر مبتلا به بیرون‌زدگی دیسک هستید ا</a:t>
            </a:r>
            <a:r>
              <a:rPr lang="fa-IR" sz="2400" b="1" dirty="0" smtClean="0"/>
              <a:t>ستراحت در بستر به مدت طولانی نمی‌تواند به درد کمرکمک کند.</a:t>
            </a:r>
            <a:endParaRPr lang="en-US" sz="2400" b="1" dirty="0">
              <a:solidFill>
                <a:schemeClr val="tx1"/>
              </a:solidFill>
            </a:endParaRPr>
          </a:p>
        </p:txBody>
      </p:sp>
      <p:pic>
        <p:nvPicPr>
          <p:cNvPr id="4" name="Picture 3" descr="download.jpg"/>
          <p:cNvPicPr>
            <a:picLocks noChangeAspect="1"/>
          </p:cNvPicPr>
          <p:nvPr/>
        </p:nvPicPr>
        <p:blipFill>
          <a:blip r:embed="rId2" cstate="print"/>
          <a:stretch>
            <a:fillRect/>
          </a:stretch>
        </p:blipFill>
        <p:spPr>
          <a:xfrm>
            <a:off x="506144" y="3522638"/>
            <a:ext cx="1866900" cy="24574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fa-IR" sz="2400" dirty="0" smtClean="0">
                <a:cs typeface="+mj-cs"/>
              </a:rPr>
              <a:t>در صورت یافتن </a:t>
            </a:r>
            <a:r>
              <a:rPr lang="fa-IR" sz="2400" dirty="0" smtClean="0">
                <a:solidFill>
                  <a:srgbClr val="FF0000"/>
                </a:solidFill>
                <a:cs typeface="+mj-cs"/>
              </a:rPr>
              <a:t>نشانه‌های خطر </a:t>
            </a:r>
            <a:r>
              <a:rPr lang="fa-IR" sz="2400" dirty="0" smtClean="0">
                <a:cs typeface="+mj-cs"/>
              </a:rPr>
              <a:t>در بیمار مبتلا به کمر درد قبل از تجویز نسخه ورزشی در موردارجاع بیمار به پزشک متخصص پزشکی ورزشی تصمیم‌گیری کنید.</a:t>
            </a:r>
            <a:endParaRPr lang="en-US" sz="2400" dirty="0" smtClean="0">
              <a:cs typeface="+mj-cs"/>
            </a:endParaRPr>
          </a:p>
          <a:p>
            <a:pPr>
              <a:buNone/>
            </a:pPr>
            <a:r>
              <a:rPr lang="fa-IR" sz="2400" dirty="0" smtClean="0">
                <a:cs typeface="+mj-cs"/>
              </a:rPr>
              <a:t> </a:t>
            </a:r>
            <a:endParaRPr lang="en-US" sz="2400" dirty="0" smtClean="0">
              <a:cs typeface="+mj-cs"/>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اقدامات و مداخلات</a:t>
            </a:r>
            <a:endParaRPr lang="en-US" dirty="0"/>
          </a:p>
        </p:txBody>
      </p:sp>
      <p:sp>
        <p:nvSpPr>
          <p:cNvPr id="4" name="Content Placeholder 2"/>
          <p:cNvSpPr>
            <a:spLocks noGrp="1"/>
          </p:cNvSpPr>
          <p:nvPr>
            <p:ph idx="1"/>
          </p:nvPr>
        </p:nvSpPr>
        <p:spPr/>
        <p:txBody>
          <a:bodyPr>
            <a:normAutofit/>
          </a:bodyPr>
          <a:lstStyle/>
          <a:p>
            <a:pPr algn="just" rtl="1">
              <a:buFont typeface="Wingdings" pitchFamily="2" charset="2"/>
              <a:buChar char="v"/>
            </a:pPr>
            <a:r>
              <a:rPr lang="fa-IR" sz="2400" dirty="0" smtClean="0">
                <a:latin typeface="Times New Roman" pitchFamily="18" charset="0"/>
                <a:cs typeface="Times New Roman" pitchFamily="18" charset="0"/>
              </a:rPr>
              <a:t>پاسخ یکی از سوالات مثبت است یا ویزیت توسط پزشک در</a:t>
            </a:r>
            <a:r>
              <a:rPr lang="en-US" sz="2400" dirty="0" smtClean="0">
                <a:latin typeface="Times New Roman" pitchFamily="18" charset="0"/>
                <a:cs typeface="Times New Roman" pitchFamily="18" charset="0"/>
              </a:rPr>
              <a:t>6</a:t>
            </a:r>
            <a:r>
              <a:rPr lang="fa-IR" sz="2400" dirty="0" smtClean="0">
                <a:latin typeface="Times New Roman" pitchFamily="18" charset="0"/>
                <a:cs typeface="Times New Roman" pitchFamily="18" charset="0"/>
              </a:rPr>
              <a:t> ماه گذشته نداشته است:</a:t>
            </a:r>
          </a:p>
          <a:p>
            <a:pPr algn="ctr" rtl="1">
              <a:buNone/>
            </a:pPr>
            <a:r>
              <a:rPr lang="fa-IR" sz="2400" b="1" dirty="0" smtClean="0">
                <a:latin typeface="Times New Roman" pitchFamily="18" charset="0"/>
                <a:cs typeface="Times New Roman" pitchFamily="18" charset="0"/>
              </a:rPr>
              <a:t>(نیازمند ارزیابی بیشتر/ بررسی توسط پزشک عمومی)</a:t>
            </a:r>
          </a:p>
          <a:p>
            <a:pPr algn="ctr" rtl="1">
              <a:buNone/>
            </a:pPr>
            <a:endParaRPr lang="en-US" sz="2400" b="1" dirty="0" smtClean="0">
              <a:latin typeface="Times New Roman" pitchFamily="18" charset="0"/>
              <a:cs typeface="Times New Roman" pitchFamily="18" charset="0"/>
            </a:endParaRPr>
          </a:p>
          <a:p>
            <a:pPr algn="just" rtl="1">
              <a:buFont typeface="Wingdings" pitchFamily="2" charset="2"/>
              <a:buChar char="v"/>
            </a:pPr>
            <a:r>
              <a:rPr lang="fa-IR" sz="2400" dirty="0" smtClean="0">
                <a:latin typeface="Times New Roman" pitchFamily="18" charset="0"/>
                <a:cs typeface="Times New Roman" pitchFamily="18" charset="0"/>
              </a:rPr>
              <a:t>پاسخ همه سوالات منفی است و ویزیت پزشک در6 ماه گذشته داشته است:</a:t>
            </a:r>
            <a:endParaRPr lang="en-US" sz="2400" dirty="0" smtClean="0">
              <a:latin typeface="Times New Roman" pitchFamily="18" charset="0"/>
              <a:cs typeface="Times New Roman" pitchFamily="18" charset="0"/>
            </a:endParaRPr>
          </a:p>
          <a:p>
            <a:pPr algn="ctr" rtl="1">
              <a:buNone/>
            </a:pPr>
            <a:r>
              <a:rPr lang="fa-IR" sz="2400" b="1" dirty="0" smtClean="0">
                <a:latin typeface="Times New Roman" pitchFamily="18" charset="0"/>
                <a:cs typeface="Times New Roman" pitchFamily="18" charset="0"/>
              </a:rPr>
              <a:t>(بررسی سطح فعالیت فیزیکی و اندازه گیری‌ها)</a:t>
            </a:r>
          </a:p>
          <a:p>
            <a:pPr algn="ctr" rtl="1">
              <a:buNone/>
            </a:pPr>
            <a:endParaRPr lang="fa-IR" sz="2400" b="1" dirty="0" smtClean="0">
              <a:latin typeface="Times New Roman" pitchFamily="18" charset="0"/>
              <a:cs typeface="Times New Roman" pitchFamily="18" charset="0"/>
            </a:endParaRPr>
          </a:p>
          <a:p>
            <a:pPr algn="r" rtl="1">
              <a:buFont typeface="Wingdings" pitchFamily="2" charset="2"/>
              <a:buChar char="v"/>
            </a:pPr>
            <a:endParaRPr lang="fa-IR" sz="2400" b="1" dirty="0" smtClean="0">
              <a:latin typeface="Times New Roman" pitchFamily="18" charset="0"/>
              <a:cs typeface="Times New Roman" pitchFamily="18" charset="0"/>
            </a:endParaRPr>
          </a:p>
          <a:p>
            <a:pPr algn="ctr" rtl="1">
              <a:buNone/>
            </a:pPr>
            <a:endParaRPr lang="fa-IR" sz="2400" b="1" dirty="0" smtClean="0"/>
          </a:p>
          <a:p>
            <a:pPr algn="r" rtl="1">
              <a:buFont typeface="Wingdings" pitchFamily="2" charset="2"/>
              <a:buChar char="v"/>
            </a:pPr>
            <a:endParaRPr lang="en-US" sz="2400" b="1" dirty="0" smtClean="0"/>
          </a:p>
          <a:p>
            <a:pPr algn="ctr" rtl="1">
              <a:buNone/>
            </a:pPr>
            <a:endParaRPr lang="fa-IR" sz="2400" dirty="0" smtClean="0">
              <a:latin typeface="Times New Roman" pitchFamily="18" charset="0"/>
              <a:cs typeface="Times New Roman" pitchFamily="18" charset="0"/>
            </a:endParaRPr>
          </a:p>
          <a:p>
            <a:pPr algn="just" rtl="1">
              <a:buNone/>
            </a:pPr>
            <a:endParaRPr lang="fa-IR" sz="2400" dirty="0" smtClean="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ارزیابی‌ها و اندازه‌گیری‌ها</a:t>
            </a:r>
            <a:br>
              <a:rPr lang="fa-IR" b="1" dirty="0" smtClean="0"/>
            </a:br>
            <a:r>
              <a:rPr lang="fa-IR" sz="3600" b="1" dirty="0" smtClean="0">
                <a:latin typeface="Times New Roman" pitchFamily="18" charset="0"/>
                <a:cs typeface="Times New Roman" pitchFamily="18" charset="0"/>
              </a:rPr>
              <a:t> سنجش شدت درد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19228" y="1917188"/>
            <a:ext cx="11382040" cy="4314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fa-IR" sz="3200" b="1" dirty="0" smtClean="0">
                <a:latin typeface="Times New Roman" pitchFamily="18" charset="0"/>
                <a:cs typeface="Times New Roman" pitchFamily="18" charset="0"/>
              </a:rPr>
              <a:t>ارزیابی</a:t>
            </a:r>
            <a:r>
              <a:rPr lang="en-US" sz="3200" b="1" dirty="0" smtClean="0">
                <a:latin typeface="Times New Roman" pitchFamily="18" charset="0"/>
                <a:cs typeface="Times New Roman" pitchFamily="18" charset="0"/>
              </a:rPr>
              <a:t> </a:t>
            </a:r>
            <a:r>
              <a:rPr lang="fa-IR" sz="3200" b="1" dirty="0" smtClean="0"/>
              <a:t>سطح فعالیت بدنی</a:t>
            </a:r>
            <a:endParaRPr lang="en-US" sz="3200" dirty="0">
              <a:latin typeface="Times New Roman" pitchFamily="18" charset="0"/>
              <a:cs typeface="Times New Roman" pitchFamily="18" charset="0"/>
            </a:endParaRPr>
          </a:p>
        </p:txBody>
      </p:sp>
      <p:sp>
        <p:nvSpPr>
          <p:cNvPr id="5" name="Content Placeholder 2"/>
          <p:cNvSpPr>
            <a:spLocks noGrp="1"/>
          </p:cNvSpPr>
          <p:nvPr>
            <p:ph idx="1"/>
          </p:nvPr>
        </p:nvSpPr>
        <p:spPr/>
        <p:txBody>
          <a:bodyPr>
            <a:normAutofit/>
          </a:bodyPr>
          <a:lstStyle/>
          <a:p>
            <a:pPr algn="just" rtl="1">
              <a:buFont typeface="Wingdings" pitchFamily="2" charset="2"/>
              <a:buChar char="v"/>
            </a:pPr>
            <a:endParaRPr lang="fa-IR" sz="2400" dirty="0" smtClean="0">
              <a:latin typeface="Times New Roman" pitchFamily="18" charset="0"/>
            </a:endParaRPr>
          </a:p>
          <a:p>
            <a:pPr algn="just" rtl="1">
              <a:buFont typeface="Wingdings" pitchFamily="2" charset="2"/>
              <a:buChar char="v"/>
            </a:pPr>
            <a:endParaRPr lang="fa-IR" sz="2400" dirty="0" smtClean="0">
              <a:latin typeface="Times New Roman" pitchFamily="18" charset="0"/>
            </a:endParaRPr>
          </a:p>
          <a:p>
            <a:pPr algn="just" rtl="1">
              <a:buFont typeface="Wingdings" pitchFamily="2" charset="2"/>
              <a:buChar char="v"/>
            </a:pPr>
            <a:r>
              <a:rPr lang="fa-IR" sz="2400" dirty="0" smtClean="0">
                <a:latin typeface="Times New Roman" pitchFamily="18" charset="0"/>
              </a:rPr>
              <a:t>در این مرحله سطح فعالیت بدنی را ارزیابی کنید.منظور از فعال بودن،انجلم فعالیت بدنی با شدت متوسط حداقل 30 دقیقه،3 روز در هفته برای 3 ماه میباشد.</a:t>
            </a:r>
            <a:endParaRPr lang="en-US" sz="2400" dirty="0">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fa-IR" sz="2400" b="1" dirty="0" smtClean="0">
                <a:latin typeface="Times New Roman" pitchFamily="18" charset="0"/>
              </a:rPr>
              <a:t>شروع برنامه ورزشی اختصاصی کمردرد</a:t>
            </a:r>
            <a:endParaRPr lang="en-US" sz="2400" dirty="0"/>
          </a:p>
        </p:txBody>
      </p:sp>
      <p:pic>
        <p:nvPicPr>
          <p:cNvPr id="4" name="Picture 3" descr="download.jpg"/>
          <p:cNvPicPr>
            <a:picLocks noChangeAspect="1"/>
          </p:cNvPicPr>
          <p:nvPr/>
        </p:nvPicPr>
        <p:blipFill>
          <a:blip r:embed="rId2" cstate="print"/>
          <a:stretch>
            <a:fillRect/>
          </a:stretch>
        </p:blipFill>
        <p:spPr>
          <a:xfrm>
            <a:off x="1828800" y="3058403"/>
            <a:ext cx="2077622" cy="273482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a-IR" sz="2800" dirty="0" smtClean="0">
                <a:cs typeface="B Nazanin" panose="00000400000000000000" pitchFamily="2" charset="-78"/>
              </a:rPr>
              <a:t>هشت سری </a:t>
            </a:r>
            <a:r>
              <a:rPr lang="fa-IR" sz="2800" dirty="0">
                <a:cs typeface="B Nazanin" panose="00000400000000000000" pitchFamily="2" charset="-78"/>
              </a:rPr>
              <a:t>حرکت ورزشی مفید برای کمردرد در زیر آورده شده است. </a:t>
            </a:r>
            <a:endParaRPr lang="fa-IR" sz="2800" dirty="0" smtClean="0">
              <a:cs typeface="B Nazanin" panose="00000400000000000000" pitchFamily="2" charset="-78"/>
            </a:endParaRPr>
          </a:p>
          <a:p>
            <a:r>
              <a:rPr lang="fa-IR" sz="2800" dirty="0" smtClean="0">
                <a:cs typeface="B Nazanin" panose="00000400000000000000" pitchFamily="2" charset="-78"/>
              </a:rPr>
              <a:t>در </a:t>
            </a:r>
            <a:r>
              <a:rPr lang="fa-IR" sz="2800" dirty="0">
                <a:cs typeface="B Nazanin" panose="00000400000000000000" pitchFamily="2" charset="-78"/>
              </a:rPr>
              <a:t>هر سری یک نوع حرکت ورزشی با سه درجه سختی وجود دارد. حرکت «الف» ساده، حرکت «ب» متوسط و حرکت «ج» سخت است. </a:t>
            </a:r>
            <a:endParaRPr lang="fa-IR" sz="2800" dirty="0" smtClean="0">
              <a:cs typeface="B Nazanin" panose="00000400000000000000" pitchFamily="2" charset="-78"/>
            </a:endParaRPr>
          </a:p>
          <a:p>
            <a:r>
              <a:rPr lang="fa-IR" sz="2800" dirty="0" smtClean="0">
                <a:cs typeface="B Nazanin" panose="00000400000000000000" pitchFamily="2" charset="-78"/>
              </a:rPr>
              <a:t>ابتدا </a:t>
            </a:r>
            <a:r>
              <a:rPr lang="fa-IR" sz="2800" dirty="0">
                <a:cs typeface="B Nazanin" panose="00000400000000000000" pitchFamily="2" charset="-78"/>
              </a:rPr>
              <a:t>در هر سری با تمرین </a:t>
            </a:r>
            <a:r>
              <a:rPr lang="fa-IR" sz="2800" dirty="0" smtClean="0">
                <a:cs typeface="B Nazanin" panose="00000400000000000000" pitchFamily="2" charset="-78"/>
              </a:rPr>
              <a:t>«الف» </a:t>
            </a:r>
            <a:r>
              <a:rPr lang="fa-IR" sz="2800" dirty="0">
                <a:cs typeface="B Nazanin" panose="00000400000000000000" pitchFamily="2" charset="-78"/>
              </a:rPr>
              <a:t>شروع کنید و وقتی آمادگی‌تان بهتر شد تمرینات </a:t>
            </a:r>
            <a:r>
              <a:rPr lang="fa-IR" sz="2800" dirty="0" smtClean="0">
                <a:cs typeface="B Nazanin" panose="00000400000000000000" pitchFamily="2" charset="-78"/>
              </a:rPr>
              <a:t>«ب» </a:t>
            </a:r>
            <a:r>
              <a:rPr lang="fa-IR" sz="2800" dirty="0">
                <a:cs typeface="B Nazanin" panose="00000400000000000000" pitchFamily="2" charset="-78"/>
              </a:rPr>
              <a:t>و سپس </a:t>
            </a:r>
            <a:r>
              <a:rPr lang="fa-IR" sz="2800" dirty="0" smtClean="0">
                <a:cs typeface="B Nazanin" panose="00000400000000000000" pitchFamily="2" charset="-78"/>
              </a:rPr>
              <a:t>«ج» </a:t>
            </a:r>
            <a:r>
              <a:rPr lang="fa-IR" sz="2800" dirty="0">
                <a:cs typeface="B Nazanin" panose="00000400000000000000" pitchFamily="2" charset="-78"/>
              </a:rPr>
              <a:t>را انجام دهید. </a:t>
            </a:r>
            <a:endParaRPr lang="en-US" sz="2800" dirty="0">
              <a:cs typeface="B Nazanin" panose="00000400000000000000" pitchFamily="2" charset="-78"/>
            </a:endParaRPr>
          </a:p>
          <a:p>
            <a:r>
              <a:rPr lang="fa-IR" sz="2800" dirty="0">
                <a:cs typeface="B Nazanin" panose="00000400000000000000" pitchFamily="2" charset="-78"/>
              </a:rPr>
              <a:t>در شروع یک یا هر چند تمرین را که می‌توانید یاد گرفته و به هر میزان که می‌توانید انجام دهید. </a:t>
            </a:r>
            <a:endParaRPr lang="fa-IR" sz="2800" dirty="0" smtClean="0">
              <a:cs typeface="B Nazanin" panose="00000400000000000000" pitchFamily="2" charset="-78"/>
            </a:endParaRPr>
          </a:p>
          <a:p>
            <a:r>
              <a:rPr lang="fa-IR" sz="2800" dirty="0" smtClean="0">
                <a:cs typeface="B Nazanin" panose="00000400000000000000" pitchFamily="2" charset="-78"/>
              </a:rPr>
              <a:t>در </a:t>
            </a:r>
            <a:r>
              <a:rPr lang="fa-IR" sz="2800" dirty="0">
                <a:cs typeface="B Nazanin" panose="00000400000000000000" pitchFamily="2" charset="-78"/>
              </a:rPr>
              <a:t>نهایت توصیه می‌شود همه این ده حرکت را چندین بار در روز انجام دهید. پس از کاهش </a:t>
            </a:r>
            <a:r>
              <a:rPr lang="fa-IR" sz="2800" dirty="0" smtClean="0">
                <a:cs typeface="B Nazanin" panose="00000400000000000000" pitchFamily="2" charset="-78"/>
              </a:rPr>
              <a:t>درد </a:t>
            </a:r>
            <a:r>
              <a:rPr lang="fa-IR" sz="2800" dirty="0">
                <a:cs typeface="B Nazanin" panose="00000400000000000000" pitchFamily="2" charset="-78"/>
              </a:rPr>
              <a:t>آنها را بصورت روزانه جهت پیشگیری از کمردرد انجام دهید. </a:t>
            </a:r>
            <a:endParaRPr lang="en-US" sz="2800" dirty="0">
              <a:cs typeface="B Nazanin" panose="00000400000000000000" pitchFamily="2" charset="-78"/>
            </a:endParaRPr>
          </a:p>
          <a:p>
            <a:endParaRPr lang="en-US" sz="2800" dirty="0">
              <a:cs typeface="B Nazanin" panose="00000400000000000000" pitchFamily="2" charset="-78"/>
            </a:endParaRPr>
          </a:p>
        </p:txBody>
      </p:sp>
      <p:sp>
        <p:nvSpPr>
          <p:cNvPr id="4" name="Title 1"/>
          <p:cNvSpPr>
            <a:spLocks noGrp="1"/>
          </p:cNvSpPr>
          <p:nvPr>
            <p:ph type="title"/>
          </p:nvPr>
        </p:nvSpPr>
        <p:spPr>
          <a:xfrm>
            <a:off x="337625" y="542502"/>
            <a:ext cx="10515600" cy="918197"/>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rtl="1"/>
            <a:r>
              <a:rPr lang="fa-IR" sz="3600" b="1" dirty="0" smtClean="0">
                <a:cs typeface="B Nazanin" panose="00000400000000000000" pitchFamily="2" charset="-78"/>
              </a:rPr>
              <a:t>برنامه ورزشی اختصاصی کمردرد</a:t>
            </a:r>
            <a:endParaRPr lang="en-US" sz="36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24228"/>
            <a:ext cx="10058400" cy="1450757"/>
          </a:xfrm>
        </p:spPr>
        <p:txBody>
          <a:bodyPr>
            <a:normAutofit/>
          </a:bodyPr>
          <a:lstStyle/>
          <a:p>
            <a:pPr algn="r"/>
            <a:r>
              <a:rPr lang="fa-IR" sz="4000" b="1" dirty="0" smtClean="0">
                <a:cs typeface="B Nazanin" panose="00000400000000000000" pitchFamily="2" charset="-78"/>
              </a:rPr>
              <a:t>هفته اول:</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anose="00000400000000000000" pitchFamily="2" charset="-78"/>
              </a:rPr>
              <a:t>ابتدا هفته ی اول با هر میزان پیاده‌روی که دردتان اجازه می‌دهد شروع کنید، حتی اگر چند قدم باشد. </a:t>
            </a:r>
          </a:p>
          <a:p>
            <a:r>
              <a:rPr lang="fa-IR" sz="2800" dirty="0" smtClean="0">
                <a:cs typeface="B Nazanin" panose="00000400000000000000" pitchFamily="2" charset="-78"/>
              </a:rPr>
              <a:t>سپس میزان پیاده‌روی را افزایش دهید و وقتی توانستید آرام بدوید و گاهی در طی دویدن دست‌ها را بالا ببرید، در نهایت باید نیم ساعت پیاده‌روی تند یا دویدن نرم در هر روز یا عمده روزهای هفته انجام دهید.</a:t>
            </a:r>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874" y="427280"/>
            <a:ext cx="10058400" cy="1450757"/>
          </a:xfrm>
        </p:spPr>
        <p:txBody>
          <a:bodyPr>
            <a:normAutofit/>
          </a:bodyPr>
          <a:lstStyle/>
          <a:p>
            <a:pPr algn="r"/>
            <a:r>
              <a:rPr lang="fa-IR" sz="4000" b="1" dirty="0" smtClean="0">
                <a:cs typeface="B Nazanin" panose="00000400000000000000" pitchFamily="2" charset="-78"/>
              </a:rPr>
              <a:t>هفته دوم:</a:t>
            </a:r>
            <a:endParaRPr lang="en-US" sz="4000"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anose="00000400000000000000" pitchFamily="2" charset="-78"/>
              </a:rPr>
              <a:t>پیاده روی را ادامه دهید.</a:t>
            </a:r>
          </a:p>
          <a:p>
            <a:r>
              <a:rPr lang="fa-IR" sz="2800" dirty="0" smtClean="0">
                <a:cs typeface="B Nazanin" panose="00000400000000000000" pitchFamily="2" charset="-78"/>
              </a:rPr>
              <a:t>ابتدا بند «الف» از حرکت اول را شروع کرده و با بهبود آمادگی بدنی تمرین «ب و ج» را در نهایت انجام دهید.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حرکت جدید  باعث کشش کمر و افزایش انعطاف‌پذيري آن می‌شود. این حرکت معمولا برای افراد مبتلا به بیرون زدگی دیسک مفید است اما ممکن است درد افرادی را که تنگی نخاع دارند افزایش دهد. </a:t>
            </a:r>
          </a:p>
          <a:p>
            <a:r>
              <a:rPr lang="fa-IR" sz="2800" dirty="0" smtClean="0">
                <a:solidFill>
                  <a:srgbClr val="FF0000"/>
                </a:solidFill>
                <a:cs typeface="B Nazanin" panose="00000400000000000000" pitchFamily="2" charset="-78"/>
              </a:rPr>
              <a:t>در صورت افزایش درد تمرین را انجام ندهید.</a:t>
            </a:r>
            <a:endParaRPr lang="en-US" sz="2800" dirty="0">
              <a:solidFill>
                <a:srgbClr val="FF000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 copy"/>
          <p:cNvPicPr/>
          <p:nvPr/>
        </p:nvPicPr>
        <p:blipFill>
          <a:blip r:embed="rId2" cstate="print"/>
          <a:srcRect/>
          <a:stretch>
            <a:fillRect/>
          </a:stretch>
        </p:blipFill>
        <p:spPr bwMode="auto">
          <a:xfrm>
            <a:off x="3359696" y="260648"/>
            <a:ext cx="6048672" cy="3168351"/>
          </a:xfrm>
          <a:prstGeom prst="rect">
            <a:avLst/>
          </a:prstGeom>
          <a:noFill/>
          <a:ln w="9525">
            <a:noFill/>
            <a:miter lim="800000"/>
            <a:headEnd/>
            <a:tailEnd/>
          </a:ln>
        </p:spPr>
      </p:pic>
      <p:sp>
        <p:nvSpPr>
          <p:cNvPr id="5" name="Rectangle 1"/>
          <p:cNvSpPr>
            <a:spLocks noChangeArrowheads="1"/>
          </p:cNvSpPr>
          <p:nvPr/>
        </p:nvSpPr>
        <p:spPr bwMode="auto">
          <a:xfrm>
            <a:off x="3390358" y="4283428"/>
            <a:ext cx="763284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panose="00000400000000000000" pitchFamily="2" charset="-78"/>
              </a:rPr>
              <a:t>ب) </a:t>
            </a:r>
            <a:r>
              <a:rPr lang="fa-IR" sz="2400" dirty="0">
                <a:latin typeface="Arial" pitchFamily="34" charset="0"/>
                <a:ea typeface="Calibri" pitchFamily="34" charset="0"/>
                <a:cs typeface="B Nazanin" panose="00000400000000000000" pitchFamily="2" charset="-78"/>
              </a:rPr>
              <a:t>رو به شکم دراز بکشيد و به ساعدها تکيه کنيد و سر و سینه را کمی بالا بیاورید. </a:t>
            </a:r>
            <a:endParaRPr lang="fa-IR" sz="2400" dirty="0" smtClean="0">
              <a:latin typeface="Arial" pitchFamily="34" charset="0"/>
              <a:ea typeface="Calibri" pitchFamily="34" charset="0"/>
              <a:cs typeface="B Nazanin" panose="00000400000000000000" pitchFamily="2" charset="-78"/>
            </a:endParaRPr>
          </a:p>
          <a:p>
            <a:pPr algn="r" rtl="1" fontAlgn="base">
              <a:spcBef>
                <a:spcPct val="0"/>
              </a:spcBef>
              <a:spcAft>
                <a:spcPct val="0"/>
              </a:spcAft>
            </a:pPr>
            <a:r>
              <a:rPr lang="fa-IR" sz="2400" dirty="0" smtClean="0">
                <a:latin typeface="Arial" pitchFamily="34" charset="0"/>
                <a:ea typeface="Calibri" pitchFamily="34" charset="0"/>
                <a:cs typeface="B Nazanin" panose="00000400000000000000" pitchFamily="2" charset="-78"/>
              </a:rPr>
              <a:t>سعی </a:t>
            </a:r>
            <a:r>
              <a:rPr lang="fa-IR" sz="2400" dirty="0">
                <a:latin typeface="Arial" pitchFamily="34" charset="0"/>
                <a:ea typeface="Calibri" pitchFamily="34" charset="0"/>
                <a:cs typeface="B Nazanin" panose="00000400000000000000" pitchFamily="2" charset="-78"/>
              </a:rPr>
              <a:t>کنید لگنتان روی زمین بماند و بلند نشود. تا ده بشمارید و برگردید.</a:t>
            </a:r>
            <a:endParaRPr lang="en-US" sz="2400" dirty="0">
              <a:latin typeface="Arial" pitchFamily="34" charset="0"/>
              <a:cs typeface="B Nazanin" panose="00000400000000000000" pitchFamily="2" charset="-78"/>
            </a:endParaRPr>
          </a:p>
          <a:p>
            <a:pPr algn="r" rtl="1" eaLnBrk="0" fontAlgn="base" hangingPunct="0">
              <a:spcBef>
                <a:spcPct val="0"/>
              </a:spcBef>
              <a:spcAft>
                <a:spcPct val="0"/>
              </a:spcAft>
            </a:pPr>
            <a:r>
              <a:rPr lang="fa-IR" sz="2400" dirty="0" smtClean="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smtClean="0">
                <a:latin typeface="Arial" pitchFamily="34" charset="0"/>
                <a:cs typeface="B Nazanin" panose="00000400000000000000" pitchFamily="2" charset="-78"/>
              </a:rPr>
              <a:t>تعداد ست ها: 3 بار در روز (صبح و ظهر و شب)</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3636740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C copy"/>
          <p:cNvPicPr/>
          <p:nvPr/>
        </p:nvPicPr>
        <p:blipFill>
          <a:blip r:embed="rId2" cstate="print"/>
          <a:srcRect/>
          <a:stretch>
            <a:fillRect/>
          </a:stretch>
        </p:blipFill>
        <p:spPr bwMode="auto">
          <a:xfrm>
            <a:off x="4223792" y="404664"/>
            <a:ext cx="4896544" cy="3456384"/>
          </a:xfrm>
          <a:prstGeom prst="rect">
            <a:avLst/>
          </a:prstGeom>
          <a:noFill/>
          <a:ln w="9525">
            <a:noFill/>
            <a:miter lim="800000"/>
            <a:headEnd/>
            <a:tailEnd/>
          </a:ln>
        </p:spPr>
      </p:pic>
      <p:sp>
        <p:nvSpPr>
          <p:cNvPr id="5" name="Rectangle 2"/>
          <p:cNvSpPr>
            <a:spLocks noChangeArrowheads="1"/>
          </p:cNvSpPr>
          <p:nvPr/>
        </p:nvSpPr>
        <p:spPr bwMode="auto">
          <a:xfrm rot="10800000" flipV="1">
            <a:off x="3359696" y="4165631"/>
            <a:ext cx="69847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charset="-78"/>
              </a:rPr>
              <a:t>ج) </a:t>
            </a:r>
            <a:r>
              <a:rPr lang="fa-IR" sz="2400" dirty="0">
                <a:latin typeface="Arial" pitchFamily="34" charset="0"/>
                <a:ea typeface="Calibri" pitchFamily="34" charset="0"/>
                <a:cs typeface="B Nazanin" charset="-78"/>
              </a:rPr>
              <a:t>حرکت قبل را انجام دهید. آرنج‌ها را صاف کنید </a:t>
            </a:r>
            <a:r>
              <a:rPr lang="fa-IR" sz="2400" dirty="0" smtClean="0">
                <a:latin typeface="Arial" pitchFamily="34" charset="0"/>
                <a:ea typeface="Calibri" pitchFamily="34" charset="0"/>
                <a:cs typeface="B Nazanin" charset="-78"/>
              </a:rPr>
              <a:t>و بالا </a:t>
            </a:r>
            <a:r>
              <a:rPr lang="fa-IR" sz="2400" dirty="0">
                <a:latin typeface="Arial" pitchFamily="34" charset="0"/>
                <a:ea typeface="Calibri" pitchFamily="34" charset="0"/>
                <a:cs typeface="B Nazanin" charset="-78"/>
              </a:rPr>
              <a:t>بیایید. تا ده بشمارید و برگردید</a:t>
            </a:r>
            <a:r>
              <a:rPr lang="fa-IR" sz="2400" dirty="0" smtClean="0">
                <a:latin typeface="Arial" pitchFamily="34" charset="0"/>
                <a:ea typeface="Calibri" pitchFamily="34" charset="0"/>
                <a:cs typeface="B Nazanin"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endParaRPr lang="en-US" sz="2400" dirty="0">
              <a:latin typeface="Arial" pitchFamily="34" charset="0"/>
              <a:cs typeface="B Nazanin" panose="00000400000000000000" pitchFamily="2" charset="-78"/>
            </a:endParaRPr>
          </a:p>
          <a:p>
            <a:pPr fontAlgn="base">
              <a:spcBef>
                <a:spcPct val="0"/>
              </a:spcBef>
              <a:spcAft>
                <a:spcPct val="0"/>
              </a:spcAft>
            </a:pPr>
            <a:endParaRPr lang="fa-IR" sz="2400" dirty="0">
              <a:latin typeface="Arial" pitchFamily="34" charset="0"/>
              <a:cs typeface="Arial" pitchFamily="34" charset="0"/>
            </a:endParaRPr>
          </a:p>
        </p:txBody>
      </p:sp>
    </p:spTree>
    <p:extLst>
      <p:ext uri="{BB962C8B-B14F-4D97-AF65-F5344CB8AC3E}">
        <p14:creationId xmlns:p14="http://schemas.microsoft.com/office/powerpoint/2010/main" xmlns="" val="278603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400" b="1" dirty="0" smtClean="0"/>
              <a:t>  فعالیت و حرکت مفید است نه مضر</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fa-IR" sz="2400" u="sng" dirty="0" smtClean="0">
                <a:solidFill>
                  <a:schemeClr val="tx1"/>
                </a:solidFill>
              </a:rPr>
              <a:t>فعالیت بدنی منظم:</a:t>
            </a:r>
            <a:endParaRPr lang="en-US" sz="2400" dirty="0" smtClean="0">
              <a:solidFill>
                <a:schemeClr val="tx1"/>
              </a:solidFill>
            </a:endParaRPr>
          </a:p>
          <a:p>
            <a:pPr lvl="0"/>
            <a:r>
              <a:rPr lang="fa-IR" sz="2400" dirty="0" smtClean="0">
                <a:solidFill>
                  <a:schemeClr val="tx1"/>
                </a:solidFill>
              </a:rPr>
              <a:t>عضلاتتان را قوی می‌کند.</a:t>
            </a:r>
            <a:endParaRPr lang="en-US" sz="2400" dirty="0" smtClean="0">
              <a:solidFill>
                <a:schemeClr val="tx1"/>
              </a:solidFill>
            </a:endParaRPr>
          </a:p>
          <a:p>
            <a:pPr lvl="0"/>
            <a:r>
              <a:rPr lang="fa-IR" sz="2400" dirty="0" smtClean="0">
                <a:solidFill>
                  <a:schemeClr val="tx1"/>
                </a:solidFill>
              </a:rPr>
              <a:t>انعطاف‌پذیریتان را حفظ می‌کند.</a:t>
            </a:r>
            <a:endParaRPr lang="en-US" sz="2400" dirty="0" smtClean="0">
              <a:solidFill>
                <a:schemeClr val="tx1"/>
              </a:solidFill>
            </a:endParaRPr>
          </a:p>
          <a:p>
            <a:pPr lvl="0"/>
            <a:r>
              <a:rPr lang="fa-IR" sz="2400" dirty="0" smtClean="0">
                <a:solidFill>
                  <a:schemeClr val="tx1"/>
                </a:solidFill>
              </a:rPr>
              <a:t>استخوا‌ن‌هایتان را قوی‌تر می‌کند.</a:t>
            </a:r>
            <a:endParaRPr lang="en-US" sz="2400" dirty="0" smtClean="0">
              <a:solidFill>
                <a:schemeClr val="tx1"/>
              </a:solidFill>
            </a:endParaRPr>
          </a:p>
          <a:p>
            <a:pPr lvl="0"/>
            <a:r>
              <a:rPr lang="fa-IR" sz="2400" dirty="0" smtClean="0">
                <a:solidFill>
                  <a:schemeClr val="tx1"/>
                </a:solidFill>
              </a:rPr>
              <a:t>آمادگی بدنیتان را بالا می‌برد.</a:t>
            </a:r>
            <a:endParaRPr lang="en-US" sz="2400" dirty="0" smtClean="0">
              <a:solidFill>
                <a:schemeClr val="tx1"/>
              </a:solidFill>
            </a:endParaRPr>
          </a:p>
          <a:p>
            <a:pPr lvl="0"/>
            <a:r>
              <a:rPr lang="fa-IR" sz="2400" dirty="0" smtClean="0">
                <a:solidFill>
                  <a:schemeClr val="tx1"/>
                </a:solidFill>
              </a:rPr>
              <a:t>باعث می‌شود شما احساس بهتر بودن بکنید.</a:t>
            </a:r>
            <a:endParaRPr lang="en-US" sz="2400" dirty="0" smtClean="0">
              <a:solidFill>
                <a:schemeClr val="tx1"/>
              </a:solidFill>
            </a:endParaRPr>
          </a:p>
          <a:p>
            <a:pPr lvl="0"/>
            <a:r>
              <a:rPr lang="fa-IR" sz="2400" dirty="0" smtClean="0">
                <a:solidFill>
                  <a:schemeClr val="tx1"/>
                </a:solidFill>
              </a:rPr>
              <a:t>باعث ترشح مواد طبیعی شیمیایی در بدن می‌شود که درد را کاهش می‌دهد.</a:t>
            </a:r>
            <a:endParaRPr lang="en-US" sz="2400" dirty="0" smtClean="0">
              <a:solidFill>
                <a:schemeClr val="tx1"/>
              </a:solidFill>
            </a:endParaRPr>
          </a:p>
          <a:p>
            <a:r>
              <a:rPr lang="en-US" sz="2400" dirty="0" smtClean="0">
                <a:solidFill>
                  <a:schemeClr val="tx1"/>
                </a:solidFill>
              </a:rPr>
              <a:t>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52363"/>
            <a:ext cx="10058400" cy="1450757"/>
          </a:xfrm>
        </p:spPr>
        <p:txBody>
          <a:bodyPr>
            <a:normAutofit/>
          </a:bodyPr>
          <a:lstStyle/>
          <a:p>
            <a:pPr algn="r"/>
            <a:r>
              <a:rPr lang="fa-IR" sz="4000" b="1" dirty="0" smtClean="0">
                <a:cs typeface="B Nazanin" panose="00000400000000000000" pitchFamily="2" charset="-78"/>
              </a:rPr>
              <a:t>هفته سوم</a:t>
            </a:r>
            <a:r>
              <a:rPr lang="fa-IR" sz="4000" b="1" dirty="0">
                <a:cs typeface="B Nazanin" panose="00000400000000000000" pitchFamily="2" charset="-78"/>
              </a:rPr>
              <a:t>:</a:t>
            </a:r>
            <a:endParaRPr lang="en-US" sz="4000"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anose="00000400000000000000" pitchFamily="2" charset="-78"/>
              </a:rPr>
              <a:t>پیاده روی و  تمرین ”ج“ از هفته دوم را ادامه دهید.</a:t>
            </a:r>
          </a:p>
          <a:p>
            <a:r>
              <a:rPr lang="fa-IR" sz="2800" dirty="0" smtClean="0">
                <a:cs typeface="B Nazanin" panose="00000400000000000000" pitchFamily="2" charset="-78"/>
              </a:rPr>
              <a:t>ابتدا بند «الف» از هفته سوم را شروع کرده و با بهبود آمادگی بدنی تمرین «ب و ج» را در نهایت جایگزین آن کنید.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حرکت باعث کشش عضلات جلوي ران و قوي‌سازي و پايداري لگني می‌شود.</a:t>
            </a:r>
          </a:p>
          <a:p>
            <a:endParaRPr lang="fa-IR" sz="2800" dirty="0" smtClean="0">
              <a:cs typeface="B Nazanin" panose="00000400000000000000" pitchFamily="2" charset="-78"/>
            </a:endParaRPr>
          </a:p>
          <a:p>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A copy"/>
          <p:cNvPicPr>
            <a:picLocks noGrp="1"/>
          </p:cNvPicPr>
          <p:nvPr>
            <p:ph idx="1"/>
          </p:nvPr>
        </p:nvPicPr>
        <p:blipFill>
          <a:blip r:embed="rId2" cstate="print"/>
          <a:srcRect/>
          <a:stretch>
            <a:fillRect/>
          </a:stretch>
        </p:blipFill>
        <p:spPr bwMode="auto">
          <a:xfrm>
            <a:off x="2711624" y="115723"/>
            <a:ext cx="7920880" cy="3601309"/>
          </a:xfrm>
          <a:prstGeom prst="rect">
            <a:avLst/>
          </a:prstGeom>
          <a:noFill/>
          <a:ln w="9525">
            <a:noFill/>
            <a:miter lim="800000"/>
            <a:headEnd/>
            <a:tailEnd/>
          </a:ln>
        </p:spPr>
      </p:pic>
      <p:sp>
        <p:nvSpPr>
          <p:cNvPr id="5" name="Rectangle 4"/>
          <p:cNvSpPr/>
          <p:nvPr/>
        </p:nvSpPr>
        <p:spPr>
          <a:xfrm>
            <a:off x="2855640" y="4221088"/>
            <a:ext cx="7884368" cy="1200329"/>
          </a:xfrm>
          <a:prstGeom prst="rect">
            <a:avLst/>
          </a:prstGeom>
        </p:spPr>
        <p:txBody>
          <a:bodyPr wrap="square">
            <a:spAutoFit/>
          </a:bodyPr>
          <a:lstStyle/>
          <a:p>
            <a:pPr algn="r" rtl="1"/>
            <a:r>
              <a:rPr lang="fa-IR" sz="2400" b="1" dirty="0">
                <a:cs typeface="B Nazanin" panose="00000400000000000000" pitchFamily="2" charset="-78"/>
              </a:rPr>
              <a:t>الف)</a:t>
            </a:r>
            <a:r>
              <a:rPr lang="fa-IR" sz="2400" dirty="0">
                <a:cs typeface="B Nazanin" panose="00000400000000000000" pitchFamily="2" charset="-78"/>
              </a:rPr>
              <a:t> به شکم دراز بکشید. عضلات باسن را منقبض کرده سپس پاها را يک ‌درميان از زانو خم کنيد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B copy"/>
          <p:cNvPicPr/>
          <p:nvPr/>
        </p:nvPicPr>
        <p:blipFill>
          <a:blip r:embed="rId2" cstate="print"/>
          <a:srcRect/>
          <a:stretch>
            <a:fillRect/>
          </a:stretch>
        </p:blipFill>
        <p:spPr bwMode="auto">
          <a:xfrm>
            <a:off x="3143672" y="188640"/>
            <a:ext cx="6984776" cy="3240360"/>
          </a:xfrm>
          <a:prstGeom prst="rect">
            <a:avLst/>
          </a:prstGeom>
          <a:noFill/>
          <a:ln w="9525">
            <a:noFill/>
            <a:miter lim="800000"/>
            <a:headEnd/>
            <a:tailEnd/>
          </a:ln>
        </p:spPr>
      </p:pic>
      <p:sp>
        <p:nvSpPr>
          <p:cNvPr id="5" name="Rectangle 4"/>
          <p:cNvSpPr/>
          <p:nvPr/>
        </p:nvSpPr>
        <p:spPr>
          <a:xfrm>
            <a:off x="2855640" y="4077072"/>
            <a:ext cx="8064896" cy="1569660"/>
          </a:xfrm>
          <a:prstGeom prst="rect">
            <a:avLst/>
          </a:prstGeom>
        </p:spPr>
        <p:txBody>
          <a:bodyPr wrap="square">
            <a:spAutoFit/>
          </a:bodyPr>
          <a:lstStyle/>
          <a:p>
            <a:pPr algn="r" rtl="1"/>
            <a:r>
              <a:rPr lang="fa-IR" sz="2400" b="1" dirty="0">
                <a:cs typeface="B Nazanin" panose="00000400000000000000" pitchFamily="2" charset="-78"/>
              </a:rPr>
              <a:t>ب)</a:t>
            </a:r>
            <a:r>
              <a:rPr lang="fa-IR" sz="2400" dirty="0">
                <a:cs typeface="B Nazanin" panose="00000400000000000000" pitchFamily="2" charset="-78"/>
              </a:rPr>
              <a:t> همانند حرکت قبل دراز بکشید و زانو را خم کنید. سپس کل پا را از مفصل ران مستقيم بالا بياوريد. این حرکت را با پای دیگر تکرار </a:t>
            </a:r>
            <a:r>
              <a:rPr lang="fa-IR" sz="2400" dirty="0" smtClean="0">
                <a:cs typeface="B Nazanin" panose="00000400000000000000" pitchFamily="2" charset="-78"/>
              </a:rPr>
              <a:t>کنید.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1364704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C copy"/>
          <p:cNvPicPr/>
          <p:nvPr/>
        </p:nvPicPr>
        <p:blipFill>
          <a:blip r:embed="rId2" cstate="print"/>
          <a:srcRect/>
          <a:stretch>
            <a:fillRect/>
          </a:stretch>
        </p:blipFill>
        <p:spPr bwMode="auto">
          <a:xfrm>
            <a:off x="2855640" y="188640"/>
            <a:ext cx="6840760" cy="3270101"/>
          </a:xfrm>
          <a:prstGeom prst="rect">
            <a:avLst/>
          </a:prstGeom>
          <a:noFill/>
          <a:ln w="9525">
            <a:noFill/>
            <a:miter lim="800000"/>
            <a:headEnd/>
            <a:tailEnd/>
          </a:ln>
        </p:spPr>
      </p:pic>
      <p:sp>
        <p:nvSpPr>
          <p:cNvPr id="3" name="Rectangle 2"/>
          <p:cNvSpPr/>
          <p:nvPr/>
        </p:nvSpPr>
        <p:spPr>
          <a:xfrm>
            <a:off x="3287688" y="4293096"/>
            <a:ext cx="7206638" cy="1200329"/>
          </a:xfrm>
          <a:prstGeom prst="rect">
            <a:avLst/>
          </a:prstGeom>
        </p:spPr>
        <p:txBody>
          <a:bodyPr wrap="square">
            <a:spAutoFit/>
          </a:bodyPr>
          <a:lstStyle/>
          <a:p>
            <a:pPr algn="r" rtl="1"/>
            <a:r>
              <a:rPr lang="fa-IR" sz="2400" b="1" dirty="0">
                <a:cs typeface="B Nazanin" panose="00000400000000000000" pitchFamily="2" charset="-78"/>
              </a:rPr>
              <a:t>ج)</a:t>
            </a:r>
            <a:r>
              <a:rPr lang="fa-IR" sz="2400" dirty="0">
                <a:cs typeface="B Nazanin" panose="00000400000000000000" pitchFamily="2" charset="-78"/>
              </a:rPr>
              <a:t> همانند حرکت قبل، پا را 10 ثانيه بالا نگه داريد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2767612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35" y="596093"/>
            <a:ext cx="10058400" cy="1450757"/>
          </a:xfrm>
        </p:spPr>
        <p:txBody>
          <a:bodyPr>
            <a:normAutofit/>
          </a:bodyPr>
          <a:lstStyle/>
          <a:p>
            <a:pPr algn="r"/>
            <a:r>
              <a:rPr lang="fa-IR" sz="4000" b="1" dirty="0" smtClean="0">
                <a:cs typeface="B Nazanin" panose="00000400000000000000" pitchFamily="2" charset="-78"/>
              </a:rPr>
              <a:t>هفته چهارم:</a:t>
            </a:r>
            <a:endParaRPr lang="en-US" sz="4000"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anose="00000400000000000000" pitchFamily="2" charset="-78"/>
              </a:rPr>
              <a:t>پیاده روی و تمرین ”ج“ از حرکات قبل را ادامه دهید.</a:t>
            </a:r>
          </a:p>
          <a:p>
            <a:r>
              <a:rPr lang="fa-IR" sz="2800" dirty="0" smtClean="0">
                <a:cs typeface="B Nazanin" panose="00000400000000000000" pitchFamily="2" charset="-78"/>
              </a:rPr>
              <a:t>ابتدا بند الف</a:t>
            </a:r>
            <a:r>
              <a:rPr lang="en-US" sz="2800" dirty="0" smtClean="0">
                <a:cs typeface="B Nazanin" panose="00000400000000000000" pitchFamily="2" charset="-78"/>
              </a:rPr>
              <a:t> </a:t>
            </a:r>
            <a:r>
              <a:rPr lang="fa-IR" sz="2800" dirty="0" smtClean="0">
                <a:cs typeface="B Nazanin" panose="00000400000000000000" pitchFamily="2" charset="-78"/>
              </a:rPr>
              <a:t>از حرک زیر را شروع کرده و با بهبود آمادگی بدنی تمرین ب و ج را در نهایت جایگزین آن کنید.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حرکات باعث تقویت عضلات کمر و افزايش پايداري لگنی می‌شود.</a:t>
            </a:r>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A1 copy"/>
          <p:cNvPicPr>
            <a:picLocks noGrp="1"/>
          </p:cNvPicPr>
          <p:nvPr>
            <p:ph idx="1"/>
          </p:nvPr>
        </p:nvPicPr>
        <p:blipFill>
          <a:blip r:embed="rId2" cstate="print"/>
          <a:srcRect/>
          <a:stretch>
            <a:fillRect/>
          </a:stretch>
        </p:blipFill>
        <p:spPr bwMode="auto">
          <a:xfrm>
            <a:off x="2207568" y="692696"/>
            <a:ext cx="4176464" cy="2441951"/>
          </a:xfrm>
          <a:prstGeom prst="rect">
            <a:avLst/>
          </a:prstGeom>
          <a:noFill/>
          <a:ln w="9525">
            <a:noFill/>
            <a:miter lim="800000"/>
            <a:headEnd/>
            <a:tailEnd/>
          </a:ln>
        </p:spPr>
      </p:pic>
      <p:pic>
        <p:nvPicPr>
          <p:cNvPr id="5" name="Picture 4" descr="4A2 copy"/>
          <p:cNvPicPr/>
          <p:nvPr/>
        </p:nvPicPr>
        <p:blipFill>
          <a:blip r:embed="rId3" cstate="print"/>
          <a:srcRect/>
          <a:stretch>
            <a:fillRect/>
          </a:stretch>
        </p:blipFill>
        <p:spPr bwMode="auto">
          <a:xfrm>
            <a:off x="7176120" y="476672"/>
            <a:ext cx="3456384" cy="2873999"/>
          </a:xfrm>
          <a:prstGeom prst="rect">
            <a:avLst/>
          </a:prstGeom>
          <a:noFill/>
          <a:ln w="9525">
            <a:noFill/>
            <a:miter lim="800000"/>
            <a:headEnd/>
            <a:tailEnd/>
          </a:ln>
        </p:spPr>
      </p:pic>
      <p:sp>
        <p:nvSpPr>
          <p:cNvPr id="6" name="Rectangle 5"/>
          <p:cNvSpPr/>
          <p:nvPr/>
        </p:nvSpPr>
        <p:spPr>
          <a:xfrm>
            <a:off x="2495600" y="4005064"/>
            <a:ext cx="9217024" cy="1938992"/>
          </a:xfrm>
          <a:prstGeom prst="rect">
            <a:avLst/>
          </a:prstGeom>
        </p:spPr>
        <p:txBody>
          <a:bodyPr wrap="square">
            <a:spAutoFit/>
          </a:bodyPr>
          <a:lstStyle/>
          <a:p>
            <a:pPr algn="r" rtl="1"/>
            <a:r>
              <a:rPr lang="fa-IR" sz="2400" b="1" dirty="0" smtClean="0">
                <a:cs typeface="B Nazanin" panose="00000400000000000000" pitchFamily="2" charset="-78"/>
              </a:rPr>
              <a:t>الف)</a:t>
            </a:r>
            <a:r>
              <a:rPr lang="fa-IR" sz="2400" dirty="0" smtClean="0">
                <a:cs typeface="B Nazanin" panose="00000400000000000000" pitchFamily="2" charset="-78"/>
              </a:rPr>
              <a:t> حالت </a:t>
            </a:r>
            <a:r>
              <a:rPr lang="fa-IR" sz="2400" dirty="0">
                <a:cs typeface="B Nazanin" panose="00000400000000000000" pitchFamily="2" charset="-78"/>
              </a:rPr>
              <a:t>گربۀ عصبانی: به حالت چهار دست و پا قرار بگیرید. سر را پایین بیاورید و پشت را گرد کرده و هر چه می‌توانید به طرف بالا ببرید. چند ثانیه در این حالت بمانید. </a:t>
            </a:r>
            <a:endParaRPr lang="fa-IR" sz="2400" dirty="0" smtClean="0">
              <a:cs typeface="B Nazanin" panose="00000400000000000000" pitchFamily="2" charset="-78"/>
            </a:endParaRPr>
          </a:p>
          <a:p>
            <a:pPr algn="r" rtl="1"/>
            <a:r>
              <a:rPr lang="fa-IR" sz="2400" dirty="0" smtClean="0">
                <a:cs typeface="B Nazanin" panose="00000400000000000000" pitchFamily="2" charset="-78"/>
              </a:rPr>
              <a:t>سپس </a:t>
            </a:r>
            <a:r>
              <a:rPr lang="fa-IR" sz="2400" dirty="0">
                <a:cs typeface="B Nazanin" panose="00000400000000000000" pitchFamily="2" charset="-78"/>
              </a:rPr>
              <a:t>عکس این حرکت را انجام </a:t>
            </a:r>
            <a:r>
              <a:rPr lang="fa-IR" sz="2400" dirty="0" smtClean="0">
                <a:cs typeface="B Nazanin" panose="00000400000000000000" pitchFamily="2" charset="-78"/>
              </a:rPr>
              <a:t>دهید. </a:t>
            </a:r>
            <a:r>
              <a:rPr lang="fa-IR" sz="2400" dirty="0">
                <a:cs typeface="B Nazanin" panose="00000400000000000000" pitchFamily="2" charset="-78"/>
              </a:rPr>
              <a:t>یعنی سر را بالا ببرید و پشت را گود کرده و هر چه می‌توانید به طرف پایین بیاورید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A copy"/>
          <p:cNvPicPr>
            <a:picLocks noGrp="1"/>
          </p:cNvPicPr>
          <p:nvPr>
            <p:ph idx="1"/>
          </p:nvPr>
        </p:nvPicPr>
        <p:blipFill>
          <a:blip r:embed="rId2" cstate="print"/>
          <a:srcRect/>
          <a:stretch>
            <a:fillRect/>
          </a:stretch>
        </p:blipFill>
        <p:spPr bwMode="auto">
          <a:xfrm>
            <a:off x="3518403" y="188640"/>
            <a:ext cx="6505090" cy="2952328"/>
          </a:xfrm>
          <a:prstGeom prst="rect">
            <a:avLst/>
          </a:prstGeom>
          <a:noFill/>
          <a:ln w="9525">
            <a:noFill/>
            <a:miter lim="800000"/>
            <a:headEnd/>
            <a:tailEnd/>
          </a:ln>
        </p:spPr>
      </p:pic>
      <p:sp>
        <p:nvSpPr>
          <p:cNvPr id="5" name="Rectangle 4"/>
          <p:cNvSpPr/>
          <p:nvPr/>
        </p:nvSpPr>
        <p:spPr>
          <a:xfrm>
            <a:off x="2783632" y="4005064"/>
            <a:ext cx="8118648" cy="1569660"/>
          </a:xfrm>
          <a:prstGeom prst="rect">
            <a:avLst/>
          </a:prstGeom>
        </p:spPr>
        <p:txBody>
          <a:bodyPr wrap="square">
            <a:spAutoFit/>
          </a:bodyPr>
          <a:lstStyle/>
          <a:p>
            <a:pPr algn="r" rtl="1"/>
            <a:r>
              <a:rPr lang="fa-IR" sz="2400" b="1" dirty="0">
                <a:cs typeface="B Nazanin" panose="00000400000000000000" pitchFamily="2" charset="-78"/>
              </a:rPr>
              <a:t>ب</a:t>
            </a:r>
            <a:r>
              <a:rPr lang="fa-IR" sz="2400" b="1" dirty="0" smtClean="0">
                <a:cs typeface="B Nazanin" panose="00000400000000000000" pitchFamily="2" charset="-78"/>
              </a:rPr>
              <a:t>)</a:t>
            </a:r>
            <a:r>
              <a:rPr lang="fa-IR" sz="2400" dirty="0" smtClean="0">
                <a:cs typeface="B Nazanin" panose="00000400000000000000" pitchFamily="2" charset="-78"/>
              </a:rPr>
              <a:t> </a:t>
            </a:r>
            <a:r>
              <a:rPr lang="fa-IR" sz="2400" dirty="0">
                <a:cs typeface="B Nazanin" panose="00000400000000000000" pitchFamily="2" charset="-78"/>
              </a:rPr>
              <a:t>پل بزنيد: به پشت بخوابید. زانوها را خم کنید. در حالی که کف دو پا و شانه‌هایتان روی زمین است، باسن و لگن را بالا بیاورید. سعی کنید بدن، کمر و ران‌هایتان در یک خط و مستقیم باشند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r>
              <a:rPr lang="fa-IR" sz="2400" dirty="0" smtClean="0">
                <a:cs typeface="B Nazanin" panose="00000400000000000000" pitchFamily="2" charset="-78"/>
              </a:rPr>
              <a:t> </a:t>
            </a:r>
            <a:endParaRPr lang="en-US" sz="24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B2 copy"/>
          <p:cNvPicPr/>
          <p:nvPr/>
        </p:nvPicPr>
        <p:blipFill>
          <a:blip r:embed="rId2" cstate="print"/>
          <a:srcRect/>
          <a:stretch>
            <a:fillRect/>
          </a:stretch>
        </p:blipFill>
        <p:spPr bwMode="auto">
          <a:xfrm>
            <a:off x="1703512" y="116632"/>
            <a:ext cx="5256584" cy="3186010"/>
          </a:xfrm>
          <a:prstGeom prst="rect">
            <a:avLst/>
          </a:prstGeom>
          <a:noFill/>
          <a:ln w="9525">
            <a:noFill/>
            <a:miter lim="800000"/>
            <a:headEnd/>
            <a:tailEnd/>
          </a:ln>
        </p:spPr>
      </p:pic>
      <p:pic>
        <p:nvPicPr>
          <p:cNvPr id="5" name="Content Placeholder 4" descr="9B3 copy"/>
          <p:cNvPicPr>
            <a:picLocks noGrp="1"/>
          </p:cNvPicPr>
          <p:nvPr>
            <p:ph idx="1"/>
          </p:nvPr>
        </p:nvPicPr>
        <p:blipFill>
          <a:blip r:embed="rId3" cstate="print"/>
          <a:srcRect/>
          <a:stretch>
            <a:fillRect/>
          </a:stretch>
        </p:blipFill>
        <p:spPr bwMode="auto">
          <a:xfrm>
            <a:off x="7248128" y="116632"/>
            <a:ext cx="4896544" cy="3258018"/>
          </a:xfrm>
          <a:prstGeom prst="rect">
            <a:avLst/>
          </a:prstGeom>
          <a:noFill/>
          <a:ln w="9525">
            <a:noFill/>
            <a:miter lim="800000"/>
            <a:headEnd/>
            <a:tailEnd/>
          </a:ln>
        </p:spPr>
      </p:pic>
      <p:sp>
        <p:nvSpPr>
          <p:cNvPr id="6" name="Rectangle 5"/>
          <p:cNvSpPr/>
          <p:nvPr/>
        </p:nvSpPr>
        <p:spPr>
          <a:xfrm>
            <a:off x="2495600" y="4365104"/>
            <a:ext cx="8604448" cy="1569660"/>
          </a:xfrm>
          <a:prstGeom prst="rect">
            <a:avLst/>
          </a:prstGeom>
        </p:spPr>
        <p:txBody>
          <a:bodyPr wrap="square">
            <a:spAutoFit/>
          </a:bodyPr>
          <a:lstStyle/>
          <a:p>
            <a:pPr algn="r" rtl="1"/>
            <a:r>
              <a:rPr lang="fa-IR" sz="2400" b="1" dirty="0" smtClean="0">
                <a:cs typeface="B Nazanin" panose="00000400000000000000" pitchFamily="2" charset="-78"/>
              </a:rPr>
              <a:t>ج)</a:t>
            </a:r>
            <a:r>
              <a:rPr lang="fa-IR" sz="2400" dirty="0" smtClean="0">
                <a:cs typeface="B Nazanin" panose="00000400000000000000" pitchFamily="2" charset="-78"/>
              </a:rPr>
              <a:t> </a:t>
            </a:r>
            <a:r>
              <a:rPr lang="fa-IR" sz="2400" dirty="0">
                <a:cs typeface="B Nazanin" panose="00000400000000000000" pitchFamily="2" charset="-78"/>
              </a:rPr>
              <a:t>حرکت قبل را انجام دهید. سپس يک‌ درميان پای راست و چپ را بلند کرده و صاف کنید و مدتی در آن وضعیت </a:t>
            </a:r>
            <a:r>
              <a:rPr lang="fa-IR" sz="2400" dirty="0" smtClean="0">
                <a:cs typeface="B Nazanin" panose="00000400000000000000" pitchFamily="2" charset="-78"/>
              </a:rPr>
              <a:t>نگهدارید.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03" y="553890"/>
            <a:ext cx="10058400" cy="1450757"/>
          </a:xfrm>
        </p:spPr>
        <p:txBody>
          <a:bodyPr>
            <a:normAutofit/>
          </a:bodyPr>
          <a:lstStyle/>
          <a:p>
            <a:pPr algn="r"/>
            <a:r>
              <a:rPr lang="fa-IR" sz="4000" b="1" dirty="0" smtClean="0">
                <a:cs typeface="B Nazanin" panose="00000400000000000000" pitchFamily="2" charset="-78"/>
              </a:rPr>
              <a:t>هفته پنجم:</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anose="00000400000000000000" pitchFamily="2" charset="-78"/>
              </a:rPr>
              <a:t>پیاده روی و تمرین ”ج“ از حرکات هفته های قبل را ادامه دهید.</a:t>
            </a:r>
          </a:p>
          <a:p>
            <a:r>
              <a:rPr lang="fa-IR" sz="2800" dirty="0" smtClean="0">
                <a:cs typeface="B Nazanin" panose="00000400000000000000" pitchFamily="2" charset="-78"/>
              </a:rPr>
              <a:t>ابتدا بند الف از حرکت پنجم را شروع کرده و با بهبود آمادگی بدنی تمرین ب و ج را در نهایت جایگزین آن کنید.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حرکات باعث کشش عضلات پشت ران می‌شود. خشکی و کوتاهی این عضلات باعث کشش و فشار به کمر می‌شود.</a:t>
            </a:r>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4077072"/>
            <a:ext cx="9997440" cy="2171328"/>
          </a:xfrm>
        </p:spPr>
        <p:txBody>
          <a:bodyPr>
            <a:normAutofit/>
          </a:bodyPr>
          <a:lstStyle/>
          <a:p>
            <a:pPr marL="82296" indent="0">
              <a:buNone/>
            </a:pPr>
            <a:r>
              <a:rPr lang="fa-IR" sz="2400" b="1" dirty="0">
                <a:cs typeface="B Nazanin" panose="00000400000000000000" pitchFamily="2" charset="-78"/>
              </a:rPr>
              <a:t>الف) </a:t>
            </a:r>
            <a:r>
              <a:rPr lang="fa-IR" sz="2400" dirty="0">
                <a:cs typeface="B Nazanin" panose="00000400000000000000" pitchFamily="2" charset="-78"/>
              </a:rPr>
              <a:t>به پشت بخوابید. در حالی که زانوهایتان خم است يک ران را با دست‌ها گرفته به طرف سينه بکشید. سپس سعی کنید </a:t>
            </a:r>
            <a:r>
              <a:rPr lang="fa-IR" sz="2400" dirty="0" smtClean="0">
                <a:cs typeface="B Nazanin" panose="00000400000000000000" pitchFamily="2" charset="-78"/>
              </a:rPr>
              <a:t>زانوهایتان </a:t>
            </a:r>
            <a:r>
              <a:rPr lang="fa-IR" sz="2400" dirty="0">
                <a:cs typeface="B Nazanin" panose="00000400000000000000" pitchFamily="2" charset="-78"/>
              </a:rPr>
              <a:t>را راست کنيد</a:t>
            </a:r>
            <a:r>
              <a:rPr lang="fa-IR" sz="2400" dirty="0" smtClean="0">
                <a:cs typeface="B Nazanin" panose="00000400000000000000" pitchFamily="2" charset="-78"/>
              </a:rPr>
              <a:t>.</a:t>
            </a:r>
          </a:p>
          <a:p>
            <a:pPr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pic>
        <p:nvPicPr>
          <p:cNvPr id="4" name="Picture 3" descr="5A copy"/>
          <p:cNvPicPr/>
          <p:nvPr/>
        </p:nvPicPr>
        <p:blipFill>
          <a:blip r:embed="rId2" cstate="print"/>
          <a:srcRect/>
          <a:stretch>
            <a:fillRect/>
          </a:stretch>
        </p:blipFill>
        <p:spPr bwMode="auto">
          <a:xfrm>
            <a:off x="3071664" y="260648"/>
            <a:ext cx="6747073"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fa-IR" sz="4000" dirty="0" smtClean="0">
                <a:solidFill>
                  <a:schemeClr val="tx1"/>
                </a:solidFill>
              </a:rPr>
              <a:t>به ياد داشته باشيد</a:t>
            </a:r>
            <a:endParaRPr lang="en-US" sz="4000" dirty="0" smtClean="0">
              <a:solidFill>
                <a:schemeClr val="tx1"/>
              </a:solidFill>
            </a:endParaRPr>
          </a:p>
          <a:p>
            <a:pPr algn="ctr"/>
            <a:r>
              <a:rPr lang="fa-IR" sz="4000" dirty="0" smtClean="0">
                <a:solidFill>
                  <a:schemeClr val="tx1"/>
                </a:solidFill>
              </a:rPr>
              <a:t>تحرك رمز سلامتي کمر است. </a:t>
            </a:r>
            <a:endParaRPr lang="en-US" sz="4000"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B copy"/>
          <p:cNvPicPr/>
          <p:nvPr/>
        </p:nvPicPr>
        <p:blipFill>
          <a:blip r:embed="rId2" cstate="print"/>
          <a:srcRect/>
          <a:stretch>
            <a:fillRect/>
          </a:stretch>
        </p:blipFill>
        <p:spPr bwMode="auto">
          <a:xfrm>
            <a:off x="3215680" y="260648"/>
            <a:ext cx="6408712" cy="3528392"/>
          </a:xfrm>
          <a:prstGeom prst="rect">
            <a:avLst/>
          </a:prstGeom>
          <a:noFill/>
          <a:ln w="9525">
            <a:noFill/>
            <a:miter lim="800000"/>
            <a:headEnd/>
            <a:tailEnd/>
          </a:ln>
        </p:spPr>
      </p:pic>
      <p:sp>
        <p:nvSpPr>
          <p:cNvPr id="3" name="Rectangle 1"/>
          <p:cNvSpPr>
            <a:spLocks noChangeArrowheads="1"/>
          </p:cNvSpPr>
          <p:nvPr/>
        </p:nvSpPr>
        <p:spPr bwMode="auto">
          <a:xfrm>
            <a:off x="3071664" y="4633392"/>
            <a:ext cx="73448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panose="00000400000000000000" pitchFamily="2" charset="-78"/>
              </a:rPr>
              <a:t>ب)</a:t>
            </a:r>
            <a:r>
              <a:rPr lang="fa-IR" sz="2400" dirty="0">
                <a:latin typeface="Arial" pitchFamily="34" charset="0"/>
                <a:ea typeface="Calibri" pitchFamily="34" charset="0"/>
                <a:cs typeface="B Nazanin" panose="00000400000000000000" pitchFamily="2" charset="-78"/>
              </a:rPr>
              <a:t> حرکت فوق را درحالتي که پا مستقيم است (زانو صاف است)، انجام دهيد.</a:t>
            </a:r>
            <a:endParaRPr lang="en-US" sz="2400" dirty="0">
              <a:latin typeface="Arial" pitchFamily="34" charset="0"/>
              <a:cs typeface="B Nazanin" panose="00000400000000000000" pitchFamily="2" charset="-78"/>
            </a:endParaRP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3554907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C copy"/>
          <p:cNvPicPr/>
          <p:nvPr/>
        </p:nvPicPr>
        <p:blipFill>
          <a:blip r:embed="rId2" cstate="print"/>
          <a:srcRect/>
          <a:stretch>
            <a:fillRect/>
          </a:stretch>
        </p:blipFill>
        <p:spPr bwMode="auto">
          <a:xfrm>
            <a:off x="3287688" y="116632"/>
            <a:ext cx="5904656" cy="3430885"/>
          </a:xfrm>
          <a:prstGeom prst="rect">
            <a:avLst/>
          </a:prstGeom>
          <a:noFill/>
          <a:ln w="9525">
            <a:noFill/>
            <a:miter lim="800000"/>
            <a:headEnd/>
            <a:tailEnd/>
          </a:ln>
        </p:spPr>
      </p:pic>
      <p:sp>
        <p:nvSpPr>
          <p:cNvPr id="3" name="Rectangle 2"/>
          <p:cNvSpPr/>
          <p:nvPr/>
        </p:nvSpPr>
        <p:spPr>
          <a:xfrm>
            <a:off x="1991544" y="4509120"/>
            <a:ext cx="9145016" cy="1200329"/>
          </a:xfrm>
          <a:prstGeom prst="rect">
            <a:avLst/>
          </a:prstGeom>
        </p:spPr>
        <p:txBody>
          <a:bodyPr wrap="square">
            <a:spAutoFit/>
          </a:bodyPr>
          <a:lstStyle/>
          <a:p>
            <a:pPr algn="r" rtl="1"/>
            <a:r>
              <a:rPr lang="fa-IR" sz="2400" b="1" dirty="0">
                <a:cs typeface="B Nazanin" panose="00000400000000000000" pitchFamily="2" charset="-78"/>
              </a:rPr>
              <a:t>ج) </a:t>
            </a:r>
            <a:r>
              <a:rPr lang="fa-IR" sz="2400" dirty="0">
                <a:cs typeface="B Nazanin" panose="00000400000000000000" pitchFamily="2" charset="-78"/>
              </a:rPr>
              <a:t>حرکت فوق را با استفاده از يک حوله بر گودي پا انجام دهيد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1887875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722701"/>
            <a:ext cx="10058400" cy="1450757"/>
          </a:xfrm>
        </p:spPr>
        <p:txBody>
          <a:bodyPr>
            <a:normAutofit/>
          </a:bodyPr>
          <a:lstStyle/>
          <a:p>
            <a:pPr algn="r"/>
            <a:r>
              <a:rPr lang="fa-IR" sz="4000" b="1" dirty="0" smtClean="0">
                <a:cs typeface="B Nazanin" panose="00000400000000000000" pitchFamily="2" charset="-78"/>
              </a:rPr>
              <a:t>هفته ششم:</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800" dirty="0" smtClean="0">
                <a:cs typeface="B Nazanin" panose="00000400000000000000" pitchFamily="2" charset="-78"/>
              </a:rPr>
              <a:t>پیاده روی و تمرین ”ج“ از حرکات قبل را ادامه دهید.</a:t>
            </a:r>
          </a:p>
          <a:p>
            <a:r>
              <a:rPr lang="fa-IR" sz="2800" dirty="0" smtClean="0">
                <a:cs typeface="B Nazanin" panose="00000400000000000000" pitchFamily="2" charset="-78"/>
              </a:rPr>
              <a:t>ابتدا بند الف از حرکت ششم را شروع کرده و با بهبود آمادگی بدنی تمرین ب و ج را در نهایت جایگزین آن کنید.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حرکات باعث تقویت عضلات کمر و افزايش پايداري لگنی می‌شود.</a:t>
            </a:r>
            <a:endParaRPr lang="en-US" sz="2800" dirty="0" smtClean="0">
              <a:cs typeface="B Nazanin" panose="00000400000000000000" pitchFamily="2" charset="-78"/>
            </a:endParaRPr>
          </a:p>
          <a:p>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A1 copy"/>
          <p:cNvPicPr>
            <a:picLocks noGrp="1"/>
          </p:cNvPicPr>
          <p:nvPr>
            <p:ph idx="1"/>
          </p:nvPr>
        </p:nvPicPr>
        <p:blipFill>
          <a:blip r:embed="rId2" cstate="print"/>
          <a:srcRect/>
          <a:stretch>
            <a:fillRect/>
          </a:stretch>
        </p:blipFill>
        <p:spPr bwMode="auto">
          <a:xfrm>
            <a:off x="1687775" y="864808"/>
            <a:ext cx="3930744" cy="2708919"/>
          </a:xfrm>
          <a:prstGeom prst="rect">
            <a:avLst/>
          </a:prstGeom>
          <a:noFill/>
          <a:ln w="9525">
            <a:noFill/>
            <a:miter lim="800000"/>
            <a:headEnd/>
            <a:tailEnd/>
          </a:ln>
        </p:spPr>
      </p:pic>
      <p:sp>
        <p:nvSpPr>
          <p:cNvPr id="35842" name="Line 2"/>
          <p:cNvSpPr>
            <a:spLocks noChangeShapeType="1"/>
          </p:cNvSpPr>
          <p:nvPr/>
        </p:nvSpPr>
        <p:spPr bwMode="auto">
          <a:xfrm>
            <a:off x="6384032" y="1340768"/>
            <a:ext cx="4572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6" name="Picture 5" descr="6A2 copy"/>
          <p:cNvPicPr/>
          <p:nvPr/>
        </p:nvPicPr>
        <p:blipFill>
          <a:blip r:embed="rId3" cstate="print"/>
          <a:srcRect/>
          <a:stretch>
            <a:fillRect/>
          </a:stretch>
        </p:blipFill>
        <p:spPr bwMode="auto">
          <a:xfrm>
            <a:off x="7301132" y="907011"/>
            <a:ext cx="3547642" cy="2852935"/>
          </a:xfrm>
          <a:prstGeom prst="rect">
            <a:avLst/>
          </a:prstGeom>
          <a:noFill/>
          <a:ln w="9525">
            <a:noFill/>
            <a:miter lim="800000"/>
            <a:headEnd/>
            <a:tailEnd/>
          </a:ln>
        </p:spPr>
      </p:pic>
      <p:sp>
        <p:nvSpPr>
          <p:cNvPr id="35843" name="Rectangle 3"/>
          <p:cNvSpPr>
            <a:spLocks noChangeArrowheads="1"/>
          </p:cNvSpPr>
          <p:nvPr/>
        </p:nvSpPr>
        <p:spPr bwMode="auto">
          <a:xfrm>
            <a:off x="2207568" y="386104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charset="-78"/>
              </a:rPr>
              <a:t>الف)</a:t>
            </a:r>
            <a:r>
              <a:rPr lang="fa-IR" sz="2400" dirty="0">
                <a:latin typeface="Arial" pitchFamily="34" charset="0"/>
                <a:ea typeface="Calibri" pitchFamily="34" charset="0"/>
                <a:cs typeface="B Nazanin" charset="-78"/>
              </a:rPr>
              <a:t> در وضعیت چهار دست و پا مانند شکل قرار بگیرید. سپس در حالی که دست‌ها و پاهایتان بروی زمین ثابت است به سمت جلو متمایل شوید</a:t>
            </a:r>
            <a:r>
              <a:rPr lang="fa-IR" sz="2400" dirty="0" smtClean="0">
                <a:latin typeface="Arial" pitchFamily="34" charset="0"/>
                <a:ea typeface="Calibri" pitchFamily="34" charset="0"/>
                <a:cs typeface="B Nazanin"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B copy"/>
          <p:cNvPicPr/>
          <p:nvPr/>
        </p:nvPicPr>
        <p:blipFill>
          <a:blip r:embed="rId2" cstate="print"/>
          <a:srcRect/>
          <a:stretch>
            <a:fillRect/>
          </a:stretch>
        </p:blipFill>
        <p:spPr bwMode="auto">
          <a:xfrm>
            <a:off x="3863752" y="404664"/>
            <a:ext cx="6048672" cy="3240360"/>
          </a:xfrm>
          <a:prstGeom prst="rect">
            <a:avLst/>
          </a:prstGeom>
          <a:noFill/>
          <a:ln w="9525">
            <a:noFill/>
            <a:miter lim="800000"/>
            <a:headEnd/>
            <a:tailEnd/>
          </a:ln>
        </p:spPr>
      </p:pic>
      <p:sp>
        <p:nvSpPr>
          <p:cNvPr id="3" name="Rectangle 4"/>
          <p:cNvSpPr>
            <a:spLocks noChangeArrowheads="1"/>
          </p:cNvSpPr>
          <p:nvPr/>
        </p:nvSpPr>
        <p:spPr bwMode="auto">
          <a:xfrm>
            <a:off x="2495600" y="4045713"/>
            <a:ext cx="88569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charset="-78"/>
              </a:rPr>
              <a:t>ب) </a:t>
            </a:r>
            <a:r>
              <a:rPr lang="fa-IR" sz="2400" dirty="0">
                <a:latin typeface="Arial" pitchFamily="34" charset="0"/>
                <a:ea typeface="Calibri" pitchFamily="34" charset="0"/>
                <a:cs typeface="B Nazanin" charset="-78"/>
              </a:rPr>
              <a:t>شنای نصفه: از حرکت قبل به شکل حرکت شنای نصفه بروید. حالتی که زانوهایتان روی زمین است</a:t>
            </a:r>
            <a:r>
              <a:rPr lang="fa-IR" sz="2400" dirty="0" smtClean="0">
                <a:latin typeface="Arial" pitchFamily="34" charset="0"/>
                <a:ea typeface="Calibri" pitchFamily="34" charset="0"/>
                <a:cs typeface="B Nazanin"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3751749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C copy"/>
          <p:cNvPicPr/>
          <p:nvPr/>
        </p:nvPicPr>
        <p:blipFill>
          <a:blip r:embed="rId2" cstate="print"/>
          <a:srcRect/>
          <a:stretch>
            <a:fillRect/>
          </a:stretch>
        </p:blipFill>
        <p:spPr bwMode="auto">
          <a:xfrm>
            <a:off x="3503712" y="332656"/>
            <a:ext cx="6696744" cy="3312368"/>
          </a:xfrm>
          <a:prstGeom prst="rect">
            <a:avLst/>
          </a:prstGeom>
          <a:noFill/>
          <a:ln w="9525">
            <a:noFill/>
            <a:miter lim="800000"/>
            <a:headEnd/>
            <a:tailEnd/>
          </a:ln>
        </p:spPr>
      </p:pic>
      <p:sp>
        <p:nvSpPr>
          <p:cNvPr id="3" name="Rectangle 2"/>
          <p:cNvSpPr/>
          <p:nvPr/>
        </p:nvSpPr>
        <p:spPr>
          <a:xfrm>
            <a:off x="2135560" y="4149080"/>
            <a:ext cx="9217024" cy="1200329"/>
          </a:xfrm>
          <a:prstGeom prst="rect">
            <a:avLst/>
          </a:prstGeom>
        </p:spPr>
        <p:txBody>
          <a:bodyPr wrap="square">
            <a:spAutoFit/>
          </a:bodyPr>
          <a:lstStyle/>
          <a:p>
            <a:pPr algn="r" rtl="1"/>
            <a:r>
              <a:rPr lang="fa-IR" sz="2400" b="1" dirty="0">
                <a:cs typeface="B Nazanin" panose="00000400000000000000" pitchFamily="2" charset="-78"/>
              </a:rPr>
              <a:t>ج)</a:t>
            </a:r>
            <a:r>
              <a:rPr lang="fa-IR" sz="2400" dirty="0">
                <a:cs typeface="B Nazanin" panose="00000400000000000000" pitchFamily="2" charset="-78"/>
              </a:rPr>
              <a:t> در حرکت قبل زانوهایتان را بالا بیاوید و به حالت حرکت شنای کامل بروید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extLst>
      <p:ext uri="{BB962C8B-B14F-4D97-AF65-F5344CB8AC3E}">
        <p14:creationId xmlns:p14="http://schemas.microsoft.com/office/powerpoint/2010/main" xmlns="" val="554371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03" y="567957"/>
            <a:ext cx="10058400" cy="1450757"/>
          </a:xfrm>
        </p:spPr>
        <p:txBody>
          <a:bodyPr>
            <a:normAutofit/>
          </a:bodyPr>
          <a:lstStyle/>
          <a:p>
            <a:pPr algn="r"/>
            <a:r>
              <a:rPr lang="fa-IR" sz="4000" b="1" dirty="0" smtClean="0">
                <a:cs typeface="B Nazanin" panose="00000400000000000000" pitchFamily="2" charset="-78"/>
              </a:rPr>
              <a:t>هفته هفتم</a:t>
            </a:r>
            <a:r>
              <a:rPr lang="en-US" sz="4000" b="1" dirty="0" smtClean="0">
                <a:cs typeface="B Nazanin" panose="00000400000000000000" pitchFamily="2" charset="-78"/>
              </a:rPr>
              <a:t>:</a:t>
            </a:r>
            <a:endParaRPr lang="en-US" sz="4000" dirty="0">
              <a:cs typeface="B Nazanin" panose="00000400000000000000" pitchFamily="2" charset="-78"/>
            </a:endParaRPr>
          </a:p>
        </p:txBody>
      </p:sp>
      <p:sp>
        <p:nvSpPr>
          <p:cNvPr id="3" name="Content Placeholder 2"/>
          <p:cNvSpPr>
            <a:spLocks noGrp="1"/>
          </p:cNvSpPr>
          <p:nvPr>
            <p:ph idx="1"/>
          </p:nvPr>
        </p:nvSpPr>
        <p:spPr>
          <a:xfrm>
            <a:off x="1914144" y="1969764"/>
            <a:ext cx="9997440" cy="4475584"/>
          </a:xfrm>
        </p:spPr>
        <p:txBody>
          <a:bodyPr>
            <a:normAutofit/>
          </a:bodyPr>
          <a:lstStyle/>
          <a:p>
            <a:r>
              <a:rPr lang="fa-IR" sz="2800" dirty="0" smtClean="0">
                <a:cs typeface="B Nazanin" panose="00000400000000000000" pitchFamily="2" charset="-78"/>
              </a:rPr>
              <a:t>پیاده روی و تمرین ”ج“ از حرکات قبل را ادامه دهید.</a:t>
            </a:r>
          </a:p>
          <a:p>
            <a:r>
              <a:rPr lang="fa-IR" sz="2800" dirty="0" smtClean="0">
                <a:cs typeface="B Nazanin" panose="00000400000000000000" pitchFamily="2" charset="-78"/>
              </a:rPr>
              <a:t>ابتدا بند الف از حرکت هفتم را شروع کرده و با بهبود آمادگی بدنی تان تمرین ب و ج را در نهایت جایگزین آن کنید.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حرکات باعث کشش و افزايش انعطاف‌پذيري و تقویت برخی از عضلات کمر می‌شوند.</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4365104"/>
            <a:ext cx="9997440" cy="1667272"/>
          </a:xfrm>
        </p:spPr>
        <p:txBody>
          <a:bodyPr>
            <a:normAutofit/>
          </a:bodyPr>
          <a:lstStyle/>
          <a:p>
            <a:pPr marL="82296" indent="0">
              <a:buNone/>
            </a:pPr>
            <a:r>
              <a:rPr lang="fa-IR" sz="2400" b="1" dirty="0" smtClean="0">
                <a:cs typeface="B Nazanin" panose="00000400000000000000" pitchFamily="2" charset="-78"/>
              </a:rPr>
              <a:t>الف</a:t>
            </a:r>
            <a:r>
              <a:rPr lang="fa-IR" sz="2400" b="1" dirty="0">
                <a:cs typeface="B Nazanin" panose="00000400000000000000" pitchFamily="2" charset="-78"/>
              </a:rPr>
              <a:t>)</a:t>
            </a:r>
            <a:r>
              <a:rPr lang="fa-IR" sz="2400" dirty="0">
                <a:cs typeface="B Nazanin" panose="00000400000000000000" pitchFamily="2" charset="-78"/>
              </a:rPr>
              <a:t> به پشت بخوابید. زانوهارا خم کنید. در حالی که کف پاهایتان روی زمین است زانوها را به چپ و راست بچرخانید</a:t>
            </a:r>
            <a:r>
              <a:rPr lang="fa-IR" sz="2400" dirty="0" smtClean="0">
                <a:cs typeface="B Nazanin" panose="00000400000000000000" pitchFamily="2" charset="-78"/>
              </a:rPr>
              <a:t>.</a:t>
            </a:r>
          </a:p>
          <a:p>
            <a:pPr marL="82296" indent="0" eaLnBrk="0" fontAlgn="base" hangingPunct="0">
              <a:spcBef>
                <a:spcPct val="0"/>
              </a:spcBef>
              <a:spcAft>
                <a:spcPct val="0"/>
              </a:spcAft>
              <a:buNone/>
            </a:pPr>
            <a:r>
              <a:rPr lang="fa-IR" sz="2400" dirty="0">
                <a:latin typeface="Arial" pitchFamily="34" charset="0"/>
                <a:cs typeface="B Nazanin" panose="00000400000000000000" pitchFamily="2" charset="-78"/>
              </a:rPr>
              <a:t>این حرکت را 10 بار انجام دهید.</a:t>
            </a:r>
          </a:p>
          <a:p>
            <a:pPr marL="82296" indent="0" eaLnBrk="0" fontAlgn="base" hangingPunct="0">
              <a:spcBef>
                <a:spcPct val="0"/>
              </a:spcBef>
              <a:spcAft>
                <a:spcPct val="0"/>
              </a:spcAft>
              <a:buNone/>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pic>
        <p:nvPicPr>
          <p:cNvPr id="4" name="Picture 3" descr="7A2 copy"/>
          <p:cNvPicPr/>
          <p:nvPr/>
        </p:nvPicPr>
        <p:blipFill>
          <a:blip r:embed="rId2" cstate="print"/>
          <a:srcRect/>
          <a:stretch>
            <a:fillRect/>
          </a:stretch>
        </p:blipFill>
        <p:spPr bwMode="auto">
          <a:xfrm>
            <a:off x="4280310" y="1004566"/>
            <a:ext cx="2592288" cy="3456384"/>
          </a:xfrm>
          <a:prstGeom prst="rect">
            <a:avLst/>
          </a:prstGeom>
          <a:noFill/>
          <a:ln w="9525">
            <a:noFill/>
            <a:miter lim="800000"/>
            <a:headEnd/>
            <a:tailEnd/>
          </a:ln>
        </p:spPr>
      </p:pic>
      <p:pic>
        <p:nvPicPr>
          <p:cNvPr id="5" name="Picture 4" descr="7A3 copy"/>
          <p:cNvPicPr/>
          <p:nvPr/>
        </p:nvPicPr>
        <p:blipFill>
          <a:blip r:embed="rId3" cstate="print"/>
          <a:srcRect/>
          <a:stretch>
            <a:fillRect/>
          </a:stretch>
        </p:blipFill>
        <p:spPr bwMode="auto">
          <a:xfrm>
            <a:off x="8217551" y="1116357"/>
            <a:ext cx="2544234" cy="3019545"/>
          </a:xfrm>
          <a:prstGeom prst="rect">
            <a:avLst/>
          </a:prstGeom>
          <a:noFill/>
          <a:ln w="9525">
            <a:noFill/>
            <a:miter lim="800000"/>
            <a:headEnd/>
            <a:tailEnd/>
          </a:ln>
        </p:spPr>
      </p:pic>
      <p:pic>
        <p:nvPicPr>
          <p:cNvPr id="6" name="Picture 5" descr="7A1 copy"/>
          <p:cNvPicPr/>
          <p:nvPr/>
        </p:nvPicPr>
        <p:blipFill>
          <a:blip r:embed="rId4" cstate="print"/>
          <a:srcRect/>
          <a:stretch>
            <a:fillRect/>
          </a:stretch>
        </p:blipFill>
        <p:spPr bwMode="auto">
          <a:xfrm>
            <a:off x="781722" y="1018635"/>
            <a:ext cx="2232248" cy="3456384"/>
          </a:xfrm>
          <a:prstGeom prst="rect">
            <a:avLst/>
          </a:prstGeom>
          <a:noFill/>
          <a:ln w="9525">
            <a:noFill/>
            <a:miter lim="800000"/>
            <a:headEnd/>
            <a:tailEnd/>
          </a:ln>
        </p:spPr>
      </p:pic>
      <p:sp>
        <p:nvSpPr>
          <p:cNvPr id="7" name="Right Arrow 6"/>
          <p:cNvSpPr/>
          <p:nvPr/>
        </p:nvSpPr>
        <p:spPr>
          <a:xfrm>
            <a:off x="3383069" y="2611869"/>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313706" y="2654072"/>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B2 copy"/>
          <p:cNvPicPr>
            <a:picLocks noGrp="1"/>
          </p:cNvPicPr>
          <p:nvPr>
            <p:ph idx="1"/>
          </p:nvPr>
        </p:nvPicPr>
        <p:blipFill>
          <a:blip r:embed="rId2" cstate="print"/>
          <a:srcRect/>
          <a:stretch>
            <a:fillRect/>
          </a:stretch>
        </p:blipFill>
        <p:spPr bwMode="auto">
          <a:xfrm>
            <a:off x="4642338" y="1096642"/>
            <a:ext cx="2545468" cy="3658238"/>
          </a:xfrm>
          <a:prstGeom prst="rect">
            <a:avLst/>
          </a:prstGeom>
          <a:noFill/>
          <a:ln w="9525">
            <a:noFill/>
            <a:miter lim="800000"/>
            <a:headEnd/>
            <a:tailEnd/>
          </a:ln>
        </p:spPr>
      </p:pic>
      <p:pic>
        <p:nvPicPr>
          <p:cNvPr id="5" name="Picture 4" descr="7B3 copy"/>
          <p:cNvPicPr/>
          <p:nvPr/>
        </p:nvPicPr>
        <p:blipFill>
          <a:blip r:embed="rId3" cstate="print"/>
          <a:srcRect/>
          <a:stretch>
            <a:fillRect/>
          </a:stretch>
        </p:blipFill>
        <p:spPr bwMode="auto">
          <a:xfrm>
            <a:off x="8440615" y="1211548"/>
            <a:ext cx="2532185" cy="3219775"/>
          </a:xfrm>
          <a:prstGeom prst="rect">
            <a:avLst/>
          </a:prstGeom>
          <a:noFill/>
          <a:ln w="9525">
            <a:noFill/>
            <a:miter lim="800000"/>
            <a:headEnd/>
            <a:tailEnd/>
          </a:ln>
        </p:spPr>
      </p:pic>
      <p:pic>
        <p:nvPicPr>
          <p:cNvPr id="6" name="Picture 5" descr="7B1 copy"/>
          <p:cNvPicPr/>
          <p:nvPr/>
        </p:nvPicPr>
        <p:blipFill>
          <a:blip r:embed="rId4" cstate="print"/>
          <a:srcRect/>
          <a:stretch>
            <a:fillRect/>
          </a:stretch>
        </p:blipFill>
        <p:spPr bwMode="auto">
          <a:xfrm>
            <a:off x="1294227" y="988829"/>
            <a:ext cx="2113637" cy="3878593"/>
          </a:xfrm>
          <a:prstGeom prst="rect">
            <a:avLst/>
          </a:prstGeom>
          <a:noFill/>
          <a:ln w="9525">
            <a:noFill/>
            <a:miter lim="800000"/>
            <a:headEnd/>
            <a:tailEnd/>
          </a:ln>
        </p:spPr>
      </p:pic>
      <p:sp>
        <p:nvSpPr>
          <p:cNvPr id="36865" name="Rectangle 1"/>
          <p:cNvSpPr>
            <a:spLocks noChangeArrowheads="1"/>
          </p:cNvSpPr>
          <p:nvPr/>
        </p:nvSpPr>
        <p:spPr bwMode="auto">
          <a:xfrm>
            <a:off x="2495600" y="4468470"/>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panose="00000400000000000000" pitchFamily="2" charset="-78"/>
              </a:rPr>
              <a:t>ب) </a:t>
            </a:r>
            <a:r>
              <a:rPr lang="fa-IR" sz="2400" dirty="0">
                <a:latin typeface="Arial" pitchFamily="34" charset="0"/>
                <a:ea typeface="Calibri" pitchFamily="34" charset="0"/>
                <a:cs typeface="B Nazanin" panose="00000400000000000000" pitchFamily="2" charset="-78"/>
              </a:rPr>
              <a:t>حرکت قبل را انجام دهید در حالی که مچ </a:t>
            </a:r>
            <a:r>
              <a:rPr lang="fa-IR" sz="2400" dirty="0" smtClean="0">
                <a:latin typeface="Arial" pitchFamily="34" charset="0"/>
                <a:ea typeface="Calibri" pitchFamily="34" charset="0"/>
                <a:cs typeface="B Nazanin" panose="00000400000000000000" pitchFamily="2" charset="-78"/>
              </a:rPr>
              <a:t>پاهایتان </a:t>
            </a:r>
            <a:r>
              <a:rPr lang="fa-IR" sz="2400" dirty="0" smtClean="0">
                <a:latin typeface="Calibri" pitchFamily="34" charset="0"/>
                <a:ea typeface="Calibri" pitchFamily="34" charset="0"/>
                <a:cs typeface="B Nazanin" panose="00000400000000000000" pitchFamily="2" charset="-78"/>
              </a:rPr>
              <a:t>به </a:t>
            </a:r>
            <a:r>
              <a:rPr lang="fa-IR" sz="2400" dirty="0">
                <a:latin typeface="Calibri" pitchFamily="34" charset="0"/>
                <a:ea typeface="Calibri" pitchFamily="34" charset="0"/>
                <a:cs typeface="B Nazanin" panose="00000400000000000000" pitchFamily="2" charset="-78"/>
              </a:rPr>
              <a:t>هم چسبیده </a:t>
            </a:r>
            <a:r>
              <a:rPr lang="fa-IR" sz="2400" dirty="0" smtClean="0">
                <a:latin typeface="Calibri" pitchFamily="34" charset="0"/>
                <a:ea typeface="Calibri" pitchFamily="34" charset="0"/>
                <a:cs typeface="B Nazanin" panose="00000400000000000000" pitchFamily="2" charset="-78"/>
              </a:rPr>
              <a:t>است</a:t>
            </a:r>
            <a:r>
              <a:rPr lang="fa-IR" sz="2400" dirty="0" smtClean="0">
                <a:latin typeface="Arial" pitchFamily="34" charset="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
        <p:nvSpPr>
          <p:cNvPr id="8" name="Right Arrow 7"/>
          <p:cNvSpPr/>
          <p:nvPr/>
        </p:nvSpPr>
        <p:spPr>
          <a:xfrm>
            <a:off x="3675152" y="2843630"/>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509694" y="2884163"/>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c1 copy"/>
          <p:cNvPicPr/>
          <p:nvPr/>
        </p:nvPicPr>
        <p:blipFill>
          <a:blip r:embed="rId2" cstate="print"/>
          <a:srcRect/>
          <a:stretch>
            <a:fillRect/>
          </a:stretch>
        </p:blipFill>
        <p:spPr bwMode="auto">
          <a:xfrm>
            <a:off x="3719736" y="44624"/>
            <a:ext cx="4896544" cy="2736304"/>
          </a:xfrm>
          <a:prstGeom prst="rect">
            <a:avLst/>
          </a:prstGeom>
          <a:noFill/>
          <a:ln w="9525">
            <a:noFill/>
            <a:miter lim="800000"/>
            <a:headEnd/>
            <a:tailEnd/>
          </a:ln>
        </p:spPr>
      </p:pic>
      <p:pic>
        <p:nvPicPr>
          <p:cNvPr id="4" name="Content Placeholder 3" descr="7c2 copy"/>
          <p:cNvPicPr>
            <a:picLocks noGrp="1"/>
          </p:cNvPicPr>
          <p:nvPr>
            <p:ph idx="1"/>
          </p:nvPr>
        </p:nvPicPr>
        <p:blipFill>
          <a:blip r:embed="rId3" cstate="print"/>
          <a:srcRect/>
          <a:stretch>
            <a:fillRect/>
          </a:stretch>
        </p:blipFill>
        <p:spPr bwMode="auto">
          <a:xfrm>
            <a:off x="1731704" y="2908693"/>
            <a:ext cx="4248472" cy="1849394"/>
          </a:xfrm>
          <a:prstGeom prst="rect">
            <a:avLst/>
          </a:prstGeom>
          <a:noFill/>
          <a:ln w="9525">
            <a:noFill/>
            <a:miter lim="800000"/>
            <a:headEnd/>
            <a:tailEnd/>
          </a:ln>
        </p:spPr>
      </p:pic>
      <p:pic>
        <p:nvPicPr>
          <p:cNvPr id="5" name="Picture 4" descr="7c3 copy"/>
          <p:cNvPicPr/>
          <p:nvPr/>
        </p:nvPicPr>
        <p:blipFill>
          <a:blip r:embed="rId4" cstate="print"/>
          <a:srcRect/>
          <a:stretch>
            <a:fillRect/>
          </a:stretch>
        </p:blipFill>
        <p:spPr bwMode="auto">
          <a:xfrm>
            <a:off x="7104112" y="2861158"/>
            <a:ext cx="4320480" cy="1849394"/>
          </a:xfrm>
          <a:prstGeom prst="rect">
            <a:avLst/>
          </a:prstGeom>
          <a:noFill/>
          <a:ln w="9525">
            <a:noFill/>
            <a:miter lim="800000"/>
            <a:headEnd/>
            <a:tailEnd/>
          </a:ln>
        </p:spPr>
      </p:pic>
      <p:sp>
        <p:nvSpPr>
          <p:cNvPr id="7" name="Rectangle 6"/>
          <p:cNvSpPr/>
          <p:nvPr/>
        </p:nvSpPr>
        <p:spPr>
          <a:xfrm>
            <a:off x="1415480" y="5013176"/>
            <a:ext cx="10153128" cy="1200329"/>
          </a:xfrm>
          <a:prstGeom prst="rect">
            <a:avLst/>
          </a:prstGeom>
        </p:spPr>
        <p:txBody>
          <a:bodyPr wrap="square">
            <a:spAutoFit/>
          </a:bodyPr>
          <a:lstStyle/>
          <a:p>
            <a:pPr algn="r" rtl="1"/>
            <a:r>
              <a:rPr lang="fa-IR" sz="2400" b="1" dirty="0">
                <a:cs typeface="B Nazanin" panose="00000400000000000000" pitchFamily="2" charset="-78"/>
              </a:rPr>
              <a:t>ج)</a:t>
            </a:r>
            <a:r>
              <a:rPr lang="fa-IR" sz="2400" dirty="0">
                <a:cs typeface="B Nazanin" panose="00000400000000000000" pitchFamily="2" charset="-78"/>
              </a:rPr>
              <a:t> حرکت ب را انجام دهید در حالی که پاهایتان را از زمین بلند کرده‌اید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36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قبل از تکمیل پرسش‌نامه مرتبط با فعالیت بدنی و در قدم اول اطمینان حاصل کنید فرد مبتلا به کدام بیماری است:</a:t>
            </a:r>
            <a:endParaRPr lang="en-US" sz="3600" dirty="0">
              <a:solidFill>
                <a:schemeClr val="tx1"/>
              </a:solidFill>
              <a:cs typeface="B Nazanin" panose="00000400000000000000" pitchFamily="2" charset="-78"/>
            </a:endParaRPr>
          </a:p>
        </p:txBody>
      </p:sp>
      <p:sp>
        <p:nvSpPr>
          <p:cNvPr id="3" name="Content Placeholder 2"/>
          <p:cNvSpPr>
            <a:spLocks noGrp="1"/>
          </p:cNvSpPr>
          <p:nvPr>
            <p:ph sz="half" idx="1"/>
          </p:nvPr>
        </p:nvSpPr>
        <p:spPr>
          <a:xfrm>
            <a:off x="670095" y="1825625"/>
            <a:ext cx="5349705" cy="4351338"/>
          </a:xfrm>
        </p:spPr>
        <p:txBody>
          <a:bodyPr>
            <a:normAutofit/>
          </a:bodyPr>
          <a:lstStyle/>
          <a:p>
            <a:pPr lvl="0" algn="r" rtl="1"/>
            <a:r>
              <a:rPr lang="fa-IR" sz="2400" dirty="0" smtClean="0">
                <a:solidFill>
                  <a:schemeClr val="tx1"/>
                </a:solidFill>
                <a:cs typeface="B Nazanin" panose="00000400000000000000" pitchFamily="2" charset="-78"/>
              </a:rPr>
              <a:t>بيمارى </a:t>
            </a:r>
            <a:r>
              <a:rPr lang="fa-IR" sz="2400" dirty="0">
                <a:solidFill>
                  <a:schemeClr val="tx1"/>
                </a:solidFill>
                <a:cs typeface="B Nazanin" panose="00000400000000000000" pitchFamily="2" charset="-78"/>
              </a:rPr>
              <a:t>ريوى (آسم، بیماری انسدادی ریه و ...)</a:t>
            </a:r>
            <a:endParaRPr lang="en-US" sz="2400" dirty="0">
              <a:solidFill>
                <a:schemeClr val="tx1"/>
              </a:solidFill>
              <a:cs typeface="B Nazanin" panose="00000400000000000000" pitchFamily="2" charset="-78"/>
            </a:endParaRPr>
          </a:p>
          <a:p>
            <a:pPr lvl="0" algn="r" rtl="1"/>
            <a:r>
              <a:rPr lang="fa-IR" sz="2400" dirty="0">
                <a:solidFill>
                  <a:schemeClr val="tx1"/>
                </a:solidFill>
                <a:cs typeface="B Nazanin" panose="00000400000000000000" pitchFamily="2" charset="-78"/>
              </a:rPr>
              <a:t>پوکی استخوان</a:t>
            </a:r>
            <a:endParaRPr lang="en-US" sz="2400" dirty="0">
              <a:solidFill>
                <a:schemeClr val="tx1"/>
              </a:solidFill>
              <a:cs typeface="B Nazanin" panose="00000400000000000000" pitchFamily="2" charset="-78"/>
            </a:endParaRPr>
          </a:p>
          <a:p>
            <a:pPr lvl="0" algn="r" rtl="1"/>
            <a:r>
              <a:rPr lang="fa-IR" sz="2400" dirty="0">
                <a:solidFill>
                  <a:schemeClr val="tx1"/>
                </a:solidFill>
                <a:cs typeface="B Nazanin" panose="00000400000000000000" pitchFamily="2" charset="-78"/>
              </a:rPr>
              <a:t>فشارخون بالا</a:t>
            </a:r>
            <a:endParaRPr lang="en-US" sz="2400" dirty="0">
              <a:solidFill>
                <a:schemeClr val="tx1"/>
              </a:solidFill>
              <a:cs typeface="B Nazanin" panose="00000400000000000000" pitchFamily="2" charset="-78"/>
            </a:endParaRPr>
          </a:p>
          <a:p>
            <a:pPr lvl="0" algn="r" rtl="1"/>
            <a:r>
              <a:rPr lang="fa-IR" sz="2400" dirty="0">
                <a:solidFill>
                  <a:schemeClr val="tx1"/>
                </a:solidFill>
                <a:cs typeface="B Nazanin" panose="00000400000000000000" pitchFamily="2" charset="-78"/>
              </a:rPr>
              <a:t>سرطان</a:t>
            </a:r>
            <a:endParaRPr lang="en-US" sz="2400" dirty="0">
              <a:solidFill>
                <a:schemeClr val="tx1"/>
              </a:solidFill>
              <a:cs typeface="B Nazanin" panose="00000400000000000000" pitchFamily="2" charset="-78"/>
            </a:endParaRPr>
          </a:p>
        </p:txBody>
      </p:sp>
      <p:sp>
        <p:nvSpPr>
          <p:cNvPr id="4" name="Content Placeholder 3"/>
          <p:cNvSpPr>
            <a:spLocks noGrp="1"/>
          </p:cNvSpPr>
          <p:nvPr>
            <p:ph sz="half" idx="2"/>
          </p:nvPr>
        </p:nvSpPr>
        <p:spPr/>
        <p:txBody>
          <a:bodyPr>
            <a:normAutofit/>
          </a:bodyPr>
          <a:lstStyle/>
          <a:p>
            <a:pPr lvl="0" algn="r" rtl="1"/>
            <a:r>
              <a:rPr lang="fa-IR" sz="2400" dirty="0" smtClean="0">
                <a:cs typeface="B Nazanin" panose="00000400000000000000" pitchFamily="2" charset="-78"/>
              </a:rPr>
              <a:t>دیابت	</a:t>
            </a:r>
            <a:endParaRPr lang="en-US" sz="2400" dirty="0" smtClean="0">
              <a:cs typeface="B Nazanin" panose="00000400000000000000" pitchFamily="2" charset="-78"/>
            </a:endParaRPr>
          </a:p>
          <a:p>
            <a:pPr lvl="0" algn="r" rtl="1"/>
            <a:r>
              <a:rPr lang="fa-IR" sz="2400" dirty="0" smtClean="0">
                <a:cs typeface="B Nazanin" panose="00000400000000000000" pitchFamily="2" charset="-78"/>
              </a:rPr>
              <a:t>نارسايى مزمن كليوى</a:t>
            </a:r>
            <a:endParaRPr lang="en-US" sz="2400" dirty="0" smtClean="0">
              <a:cs typeface="B Nazanin" panose="00000400000000000000" pitchFamily="2" charset="-78"/>
            </a:endParaRPr>
          </a:p>
          <a:p>
            <a:pPr lvl="0" algn="r" rtl="1"/>
            <a:r>
              <a:rPr lang="fa-IR" sz="2400" dirty="0" smtClean="0">
                <a:cs typeface="B Nazanin" panose="00000400000000000000" pitchFamily="2" charset="-78"/>
              </a:rPr>
              <a:t>بیماری عروق مغزی</a:t>
            </a:r>
            <a:endParaRPr lang="en-US" sz="2400" dirty="0" smtClean="0">
              <a:cs typeface="B Nazanin" panose="00000400000000000000" pitchFamily="2" charset="-78"/>
            </a:endParaRPr>
          </a:p>
          <a:p>
            <a:pPr lvl="0" algn="r" rtl="1"/>
            <a:r>
              <a:rPr lang="fa-IR" sz="2400" dirty="0" smtClean="0">
                <a:cs typeface="B Nazanin" panose="00000400000000000000" pitchFamily="2" charset="-78"/>
              </a:rPr>
              <a:t>درد زانو و کمر</a:t>
            </a:r>
            <a:endParaRPr lang="en-US" sz="2400" dirty="0">
              <a:cs typeface="B Nazanin" panose="00000400000000000000" pitchFamily="2" charset="-78"/>
            </a:endParaRPr>
          </a:p>
        </p:txBody>
      </p:sp>
      <p:sp>
        <p:nvSpPr>
          <p:cNvPr id="5" name="TextBox 4"/>
          <p:cNvSpPr txBox="1"/>
          <p:nvPr/>
        </p:nvSpPr>
        <p:spPr>
          <a:xfrm>
            <a:off x="838200" y="4627411"/>
            <a:ext cx="10588310" cy="830997"/>
          </a:xfrm>
          <a:prstGeom prst="rect">
            <a:avLst/>
          </a:prstGeom>
          <a:noFill/>
        </p:spPr>
        <p:txBody>
          <a:bodyPr wrap="square" rtlCol="0">
            <a:spAutoFit/>
          </a:bodyPr>
          <a:lstStyle/>
          <a:p>
            <a:pPr algn="r" rtl="1"/>
            <a:r>
              <a:rPr lang="fa-IR" sz="2400" dirty="0" smtClean="0">
                <a:cs typeface="B Mitra" pitchFamily="2" charset="-78"/>
              </a:rPr>
              <a:t>در </a:t>
            </a:r>
            <a:r>
              <a:rPr lang="fa-IR" sz="2400" dirty="0">
                <a:cs typeface="B Mitra" pitchFamily="2" charset="-78"/>
              </a:rPr>
              <a:t>صورت وجود هر یک از بيماري‌هاى مذکور از دستورالعمل ویژه آن بیماری برای شروع فعالیت فیزیکی استفاده </a:t>
            </a:r>
            <a:r>
              <a:rPr lang="fa-IR" sz="2400" dirty="0" smtClean="0">
                <a:cs typeface="B Mitra" pitchFamily="2" charset="-78"/>
              </a:rPr>
              <a:t>شود و </a:t>
            </a:r>
            <a:r>
              <a:rPr lang="fa-IR" sz="2400" dirty="0">
                <a:cs typeface="B Mitra" pitchFamily="2" charset="-78"/>
              </a:rPr>
              <a:t>یا در صورت وجود چندین بیماری، دستورالعمل‌های مرتبط در کنار هم پیش برده شوند.</a:t>
            </a:r>
            <a:endParaRPr lang="en-US" sz="2400" dirty="0">
              <a:cs typeface="B Mitra" pitchFamily="2" charset="-78"/>
            </a:endParaRPr>
          </a:p>
        </p:txBody>
      </p:sp>
    </p:spTree>
    <p:extLst>
      <p:ext uri="{BB962C8B-B14F-4D97-AF65-F5344CB8AC3E}">
        <p14:creationId xmlns:p14="http://schemas.microsoft.com/office/powerpoint/2010/main" xmlns="" val="352771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cs typeface="B Nazanin" panose="00000400000000000000" pitchFamily="2" charset="-78"/>
              </a:rPr>
              <a:t>هفته هشتم:</a:t>
            </a:r>
            <a:endParaRPr lang="en-US" sz="4000" b="1" dirty="0">
              <a:cs typeface="B Nazanin" panose="00000400000000000000" pitchFamily="2" charset="-78"/>
            </a:endParaRPr>
          </a:p>
        </p:txBody>
      </p:sp>
      <p:sp>
        <p:nvSpPr>
          <p:cNvPr id="3" name="Content Placeholder 2"/>
          <p:cNvSpPr>
            <a:spLocks noGrp="1"/>
          </p:cNvSpPr>
          <p:nvPr>
            <p:ph idx="1"/>
          </p:nvPr>
        </p:nvSpPr>
        <p:spPr>
          <a:xfrm>
            <a:off x="1914144" y="1700808"/>
            <a:ext cx="9997440" cy="4547592"/>
          </a:xfrm>
        </p:spPr>
        <p:txBody>
          <a:bodyPr>
            <a:normAutofit/>
          </a:bodyPr>
          <a:lstStyle/>
          <a:p>
            <a:r>
              <a:rPr lang="fa-IR" sz="2800" dirty="0" smtClean="0">
                <a:cs typeface="B Nazanin" panose="00000400000000000000" pitchFamily="2" charset="-78"/>
              </a:rPr>
              <a:t>پیاده روی و تمرین ”ج“ از حرکات قبل را ادامه دهید.</a:t>
            </a:r>
          </a:p>
          <a:p>
            <a:r>
              <a:rPr lang="fa-IR" sz="2800" dirty="0" smtClean="0">
                <a:cs typeface="B Nazanin" panose="00000400000000000000" pitchFamily="2" charset="-78"/>
              </a:rPr>
              <a:t>ابتدا بند الف از حرکت هشتم را شروع کرده و با بهبود آمادگی بدنی تان تمرین ب و ج را در نهایت جایگزین آن کنید.</a:t>
            </a:r>
          </a:p>
          <a:p>
            <a:r>
              <a:rPr lang="fa-IR" sz="2800" dirty="0" smtClean="0">
                <a:cs typeface="B Nazanin" panose="00000400000000000000" pitchFamily="2" charset="-78"/>
              </a:rPr>
              <a:t>حرکت ج را در هفته های بعد ادامه دهید.</a:t>
            </a:r>
          </a:p>
          <a:p>
            <a:r>
              <a:rPr lang="fa-IR" sz="2800" dirty="0" smtClean="0">
                <a:cs typeface="B Nazanin" panose="00000400000000000000" pitchFamily="2" charset="-78"/>
              </a:rPr>
              <a:t>این حرکات باعث تقویت عضلات کمر و افزايش پايداري لگنی می‌شود.</a:t>
            </a:r>
            <a:endParaRPr lang="en-US" sz="2800" dirty="0" smtClean="0">
              <a:cs typeface="B Nazanin" panose="00000400000000000000" pitchFamily="2" charset="-78"/>
            </a:endParaRPr>
          </a:p>
          <a:p>
            <a:endParaRPr lang="fa-IR" sz="2800" dirty="0" smtClean="0">
              <a:cs typeface="B Nazanin" panose="00000400000000000000" pitchFamily="2" charset="-78"/>
            </a:endParaRPr>
          </a:p>
          <a:p>
            <a:endParaRPr lang="en-US" sz="2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A1 copy"/>
          <p:cNvPicPr>
            <a:picLocks noGrp="1"/>
          </p:cNvPicPr>
          <p:nvPr>
            <p:ph idx="1"/>
          </p:nvPr>
        </p:nvPicPr>
        <p:blipFill>
          <a:blip r:embed="rId2" cstate="print"/>
          <a:srcRect/>
          <a:stretch>
            <a:fillRect/>
          </a:stretch>
        </p:blipFill>
        <p:spPr bwMode="auto">
          <a:xfrm>
            <a:off x="786200" y="1520876"/>
            <a:ext cx="2952328" cy="2088232"/>
          </a:xfrm>
          <a:prstGeom prst="rect">
            <a:avLst/>
          </a:prstGeom>
          <a:noFill/>
          <a:ln w="9525">
            <a:noFill/>
            <a:miter lim="800000"/>
            <a:headEnd/>
            <a:tailEnd/>
          </a:ln>
        </p:spPr>
      </p:pic>
      <p:pic>
        <p:nvPicPr>
          <p:cNvPr id="5" name="Picture 4" descr="8A2 copy"/>
          <p:cNvPicPr/>
          <p:nvPr/>
        </p:nvPicPr>
        <p:blipFill>
          <a:blip r:embed="rId3" cstate="print"/>
          <a:srcRect/>
          <a:stretch>
            <a:fillRect/>
          </a:stretch>
        </p:blipFill>
        <p:spPr bwMode="auto">
          <a:xfrm flipH="1">
            <a:off x="8779372" y="1559173"/>
            <a:ext cx="3168352" cy="2088232"/>
          </a:xfrm>
          <a:prstGeom prst="rect">
            <a:avLst/>
          </a:prstGeom>
          <a:noFill/>
          <a:ln w="9525">
            <a:noFill/>
            <a:miter lim="800000"/>
            <a:headEnd/>
            <a:tailEnd/>
          </a:ln>
        </p:spPr>
      </p:pic>
      <p:pic>
        <p:nvPicPr>
          <p:cNvPr id="6" name="Picture 5" descr="8A3 copy"/>
          <p:cNvPicPr/>
          <p:nvPr/>
        </p:nvPicPr>
        <p:blipFill>
          <a:blip r:embed="rId4" cstate="print"/>
          <a:srcRect/>
          <a:stretch>
            <a:fillRect/>
          </a:stretch>
        </p:blipFill>
        <p:spPr bwMode="auto">
          <a:xfrm flipH="1">
            <a:off x="4857457" y="1591214"/>
            <a:ext cx="3249046" cy="2098394"/>
          </a:xfrm>
          <a:prstGeom prst="rect">
            <a:avLst/>
          </a:prstGeom>
          <a:noFill/>
          <a:ln w="9525">
            <a:noFill/>
            <a:miter lim="800000"/>
            <a:headEnd/>
            <a:tailEnd/>
          </a:ln>
        </p:spPr>
      </p:pic>
      <p:sp>
        <p:nvSpPr>
          <p:cNvPr id="7" name="Right Arrow 6"/>
          <p:cNvSpPr/>
          <p:nvPr/>
        </p:nvSpPr>
        <p:spPr>
          <a:xfrm>
            <a:off x="4174199" y="253748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8261249" y="256394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1" name="Rectangle 1"/>
          <p:cNvSpPr>
            <a:spLocks noChangeArrowheads="1"/>
          </p:cNvSpPr>
          <p:nvPr/>
        </p:nvSpPr>
        <p:spPr bwMode="auto">
          <a:xfrm>
            <a:off x="2279576" y="4034984"/>
            <a:ext cx="93610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charset="-78"/>
              </a:rPr>
              <a:t>الف) </a:t>
            </a:r>
            <a:r>
              <a:rPr lang="fa-IR" sz="2400" dirty="0">
                <a:latin typeface="Arial" pitchFamily="34" charset="0"/>
                <a:ea typeface="Calibri" pitchFamily="34" charset="0"/>
                <a:cs typeface="B Nazanin" charset="-78"/>
              </a:rPr>
              <a:t>مانند شکل اول قرار بگیرید. سپس يک‌ درميان دست راست و چپ را بلند کرده و در جلو صاف کنید و مدتی در آن وضعیت نگهدارید</a:t>
            </a:r>
            <a:r>
              <a:rPr lang="fa-IR" sz="2400" dirty="0" smtClean="0">
                <a:latin typeface="Arial" pitchFamily="34" charset="0"/>
                <a:ea typeface="Calibri" pitchFamily="34" charset="0"/>
                <a:cs typeface="B Nazanin"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B1 copy"/>
          <p:cNvPicPr>
            <a:picLocks noGrp="1"/>
          </p:cNvPicPr>
          <p:nvPr>
            <p:ph idx="1"/>
          </p:nvPr>
        </p:nvPicPr>
        <p:blipFill>
          <a:blip r:embed="rId2" cstate="print"/>
          <a:srcRect/>
          <a:stretch>
            <a:fillRect/>
          </a:stretch>
        </p:blipFill>
        <p:spPr bwMode="auto">
          <a:xfrm>
            <a:off x="1434904" y="1665038"/>
            <a:ext cx="4472495" cy="2273918"/>
          </a:xfrm>
          <a:prstGeom prst="rect">
            <a:avLst/>
          </a:prstGeom>
          <a:noFill/>
          <a:ln w="9525">
            <a:noFill/>
            <a:miter lim="800000"/>
            <a:headEnd/>
            <a:tailEnd/>
          </a:ln>
        </p:spPr>
      </p:pic>
      <p:pic>
        <p:nvPicPr>
          <p:cNvPr id="5" name="Picture 4" descr="8B2 copy"/>
          <p:cNvPicPr/>
          <p:nvPr/>
        </p:nvPicPr>
        <p:blipFill>
          <a:blip r:embed="rId3" cstate="print"/>
          <a:srcRect/>
          <a:stretch>
            <a:fillRect/>
          </a:stretch>
        </p:blipFill>
        <p:spPr bwMode="auto">
          <a:xfrm>
            <a:off x="6583679" y="1650970"/>
            <a:ext cx="4644923" cy="2330188"/>
          </a:xfrm>
          <a:prstGeom prst="rect">
            <a:avLst/>
          </a:prstGeom>
          <a:noFill/>
          <a:ln w="9525">
            <a:noFill/>
            <a:miter lim="800000"/>
            <a:headEnd/>
            <a:tailEnd/>
          </a:ln>
        </p:spPr>
      </p:pic>
      <p:sp>
        <p:nvSpPr>
          <p:cNvPr id="6" name="Rectangle 5"/>
          <p:cNvSpPr/>
          <p:nvPr/>
        </p:nvSpPr>
        <p:spPr>
          <a:xfrm>
            <a:off x="2160356" y="4205351"/>
            <a:ext cx="9577064" cy="1200329"/>
          </a:xfrm>
          <a:prstGeom prst="rect">
            <a:avLst/>
          </a:prstGeom>
        </p:spPr>
        <p:txBody>
          <a:bodyPr wrap="square">
            <a:spAutoFit/>
          </a:bodyPr>
          <a:lstStyle/>
          <a:p>
            <a:pPr algn="r" rtl="1"/>
            <a:r>
              <a:rPr lang="fa-IR" sz="2400" b="1" dirty="0">
                <a:cs typeface="B Nazanin" panose="00000400000000000000" pitchFamily="2" charset="-78"/>
              </a:rPr>
              <a:t>ب</a:t>
            </a:r>
            <a:r>
              <a:rPr lang="fa-IR" sz="2400" b="1" dirty="0" smtClean="0">
                <a:cs typeface="B Nazanin" panose="00000400000000000000" pitchFamily="2" charset="-78"/>
              </a:rPr>
              <a:t>) </a:t>
            </a:r>
            <a:r>
              <a:rPr lang="fa-IR" sz="2400" dirty="0">
                <a:cs typeface="B Nazanin" panose="00000400000000000000" pitchFamily="2" charset="-78"/>
              </a:rPr>
              <a:t>مانند شکل  قرار بگیرید. سپس يک‌درميان پای راست و چپ را بلند کرده و صاف کنید و مدتی در آن وضعیت نگهدارید</a:t>
            </a:r>
            <a:r>
              <a:rPr lang="fa-IR" sz="2400" dirty="0" smtClean="0">
                <a:cs typeface="B Nazanin" panose="00000400000000000000" pitchFamily="2"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c1 copy"/>
          <p:cNvPicPr>
            <a:picLocks noGrp="1"/>
          </p:cNvPicPr>
          <p:nvPr>
            <p:ph idx="1"/>
          </p:nvPr>
        </p:nvPicPr>
        <p:blipFill>
          <a:blip r:embed="rId2" cstate="print"/>
          <a:srcRect/>
          <a:stretch>
            <a:fillRect/>
          </a:stretch>
        </p:blipFill>
        <p:spPr bwMode="auto">
          <a:xfrm>
            <a:off x="1645920" y="1572283"/>
            <a:ext cx="4168013" cy="2141587"/>
          </a:xfrm>
          <a:prstGeom prst="rect">
            <a:avLst/>
          </a:prstGeom>
          <a:noFill/>
          <a:ln w="9525">
            <a:noFill/>
            <a:miter lim="800000"/>
            <a:headEnd/>
            <a:tailEnd/>
          </a:ln>
        </p:spPr>
      </p:pic>
      <p:pic>
        <p:nvPicPr>
          <p:cNvPr id="5" name="Picture 4" descr="8C2 copy"/>
          <p:cNvPicPr/>
          <p:nvPr/>
        </p:nvPicPr>
        <p:blipFill>
          <a:blip r:embed="rId3" cstate="print"/>
          <a:srcRect/>
          <a:stretch>
            <a:fillRect/>
          </a:stretch>
        </p:blipFill>
        <p:spPr bwMode="auto">
          <a:xfrm>
            <a:off x="6217920" y="1675766"/>
            <a:ext cx="4462042" cy="1897428"/>
          </a:xfrm>
          <a:prstGeom prst="rect">
            <a:avLst/>
          </a:prstGeom>
          <a:noFill/>
          <a:ln w="9525">
            <a:noFill/>
            <a:miter lim="800000"/>
            <a:headEnd/>
            <a:tailEnd/>
          </a:ln>
        </p:spPr>
      </p:pic>
      <p:sp>
        <p:nvSpPr>
          <p:cNvPr id="43009" name="Rectangle 1"/>
          <p:cNvSpPr>
            <a:spLocks noChangeArrowheads="1"/>
          </p:cNvSpPr>
          <p:nvPr/>
        </p:nvSpPr>
        <p:spPr bwMode="auto">
          <a:xfrm>
            <a:off x="1847528" y="3789040"/>
            <a:ext cx="99371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fa-IR" sz="2400" b="1" dirty="0">
                <a:latin typeface="Arial" pitchFamily="34" charset="0"/>
                <a:ea typeface="Calibri" pitchFamily="34" charset="0"/>
                <a:cs typeface="B Nazanin" charset="-78"/>
              </a:rPr>
              <a:t>ج) </a:t>
            </a:r>
            <a:r>
              <a:rPr lang="fa-IR" sz="2400" dirty="0">
                <a:latin typeface="Arial" pitchFamily="34" charset="0"/>
                <a:ea typeface="Calibri" pitchFamily="34" charset="0"/>
                <a:cs typeface="B Nazanin" charset="-78"/>
              </a:rPr>
              <a:t>مانند شکل قرار بگیرید. سپس يک ‌درميان دست راست و پای چپ و سپس دست چپ و پای راست را بلند کرده و صاف کنید و مدتی در آن وضعیت نگهدارید</a:t>
            </a:r>
            <a:r>
              <a:rPr lang="fa-IR" sz="2400" dirty="0" smtClean="0">
                <a:latin typeface="Arial" pitchFamily="34" charset="0"/>
                <a:ea typeface="Calibri" pitchFamily="34" charset="0"/>
                <a:cs typeface="B Nazanin" charset="-78"/>
              </a:rPr>
              <a:t>.</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این حرکت را 10 بار انجام دهید.</a:t>
            </a:r>
          </a:p>
          <a:p>
            <a:pPr algn="r" rtl="1" eaLnBrk="0" fontAlgn="base" hangingPunct="0">
              <a:spcBef>
                <a:spcPct val="0"/>
              </a:spcBef>
              <a:spcAft>
                <a:spcPct val="0"/>
              </a:spcAft>
            </a:pPr>
            <a:r>
              <a:rPr lang="fa-IR" sz="2400" dirty="0">
                <a:latin typeface="Arial" pitchFamily="34" charset="0"/>
                <a:cs typeface="B Nazanin" panose="00000400000000000000" pitchFamily="2" charset="-78"/>
              </a:rPr>
              <a:t>تعداد ست ها: 3 بار در روز (صبح و ظهر و شب</a:t>
            </a:r>
            <a:r>
              <a:rPr lang="fa-IR" sz="2400" dirty="0" smtClean="0">
                <a:latin typeface="Arial" pitchFamily="34" charset="0"/>
                <a:cs typeface="B Nazanin" panose="00000400000000000000" pitchFamily="2" charset="-78"/>
              </a:rPr>
              <a:t>)</a:t>
            </a:r>
            <a:endParaRPr lang="en-US" sz="2400" dirty="0">
              <a:latin typeface="Arial"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1041009" y="2478780"/>
            <a:ext cx="10058400" cy="4023360"/>
          </a:xfrm>
        </p:spPr>
        <p:txBody>
          <a:bodyPr>
            <a:normAutofit/>
          </a:bodyPr>
          <a:lstStyle/>
          <a:p>
            <a:pPr algn="ctr" rtl="1"/>
            <a:r>
              <a:rPr lang="fa-IR" sz="4000" dirty="0" smtClean="0">
                <a:cs typeface="B Mitra" pitchFamily="2" charset="-78"/>
              </a:rPr>
              <a:t>خسته نباشید</a:t>
            </a:r>
            <a:endParaRPr lang="en-US" sz="4000" dirty="0">
              <a:cs typeface="B Mitra" pitchFamily="2" charset="-78"/>
            </a:endParaRPr>
          </a:p>
        </p:txBody>
      </p:sp>
    </p:spTree>
    <p:extLst>
      <p:ext uri="{BB962C8B-B14F-4D97-AF65-F5344CB8AC3E}">
        <p14:creationId xmlns:p14="http://schemas.microsoft.com/office/powerpoint/2010/main" xmlns="" val="181142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توجه:</a:t>
            </a:r>
            <a:endParaRPr lang="en-US" dirty="0"/>
          </a:p>
        </p:txBody>
      </p:sp>
      <p:sp>
        <p:nvSpPr>
          <p:cNvPr id="3" name="Content Placeholder 2"/>
          <p:cNvSpPr>
            <a:spLocks noGrp="1"/>
          </p:cNvSpPr>
          <p:nvPr>
            <p:ph idx="1"/>
          </p:nvPr>
        </p:nvSpPr>
        <p:spPr/>
        <p:txBody>
          <a:bodyPr/>
          <a:lstStyle/>
          <a:p>
            <a:pPr marL="0" indent="0">
              <a:buNone/>
            </a:pPr>
            <a:r>
              <a:rPr lang="fa-IR" sz="2400" dirty="0" smtClean="0">
                <a:solidFill>
                  <a:schemeClr val="tx1"/>
                </a:solidFill>
              </a:rPr>
              <a:t>از بیمار بپرسید که آیا </a:t>
            </a:r>
            <a:r>
              <a:rPr lang="fa-IR" sz="2400" b="1" dirty="0" smtClean="0">
                <a:solidFill>
                  <a:schemeClr val="tx1"/>
                </a:solidFill>
              </a:rPr>
              <a:t>در 6 ماه گذشته </a:t>
            </a:r>
            <a:r>
              <a:rPr lang="fa-IR" sz="2400" dirty="0" smtClean="0">
                <a:solidFill>
                  <a:schemeClr val="tx1"/>
                </a:solidFill>
              </a:rPr>
              <a:t>به دلیل کمردرد مزمن به متخصص مراجعه کرده است؟</a:t>
            </a:r>
          </a:p>
          <a:p>
            <a:pPr marL="0" indent="0">
              <a:buNone/>
            </a:pPr>
            <a:endParaRPr lang="fa-IR" sz="2400" dirty="0" smtClean="0">
              <a:solidFill>
                <a:schemeClr val="tx1"/>
              </a:solidFill>
            </a:endParaRPr>
          </a:p>
          <a:p>
            <a:pPr marL="0" indent="0">
              <a:buNone/>
            </a:pPr>
            <a:r>
              <a:rPr lang="fa-IR" sz="2400" dirty="0" smtClean="0">
                <a:solidFill>
                  <a:schemeClr val="tx1"/>
                </a:solidFill>
              </a:rPr>
              <a:t>درصورت عدم مراجعه، وی را به متخصص ارجاع دهید و پس از ویزیت و درمان های مرتبط، مطابق راهنما فعالیت بدنی را تجویز نمایید. </a:t>
            </a:r>
            <a:endParaRPr lang="en-US" sz="2400" dirty="0" smtClean="0">
              <a:solidFill>
                <a:schemeClr val="tx1"/>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040457" y="1645920"/>
            <a:ext cx="10533053" cy="42765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t> از بیمار سؤال کنید:</a:t>
            </a:r>
            <a:r>
              <a:rPr lang="en-US" dirty="0" smtClean="0"/>
              <a:t/>
            </a:r>
            <a:br>
              <a:rPr lang="en-US" dirty="0" smtClean="0"/>
            </a:br>
            <a:r>
              <a:rPr lang="fa-IR" dirty="0" smtClean="0"/>
              <a:t> </a:t>
            </a:r>
            <a:r>
              <a:rPr lang="ar-SA" sz="3600" b="1" dirty="0" smtClean="0"/>
              <a:t>پرسش‌های عمومی</a:t>
            </a:r>
            <a:endParaRPr lang="en-US" dirty="0"/>
          </a:p>
        </p:txBody>
      </p:sp>
      <p:sp>
        <p:nvSpPr>
          <p:cNvPr id="3" name="Content Placeholder 2"/>
          <p:cNvSpPr>
            <a:spLocks noGrp="1"/>
          </p:cNvSpPr>
          <p:nvPr>
            <p:ph idx="1"/>
          </p:nvPr>
        </p:nvSpPr>
        <p:spPr>
          <a:xfrm>
            <a:off x="1097279" y="1845733"/>
            <a:ext cx="10466364" cy="4231509"/>
          </a:xfrm>
        </p:spPr>
        <p:txBody>
          <a:bodyPr>
            <a:normAutofit/>
          </a:bodyPr>
          <a:lstStyle/>
          <a:p>
            <a:pPr algn="r" rtl="1">
              <a:buFont typeface="Wingdings" pitchFamily="2" charset="2"/>
              <a:buChar char="v"/>
            </a:pPr>
            <a:endParaRPr lang="fa-IR" sz="2400" dirty="0" smtClean="0">
              <a:latin typeface="Times New Roman" pitchFamily="18" charset="0"/>
            </a:endParaRPr>
          </a:p>
          <a:p>
            <a:pPr algn="r" rtl="1">
              <a:buFont typeface="Wingdings" pitchFamily="2" charset="2"/>
              <a:buChar char="v"/>
            </a:pPr>
            <a:r>
              <a:rPr lang="fa-IR" sz="2400" dirty="0" smtClean="0">
                <a:latin typeface="Times New Roman" pitchFamily="18" charset="0"/>
              </a:rPr>
              <a:t>آیا تاکنون پزشک به شما گفته است که مشکل قلبی دارید؟</a:t>
            </a:r>
            <a:r>
              <a:rPr lang="en-US" sz="2400" dirty="0" smtClean="0">
                <a:latin typeface="Times New Roman" pitchFamily="18" charset="0"/>
              </a:rPr>
              <a:t> </a:t>
            </a:r>
            <a:r>
              <a:rPr lang="fa-IR" sz="2400" dirty="0" smtClean="0">
                <a:latin typeface="Times New Roman" pitchFamily="18" charset="0"/>
              </a:rPr>
              <a:t> و یا اینکه مبتلا به پرفشاری خون هستید؟ </a:t>
            </a:r>
          </a:p>
          <a:p>
            <a:pPr algn="ctr" rtl="1">
              <a:buNone/>
            </a:pPr>
            <a:r>
              <a:rPr lang="fa-IR" sz="2400" b="1" dirty="0" smtClean="0">
                <a:latin typeface="Times New Roman" pitchFamily="18" charset="0"/>
              </a:rPr>
              <a:t>(بررسی بیماری قلبی زمینه ای قبل از شروع فعالیت فیزیکی)</a:t>
            </a:r>
          </a:p>
          <a:p>
            <a:pPr algn="ctr" rtl="1">
              <a:buNone/>
            </a:pPr>
            <a:endParaRPr lang="fa-IR" sz="2400" b="1" dirty="0" smtClean="0"/>
          </a:p>
          <a:p>
            <a:pPr lvl="0" algn="ctr" rtl="1">
              <a:buFont typeface="Wingdings" pitchFamily="2" charset="2"/>
              <a:buChar char="v"/>
            </a:pPr>
            <a:endParaRPr lang="fa-IR" sz="2400" dirty="0" smtClean="0"/>
          </a:p>
          <a:p>
            <a:pPr algn="ctr">
              <a:buNone/>
            </a:pPr>
            <a:endParaRPr lang="en-US" sz="2400" dirty="0"/>
          </a:p>
        </p:txBody>
      </p:sp>
    </p:spTree>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5NN7CDR5NKU2-767-13</_dlc_DocId>
    <_dlc_DocIdUrl xmlns="1047730d-92e1-4018-9084-d932fd3a7f58">
      <Url>http://www.health.gov.ir/family/YHO/_layouts/DocIdRedir.aspx?ID=5NN7CDR5NKU2-767-13</Url>
      <Description>5NN7CDR5NKU2-767-13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پرونده" ma:contentTypeID="0x010100232990898C86F14BBB8A603765DCFF82" ma:contentTypeVersion="0" ma:contentTypeDescription="یک سند جدید ایجاد کنید." ma:contentTypeScope="" ma:versionID="6ea1470dcce4169f14a1c0382d680ca6">
  <xsd:schema xmlns:xsd="http://www.w3.org/2001/XMLSchema" xmlns:xs="http://www.w3.org/2001/XMLSchema" xmlns:p="http://schemas.microsoft.com/office/2006/metadata/properties" xmlns:ns2="1047730d-92e1-4018-9084-d932fd3a7f58" targetNamespace="http://schemas.microsoft.com/office/2006/metadata/properties" ma:root="true" ma:fieldsID="54a7b0c75f937540823eed961d665b27" ns2:_="">
    <xsd:import namespace="1047730d-92e1-4018-9084-d932fd3a7f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1663C-D961-4A60-9FE8-F801672EC3E9}">
  <ds:schemaRefs>
    <ds:schemaRef ds:uri="http://schemas.microsoft.com/sharepoint/events"/>
  </ds:schemaRefs>
</ds:datastoreItem>
</file>

<file path=customXml/itemProps2.xml><?xml version="1.0" encoding="utf-8"?>
<ds:datastoreItem xmlns:ds="http://schemas.openxmlformats.org/officeDocument/2006/customXml" ds:itemID="{DE69949A-E832-49B3-A700-96B3BB5AA1CB}">
  <ds:schemaRef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1047730d-92e1-4018-9084-d932fd3a7f5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D8DEC05-2F1D-42EF-ACB6-B80C2CB08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6B2EC07-CCE6-471F-8783-57F488CED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168</TotalTime>
  <Words>3344</Words>
  <Application>Microsoft Office PowerPoint</Application>
  <PresentationFormat>Custom</PresentationFormat>
  <Paragraphs>271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1_Retrospect</vt:lpstr>
      <vt:lpstr>Slide 1</vt:lpstr>
      <vt:lpstr> استراحت یا فعالیت؟ </vt:lpstr>
      <vt:lpstr>Slide 3</vt:lpstr>
      <vt:lpstr>  فعالیت و حرکت مفید است نه مضر </vt:lpstr>
      <vt:lpstr>Slide 5</vt:lpstr>
      <vt:lpstr>  قبل از تکمیل پرسش‌نامه مرتبط با فعالیت بدنی و در قدم اول اطمینان حاصل کنید فرد مبتلا به کدام بیماری است:</vt:lpstr>
      <vt:lpstr>توجه:</vt:lpstr>
      <vt:lpstr>Slide 8</vt:lpstr>
      <vt:lpstr> از بیمار سؤال کنید:  پرسش‌های عمومی</vt:lpstr>
      <vt:lpstr> از بیمار سؤال کنید:  پرسش‌های عمومی</vt:lpstr>
      <vt:lpstr> از بیمار سؤال کنید:  پرسش‌های عمومی</vt:lpstr>
      <vt:lpstr>از بیمار سؤال کنید: پرسش‌های عمومی</vt:lpstr>
      <vt:lpstr>از بیمار سؤال کنید: پرسش‌های عمومی</vt:lpstr>
      <vt:lpstr>از بیمار سؤال کنید: پرسش‌های عمومی</vt:lpstr>
      <vt:lpstr>از بیمار سؤال کنید: پرسش های اختصاصی</vt:lpstr>
      <vt:lpstr>از بیمار سؤال کنید: پرسش های اختصاصی</vt:lpstr>
      <vt:lpstr>از بیمار سؤال کنید: پرسش های اختصاصی</vt:lpstr>
      <vt:lpstr>از بیمار سؤال کنید: پرسش های اختصاصی</vt:lpstr>
      <vt:lpstr>از بیمار سؤال کنید: پرسش های اختصاصی</vt:lpstr>
      <vt:lpstr>از بیمار سؤال کنید: پرسش های اختصاصی</vt:lpstr>
      <vt:lpstr>از بیمار سؤال کنید: پرسش های اختصاصی</vt:lpstr>
      <vt:lpstr>از بیمار سؤال کنید: پرسش های اختصاصی</vt:lpstr>
      <vt:lpstr>از بیمار سؤال کنید: پرسش های اختصاصی</vt:lpstr>
      <vt:lpstr>Slide 24</vt:lpstr>
      <vt:lpstr>Slide 25</vt:lpstr>
      <vt:lpstr>علائم خطر Red flags))  </vt:lpstr>
      <vt:lpstr>علائم خطر Red flags))</vt:lpstr>
      <vt:lpstr>بررسی علائم خطر Red flag)) در بیمارکمردرد:</vt:lpstr>
      <vt:lpstr>بررسی علائم خطر Red flag)) در بیمارکمردرد:</vt:lpstr>
      <vt:lpstr>Slide 30</vt:lpstr>
      <vt:lpstr>اقدامات و مداخلات</vt:lpstr>
      <vt:lpstr>ارزیابی‌ها و اندازه‌گیری‌ها  سنجش شدت درد :</vt:lpstr>
      <vt:lpstr>ارزیابی سطح فعالیت بدنی</vt:lpstr>
      <vt:lpstr>Slide 34</vt:lpstr>
      <vt:lpstr>برنامه ورزشی اختصاصی کمردرد</vt:lpstr>
      <vt:lpstr>هفته اول:</vt:lpstr>
      <vt:lpstr>هفته دوم:</vt:lpstr>
      <vt:lpstr>Slide 38</vt:lpstr>
      <vt:lpstr>Slide 39</vt:lpstr>
      <vt:lpstr>هفته سوم:</vt:lpstr>
      <vt:lpstr>Slide 41</vt:lpstr>
      <vt:lpstr>Slide 42</vt:lpstr>
      <vt:lpstr>Slide 43</vt:lpstr>
      <vt:lpstr>هفته چهارم:</vt:lpstr>
      <vt:lpstr>Slide 45</vt:lpstr>
      <vt:lpstr>Slide 46</vt:lpstr>
      <vt:lpstr>Slide 47</vt:lpstr>
      <vt:lpstr>هفته پنجم:</vt:lpstr>
      <vt:lpstr>Slide 49</vt:lpstr>
      <vt:lpstr>Slide 50</vt:lpstr>
      <vt:lpstr>Slide 51</vt:lpstr>
      <vt:lpstr>هفته ششم:</vt:lpstr>
      <vt:lpstr>Slide 53</vt:lpstr>
      <vt:lpstr>Slide 54</vt:lpstr>
      <vt:lpstr>Slide 55</vt:lpstr>
      <vt:lpstr>هفته هفتم:</vt:lpstr>
      <vt:lpstr>Slide 57</vt:lpstr>
      <vt:lpstr>Slide 58</vt:lpstr>
      <vt:lpstr>Slide 59</vt:lpstr>
      <vt:lpstr>هفته هشتم:</vt:lpstr>
      <vt:lpstr>Slide 61</vt:lpstr>
      <vt:lpstr>Slide 62</vt:lpstr>
      <vt:lpstr>Slide 63</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Z_A</dc:creator>
  <cp:lastModifiedBy>mn</cp:lastModifiedBy>
  <cp:revision>34</cp:revision>
  <dcterms:created xsi:type="dcterms:W3CDTF">2018-11-29T17:53:21Z</dcterms:created>
  <dcterms:modified xsi:type="dcterms:W3CDTF">2019-07-30T08:09:37Z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bef9436a-3686-4eb6-8339-6ebbdb54511a</vt:lpwstr>
  </property>
  <property fmtid="{D5CDD505-2E9C-101B-9397-08002B2CF9AE}" pid="3" name="ContentTypeId">
    <vt:lpwstr>0x010100232990898C86F14BBB8A603765DCFF82</vt:lpwstr>
  </property>
</Properties>
</file>