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5"/>
    <p:sldMasterId id="2147483714" r:id="rId6"/>
    <p:sldMasterId id="2147483726" r:id="rId7"/>
    <p:sldMasterId id="2147483738" r:id="rId8"/>
  </p:sldMasterIdLst>
  <p:notesMasterIdLst>
    <p:notesMasterId r:id="rId47"/>
  </p:notesMasterIdLst>
  <p:handoutMasterIdLst>
    <p:handoutMasterId r:id="rId48"/>
  </p:handoutMasterIdLst>
  <p:sldIdLst>
    <p:sldId id="258" r:id="rId9"/>
    <p:sldId id="266" r:id="rId10"/>
    <p:sldId id="267" r:id="rId11"/>
    <p:sldId id="269" r:id="rId12"/>
    <p:sldId id="264" r:id="rId13"/>
    <p:sldId id="265" r:id="rId14"/>
    <p:sldId id="276" r:id="rId15"/>
    <p:sldId id="277" r:id="rId16"/>
    <p:sldId id="279" r:id="rId17"/>
    <p:sldId id="281" r:id="rId18"/>
    <p:sldId id="284" r:id="rId19"/>
    <p:sldId id="287" r:id="rId20"/>
    <p:sldId id="278" r:id="rId21"/>
    <p:sldId id="285" r:id="rId22"/>
    <p:sldId id="286" r:id="rId23"/>
    <p:sldId id="282" r:id="rId24"/>
    <p:sldId id="283" r:id="rId25"/>
    <p:sldId id="280" r:id="rId26"/>
    <p:sldId id="289" r:id="rId27"/>
    <p:sldId id="290" r:id="rId28"/>
    <p:sldId id="291" r:id="rId29"/>
    <p:sldId id="288" r:id="rId30"/>
    <p:sldId id="292" r:id="rId31"/>
    <p:sldId id="295" r:id="rId32"/>
    <p:sldId id="294" r:id="rId33"/>
    <p:sldId id="296" r:id="rId34"/>
    <p:sldId id="297" r:id="rId35"/>
    <p:sldId id="298" r:id="rId36"/>
    <p:sldId id="293" r:id="rId37"/>
    <p:sldId id="300" r:id="rId38"/>
    <p:sldId id="299" r:id="rId39"/>
    <p:sldId id="301" r:id="rId40"/>
    <p:sldId id="303" r:id="rId41"/>
    <p:sldId id="304" r:id="rId42"/>
    <p:sldId id="305" r:id="rId43"/>
    <p:sldId id="307" r:id="rId44"/>
    <p:sldId id="309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DD044-B94D-409B-B288-CE27050E137B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63C08-86C6-4E02-9B30-B343D632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E0F7-C150-4FD6-B7FB-50E073D7833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AC1C-28F3-48F3-8D86-8D038C31A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منمکن\جکمو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defRPr sz="3600"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منمکن\جکمو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78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5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8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3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60277-52D5-4F70-A561-E23696C7B06D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5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33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 rtl="1">
              <a:defRPr sz="6000"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8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3600"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78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86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36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47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72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78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3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56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8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 rtl="1">
              <a:defRPr sz="6000"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8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3600"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Nazanin" panose="00000400000000000000" pitchFamily="2" charset="-78"/>
              </a:defRPr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20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8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3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3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7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16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3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99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13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36B58E-3731-47B1-8D7E-8F7E09C9357C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گکنپپپپهخعغ۸۷ف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A60277-52D5-4F70-A561-E23696C7B0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18" y="85355"/>
            <a:ext cx="1036626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00" y="6428987"/>
            <a:ext cx="3328416" cy="4267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04262" y="972541"/>
            <a:ext cx="1387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000" dirty="0" smtClean="0">
                <a:cs typeface="B Titr" panose="00000700000000000000" pitchFamily="2" charset="-78"/>
              </a:rPr>
              <a:t>دانشگاه علوم پزشکی و خدمات بهداشتی درمانی تهران</a:t>
            </a:r>
            <a:endParaRPr lang="en-US" sz="1000" dirty="0"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" y="178229"/>
            <a:ext cx="1028383" cy="8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6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36B58E-3731-47B1-8D7E-8F7E09C9357C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 smtClean="0"/>
              <a:t>گکنپپپپهخعغ۸۷ف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A60277-52D5-4F70-A561-E23696C7B0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18" y="85355"/>
            <a:ext cx="1036626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00" y="6428987"/>
            <a:ext cx="3328416" cy="4267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04262" y="972541"/>
            <a:ext cx="1387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000" dirty="0" smtClean="0">
                <a:solidFill>
                  <a:prstClr val="black"/>
                </a:solidFill>
                <a:cs typeface="B Titr" panose="00000700000000000000" pitchFamily="2" charset="-78"/>
              </a:rPr>
              <a:t>دانشگاه علوم پزشکی و خدمات بهداشتی درمانی تهران</a:t>
            </a:r>
            <a:endParaRPr lang="en-US" sz="1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" y="178229"/>
            <a:ext cx="1028383" cy="8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EC80-A278-4B38-8CAC-ACC9E14840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87DF-4ECE-4396-8785-67E6CF7B99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87107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راهنمای فعالیت جسمانی میانسالان مبتلا به بیماری قلبی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13253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dirty="0" smtClean="0">
                <a:cs typeface="B Nazanin" panose="00000400000000000000" pitchFamily="2" charset="-78"/>
              </a:rPr>
              <a:t>دکتر رضا مظاهری 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متخصص پزشکی ورزشی</a:t>
            </a:r>
          </a:p>
          <a:p>
            <a:pPr algn="r"/>
            <a:r>
              <a:rPr lang="fa-IR" dirty="0" smtClean="0">
                <a:cs typeface="B Nazanin" panose="00000400000000000000" pitchFamily="2" charset="-78"/>
              </a:rPr>
              <a:t>دانشیار گروه پزشکی ورزشی، دانشگاه علوم پزشکی تهران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8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977218"/>
            <a:ext cx="9715791" cy="535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دچار بیماری‌های دریچه‌ای قلب هستید؟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تنگی یا نارسایی هر کدام از دریچه های قلب که ممکن است بدون علامت بوده و یا با علائم زیر همراه باشد: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سوفل در سمع قلب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خستگی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تنگی نفس حین فعالیت یا هنگام دراز کشیدن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ورم پا و مچ پا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سرگیجه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از حال رفتن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ضربان قلب نامنظم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51" y="3490076"/>
            <a:ext cx="2533360" cy="25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9391" y="872519"/>
            <a:ext cx="10515600" cy="531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مجموعه علائم (تهوع و استفراغ، سرگیجه، تاری دید یا دوبینی، سردرد شدید، اضطراب، تنگی نفس، درد قفسه سینه، افزایش فشارخون) داشته‌اید؟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آموزش علائم و نشانه های سندروم های حاد کرونری و کریز فشارخون به بیماران بسیار مهم است.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بیمارانی که چنین علائمی را تجربه می کنند باید بلافاصله به مراکز درمانی مراجعه کرده و پس از دریافت درمان های مربوطه در مورد شروع فعالیت بدنی مورد بررسی قرار بگیرند.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4" y="4669721"/>
            <a:ext cx="2981958" cy="16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10280" y="718958"/>
            <a:ext cx="9876333" cy="536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احساس ضربان قلب شدید، تنگی نفس در حالت طاقباز و یا تنگی نفس شبانه که شما را از خواب بیدار کند، داشته‌اید؟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نارسایی قلب اغلب بدلیل بیماری عروق کرونر یا فشارخون بالا ایجاد شده و با چاقی و دیابت نیز همراهی دارد.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خستگی و ضعف شدید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ادم اندام تحتانی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ضربان قلب تند و یا نامنظم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کاهش توان فعالیت بدنی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افزایش نیاز به ادرار کردن هنگام شب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کاهش اشتها و تهوع 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درد قفسه سینه و تنگی نفس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80" y="3036367"/>
            <a:ext cx="3835448" cy="28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47460" y="977218"/>
            <a:ext cx="10022918" cy="53393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</a:t>
            </a:r>
            <a:r>
              <a:rPr kumimoji="0" lang="fa-IR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اخیراً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علائم دیگری که در ارتباط با بیماری قلبی شما ایجاد شده باشد، داشته‌اید؟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ایجاد هر علامت جدید و یا تغییر الگوی علائم قبلی در بیماران قلبی اهمیت داشته و باید جدی گرفته شود.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سیانوز لب ها و یا ناخن ها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ورم بدن و افزایش وزن ناگهانی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وریدهای برجسته در ناحیه گردن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 اشتهایی و یا علائم بعد از صرف غذا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از حال رفتن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سرفه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تعریق شدید با فعالیت کم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2" y="3143250"/>
            <a:ext cx="2772208" cy="29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226" y="823657"/>
            <a:ext cx="10515600" cy="540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احساس سفتی و سنگینی در اندام‌های تحتانی خود به دنبال راه رفتن دارید؟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کاهش جریان خون در پاها بدلیل بیماری عروق محیطی می تواند باعث لنگش باشد.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اغلب علائم بیمار با فعالیت تشدید می شود ولی درصورت شدید بودن بیماری، ممکن است در حالت استراحت نیز بیمار علامت دار باشد.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تغییر رنگ پوست پاها و سردی اندام هنگام لمس می تواند وجود داشته باشد.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یکی از درمان های بسیار موثر در این بیماران ورزش است که پس از مشورت با پزشک متخصص باید تجویز بشود.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589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82360" y="879498"/>
            <a:ext cx="9855394" cy="554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دچار تورم دوطرفه اندام تحتانی شده‌اید؟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بیماریهای مختلفی نظیر نارسایی احتقانی قلب،</a:t>
            </a:r>
            <a:b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بیماری های کلیوی و کبدی می توانند باعث ادم بشوند.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8" y="1361128"/>
            <a:ext cx="3872901" cy="4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0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7910" y="816673"/>
            <a:ext cx="10515600" cy="568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بیماری قلبی شناخته شده‌ای دارید؟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بیماری های قلبی که با مرگ ناگهانی در فرد ارتباط دارند بطور خاص سوال شوند: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کاردیومیوپاتی هایپرتروفیک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(HCM)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کاردیومیوپاتی آریتمی دهنده بطن راست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(ARVC)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کاردیومیوپاتی دیلاته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(DCM)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بیماریهای عروق کرونر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WPW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تنگی دریچه آئورت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سندروم مارفان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اختلالات کانال های یونی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(LQTS, CPVT)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وجود بیماریهای فوق در فرد بیمار و یا افراد خانواده وی می تواند باعث ممنوعیت تجویز ورزش باشد.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" y="2436019"/>
            <a:ext cx="1801489" cy="29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9789" y="963257"/>
            <a:ext cx="10515600" cy="538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آيا در يك ماه گذشته سابقه بستري در بيمارستان به دليل مشكل قلبي داشته‌ايد؟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تشدید بیماری قلبی و یا انجام مداخلات تشخیصی-درمانی ممکن است با ممنوعیت و یا ملاحظات خاص در تجویز ورزش همراه باشد.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پس از مشورت با پزشک متخصص در مورد امکان انجام فعالیت بدنی در بیمار، رعایت این نکته مهم است که حتی اگر بیمار قبل از بستری فعال بوده،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برنامه ورزشی جدید باید از ابتدا و با شدت کم تا متوسط آغاز شود.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2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6969" y="1186626"/>
            <a:ext cx="10515600" cy="499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تاکنون احساس سرگیجه، ضعف فراگیر تنه یا اندام‌ها، کرختی یا از دست دادن حس یک سمت بدن را داشته‌اید؟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کاهش سطح هوشیاری و نابینایی گذرا داشته‌اید؟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حمله ایسکمیک گذرا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(TIA)</a:t>
            </a: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علائمی مشابه سکته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(Stroke)</a:t>
            </a: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داشته و معمولا تنها چند دقیقه ادامه دارد و آسیب دائمی ایجاد نمی کند.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وجود این علائم نشانه خطر وقوع بیماری جدی در آینده بوده و لازم است بررسی های کامل برای بیمار انجام شود.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7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984199"/>
            <a:ext cx="9659950" cy="529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در یک ماه گذشته به علت فشارخون بالا در بیمارستان بستری شده‌اید؟ 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فشارخون بالای کنترل نشده می تواند با عوارض زیر همراه باشد: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حمله قلبی یا سکته مغزی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آنوریسم عروق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نارسایی قلب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بیماری عروقی کلیه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مشکلات چشمی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اختلالات حافظه و درک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دمانس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77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876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مزایای ورزش و فعالیت جسمانی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09764" y="1825625"/>
            <a:ext cx="5644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کاهش خطر وقوع بیماریهای قلبی-عروقی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کنترل وزن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کمک به کنترل قند خون و سطح انسولین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بهبود سلامت روان و وضعیت خلقی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کمک به ترک سیگار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حفظ و ارتقاء عملکرد مغز با افزایش سن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تقویت عضلات و استخوان ها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کاهش ابتلا به سرطان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پیشگیری از خطر سقوط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بهبود وضعیت خواب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افزایش طول عمر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1" y="1690688"/>
            <a:ext cx="4221079" cy="39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820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بررسی علامت ها در بیمار</a:t>
            </a:r>
            <a:b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</a:b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توجه: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 هرگونه تغییر نسبت به یک ماه گذشته مثبت درنظرگرفته می‌شود.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2014" y="1863696"/>
            <a:ext cx="10515600" cy="4523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تنگی نفس درحالت استراحت یا با فعالیت اندک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تنگی نفس در هنگام درازکشیدن یا خواب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تورم در ناحیه مچ پاها یا اندام تحتانی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تپش قلب یا احساس نامنظمی ضربان قلب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لنگش یا سنگینی در پاها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خستگی یا تنگی نفس نامتناسب با فعالیت‌های معمولی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افزایش یا کاهش وزن ناخواسته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درد در ناحیه شکم یا بزرگ شدن دور شکم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خستگی یا خواب آلودگی غیرمعمول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کاهش توان فعالیت بدنی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4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415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بر اساس پاسخ بیمار سوالات و علامت ها، طبقه بندی کنید: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تمامی سوالات اختصاصی بالا منفی است و هیچ یک از علائم را ندارد:</a:t>
            </a:r>
            <a:b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	ادامه راهنما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توجه: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همواره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قبل از تجویز فعالیت بدنی </a:t>
            </a:r>
            <a:r>
              <a:rPr kumimoji="0" lang="fa-IR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شدید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با متخصص پزشکی ورزشی مشورت کنید.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درصورتی‌که سن بیمار 45 سال و یا بیشتر است و قبلاً فعالیت فیزیکی مداوم نداشته‌ است، باید توسط پزشک عمومی مرکز بررسی شده و در مورد ارجاع بیمار به متخصص تصمیم‌گیری شود.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997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اگر بیمار به یکی یا بیشتر از سوالات اختصاصی پاسخ مثبت داده یا اخیرا یک یا چند علامت بالا را تجربه کرده است: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قبل از شروع فعالیت بدنی باید توسط پزشک عمومی مرکز بررسی شده و در مورد ارجاع بیمار به متخصص تصمیم‌گیری شود.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766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4645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ارزیابی های تکمیلی و اندازه گیری ها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693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سنجش سطح فعالیت بدنی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منظور از فعال بودن، انجام فعالیت بدنی با شدت متوسط برای حداقل 30 دقیقه در روز و 3 روز در هفته به مدت 3 ماه است.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درصورتی که فرد فعال باشد و علائم و نشانه های جدید و یا تغییر علائم قبلی وجود نداشته باشد،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	فرد می تواند علی رغم وجود بیماری قلبی فعالیت قبلی خود را در همان سطحی که انجام میداده داشته باشد. </a:t>
            </a:r>
            <a:b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	افزایش سطح فعالیت نیازمند ملاحظات بیشتری است.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اگر فرد غیرفعال باشد،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	ورزش با احتیاط بیشتر و با شدت کمتر باید تجویز شود. </a:t>
            </a:r>
            <a:b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	پزشک مرکز به عنوان فرد تصمیم گیرنده برای ادامه راهنما یا ارجاع بیمار تصمیم گیری کند.</a:t>
            </a:r>
          </a:p>
        </p:txBody>
      </p:sp>
    </p:spTree>
    <p:extLst>
      <p:ext uri="{BB962C8B-B14F-4D97-AF65-F5344CB8AC3E}">
        <p14:creationId xmlns:p14="http://schemas.microsoft.com/office/powerpoint/2010/main" val="2364359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800"/>
            <a:ext cx="10515600" cy="730759"/>
          </a:xfrm>
        </p:spPr>
        <p:txBody>
          <a:bodyPr>
            <a:normAutofit/>
          </a:bodyPr>
          <a:lstStyle/>
          <a:p>
            <a:r>
              <a:rPr lang="fa-IR" sz="3400" b="1" dirty="0"/>
              <a:t>موارد منع شروع ورزش در بیماران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7570"/>
            <a:ext cx="10515600" cy="446729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a-IR" dirty="0"/>
              <a:t>فشار خون بالا </a:t>
            </a:r>
            <a:r>
              <a:rPr lang="ar-SA" dirty="0"/>
              <a:t>در ورزش‌هاي هوازي</a:t>
            </a:r>
            <a:r>
              <a:rPr lang="fa-IR" dirty="0"/>
              <a:t>: فشار سیستولی </a:t>
            </a:r>
            <a:r>
              <a:rPr lang="ar-SA" dirty="0"/>
              <a:t>بيش ا</a:t>
            </a:r>
            <a:r>
              <a:rPr lang="fa-IR" dirty="0"/>
              <a:t>ز 180 </a:t>
            </a:r>
            <a:r>
              <a:rPr lang="ar-SA" dirty="0"/>
              <a:t> و/یا دیاستولی بيش از </a:t>
            </a:r>
            <a:r>
              <a:rPr lang="fa-IR" dirty="0"/>
              <a:t> 110 </a:t>
            </a:r>
            <a:r>
              <a:rPr lang="ar-SA" dirty="0"/>
              <a:t>میلی متر جیوه</a:t>
            </a:r>
            <a:endParaRPr lang="en-US" dirty="0"/>
          </a:p>
          <a:p>
            <a:pPr lvl="0"/>
            <a:r>
              <a:rPr lang="fa-IR" dirty="0"/>
              <a:t>فشار خون </a:t>
            </a:r>
            <a:r>
              <a:rPr lang="ar-SA" dirty="0"/>
              <a:t>بالا در ورزش‌هاي قدرتي</a:t>
            </a:r>
            <a:r>
              <a:rPr lang="fa-IR" dirty="0"/>
              <a:t>: فشار خون </a:t>
            </a:r>
            <a:r>
              <a:rPr lang="ar-SA" dirty="0"/>
              <a:t>سيستول</a:t>
            </a:r>
            <a:r>
              <a:rPr lang="fa-IR" dirty="0"/>
              <a:t>ی</a:t>
            </a:r>
            <a:r>
              <a:rPr lang="ar-SA" dirty="0"/>
              <a:t> بيش از </a:t>
            </a:r>
            <a:r>
              <a:rPr lang="fa-IR" dirty="0"/>
              <a:t>160 </a:t>
            </a:r>
            <a:r>
              <a:rPr lang="ar-SA" dirty="0"/>
              <a:t>/يا دياستول</a:t>
            </a:r>
            <a:r>
              <a:rPr lang="fa-IR" dirty="0"/>
              <a:t>ی</a:t>
            </a:r>
            <a:r>
              <a:rPr lang="ar-SA" dirty="0"/>
              <a:t> بيش از </a:t>
            </a:r>
            <a:r>
              <a:rPr lang="fa-IR" dirty="0"/>
              <a:t>100 </a:t>
            </a:r>
            <a:r>
              <a:rPr lang="ar-SA" dirty="0"/>
              <a:t> میلی متر جیوه</a:t>
            </a:r>
            <a:endParaRPr lang="en-US" dirty="0"/>
          </a:p>
          <a:p>
            <a:pPr lvl="0"/>
            <a:r>
              <a:rPr lang="fa-IR" dirty="0"/>
              <a:t>احساس سرگیجه، سیاهی رفتن چشم‌ها، سبکی سر حین تغییر حالت از حالت نشسته به ایستاده</a:t>
            </a:r>
            <a:endParaRPr lang="en-US" dirty="0"/>
          </a:p>
          <a:p>
            <a:pPr lvl="0"/>
            <a:r>
              <a:rPr lang="fa-IR" dirty="0"/>
              <a:t>تپش قلب نامعمول، سردی انتهاهای اندام، تعریق سرد، کبودی لب‌ها و ناخن‌ها</a:t>
            </a:r>
            <a:endParaRPr lang="en-US" dirty="0"/>
          </a:p>
          <a:p>
            <a:pPr lvl="0"/>
            <a:r>
              <a:rPr lang="fa-IR" dirty="0"/>
              <a:t>احساس درد، سوزش، سنگینی یا ناراحتی در قفسه سینه</a:t>
            </a:r>
            <a:endParaRPr lang="en-US" dirty="0"/>
          </a:p>
          <a:p>
            <a:pPr lvl="0"/>
            <a:r>
              <a:rPr lang="fa-IR" dirty="0"/>
              <a:t>ضربان قلب بیش از 120 ضربه در دقیقه</a:t>
            </a:r>
            <a:endParaRPr lang="en-US" dirty="0"/>
          </a:p>
          <a:p>
            <a:pPr lvl="0"/>
            <a:r>
              <a:rPr lang="fa-IR" dirty="0"/>
              <a:t>تنگی نفس ناگهانی و تورم یا قرمزی اندام</a:t>
            </a:r>
            <a:endParaRPr lang="en-US" dirty="0"/>
          </a:p>
          <a:p>
            <a:pPr lvl="0"/>
            <a:r>
              <a:rPr lang="fa-IR" dirty="0"/>
              <a:t>تب بیشتراز </a:t>
            </a:r>
            <a:r>
              <a:rPr lang="fa-IR" dirty="0" smtClean="0"/>
              <a:t>37/8 </a:t>
            </a:r>
            <a:r>
              <a:rPr lang="fa-IR" dirty="0"/>
              <a:t>درجه</a:t>
            </a:r>
            <a:endParaRPr lang="en-US" dirty="0"/>
          </a:p>
          <a:p>
            <a:pPr lvl="0"/>
            <a:r>
              <a:rPr lang="fa-IR" dirty="0"/>
              <a:t>علائم بیماری سیستمیک از جمله ضعف و بی‌حالی یا علائم عفونت</a:t>
            </a:r>
            <a:endParaRPr lang="en-US" dirty="0"/>
          </a:p>
          <a:p>
            <a:pPr lvl="0"/>
            <a:r>
              <a:rPr lang="fa-IR" dirty="0"/>
              <a:t>سرفه بیش از حد</a:t>
            </a:r>
            <a:endParaRPr lang="en-US" dirty="0"/>
          </a:p>
          <a:p>
            <a:pPr lvl="0"/>
            <a:r>
              <a:rPr lang="fa-IR" dirty="0"/>
              <a:t>تشدید بیماری عضلانی اسکلتی با انجام ورزش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591" y="5863329"/>
            <a:ext cx="10979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توجه:</a:t>
            </a:r>
            <a:r>
              <a:rPr lang="ar-SA" sz="2600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درصورت </a:t>
            </a:r>
            <a:r>
              <a:rPr lang="ar-SA" sz="2600" dirty="0">
                <a:solidFill>
                  <a:prstClr val="black"/>
                </a:solidFill>
                <a:cs typeface="B Nazanin" panose="00000400000000000000" pitchFamily="2" charset="-78"/>
              </a:rPr>
              <a:t>وجود موارد منع، ورزش را شروع نکرده و 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بیمار را به پزشک</a:t>
            </a:r>
            <a:r>
              <a:rPr lang="ar-SA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متخصص 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مربوطه ا</a:t>
            </a:r>
            <a:r>
              <a:rPr lang="ar-SA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ر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ج</a:t>
            </a:r>
            <a:r>
              <a:rPr lang="ar-SA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ع </a:t>
            </a:r>
            <a:r>
              <a:rPr lang="ar-SA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ده</a:t>
            </a:r>
            <a:r>
              <a:rPr lang="fa-IR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ی</a:t>
            </a:r>
            <a:r>
              <a:rPr lang="ar-SA" sz="26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</a:t>
            </a:r>
            <a:r>
              <a:rPr lang="ar-SA" sz="2600" dirty="0">
                <a:solidFill>
                  <a:prstClr val="black"/>
                </a:solidFill>
                <a:cs typeface="B Nazanin" panose="00000400000000000000" pitchFamily="2" charset="-78"/>
              </a:rPr>
              <a:t>. </a:t>
            </a:r>
            <a:endParaRPr lang="en-US" sz="26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640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3947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اندازه‌گیری‌ نمایید: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986165"/>
            <a:ext cx="101695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فشار خون و ضربان قلب بیمار در حالت خوابیده و در دو نوبت با فاصله 5 دقیقه اندازه‌گیری شود.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فشار خون پس از 3 دقیقه نشستن یا ایستادن اندازه‌گیری شود.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اندازه‌گیری وزن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اندازه‌گیری دور ساق پاها در ناحیه میانی و ثبت آن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334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6520" y="656135"/>
            <a:ext cx="10253263" cy="492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صورت وجود موارد زیر بیمار باید توسط پزشک به دقت معاینه شده و در مورد ارجاع به پزشک متخصص تصمیم‌گیری شود: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فشارخون &gt; 140/90 میلی متر جیوه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افت فشارخون ارتوستاتیک (سرگیجه، تهوع، تاری دید، گیجی، از دست رفتن هوشیاری، افت فشار سیستولی ≥ 20 میلی متر جیوه یا دیاستولی ≥ 10 میلی متر جیوه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ضربان قلب استراحت &gt; 100 بار در دقیقه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افزایش دور ساق پاها و ازدیاد وزن به دلیل ادم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781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02305"/>
            <a:ext cx="9457525" cy="744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برنامه ورزشی را تجویز نمایید: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45036"/>
            <a:ext cx="10169501" cy="471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برنامه ورزش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هوازي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3 الی 5 روز در هفته پیاده‌روی یا ورزش‌های معادل آن بر اساس جدول موجود در راهنمای ورزش میانسالان سالم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توصيه‌هاي عمومی قبل از شروع ورزش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قبل از شروع ورزش به میزان کافی آب بنوشید.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از نیم تا یک ساعت قبل از ورزش به میزان 2 تا 3 لیوان مایعات مصرف نمایید.</a:t>
            </a:r>
            <a:b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	(به‌طور کلی به قدری آب بنوشید که احساس تشنگی نکنید.)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داروی خود را طبق دستور پزشک و در فاصله زمانی مشخص و ثابت مصرف کنید.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فشارخون خود را قبل از شروع ورزش چک کنید و در صورتی‌که در محدوده توصیه شده در دستورالعمل بود (فشارخون کمتر از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160/100 mmHg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)، ورزش را شروع کنید.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18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66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بیمارانی که تاکنون فعالیت بدنی نداشته اند: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2015" y="21618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شروع برنامه: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مدت هر جلسه ورزش: حداقل 10 دقیقه فعالیت فیزیکی ممتد داشته باشید.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تعداد جلسات ورزشی در روز: حداقل 3 جلسه 10 دقیقه‌ای باشد.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شدت ورزش: پیاده روی با سرعت100-80 گام در دقیقه با درجه سختی کار 11 از 20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تعداد روزهای ورزش در هفته: 3 الی 5 روز در هفته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83" y="64293"/>
            <a:ext cx="2785870" cy="24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3881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دو ماه بعد از شروع: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مدت هر جلسه ورزش: حداقل 20 دقیقه فعالیت فیزیکی ممتد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جلسات ورزشی در روز: حداقل 2 جلسه 20 دقیقه ای باشد.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شدت ورزش: پیاده روی با سرعت100-80 گام در دقیقه با درجه سختی کار 12 از 20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روزهای ورزش در هفته: 5 روز در هفته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00" y="150020"/>
            <a:ext cx="2720836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6500" y="361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خطرات مرتبط با ورزش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28363" y="1851479"/>
            <a:ext cx="860711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خطر مرگ ناگهانی قلبی یا سکته قلبی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ورزش با شدت متوسط در جمعیت سالم بسیار کم است.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ورزش شدید افزایش گذرا به خصوص در بیماران قلبی-عروقی وجود دارد.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میانسالان و افراد مسن خطر بیشتر است.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با ورزش شدید یک مرگ ناگهانی در سال در هر 18-15 هزار نفر گزارش شده است.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هنگام تست ورزش 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6 حادثه قلبی در هر 10 هزار تست (سکته، آریتمی، مرگ، بستری در بیمارستان)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حین بازتوانی قلب 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یک ایست قلبی (116 هزار بیمار/ساعت) و یک سکته (219 هزار بیمار/ساعت)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63" y="168190"/>
            <a:ext cx="2370634" cy="15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8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39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دو ماه بعد (4 ماه بعد از شروع):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مدت هر جلسه ورزش: حداقل 30 دقیقه فعالیت فیزیکی ممتد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جلسات ورزشی در روز: حداقل 1 جلسه 30 دقیقه‌ای باشد.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شدت ورزش: پیاده روی با سرعت100-80 گام در دقیقه با درجه سختی کار 13 از 20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روزهای ورزش در هفته: 5 روز در هفته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70" y="176663"/>
            <a:ext cx="2713541" cy="28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15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63989" y="420967"/>
            <a:ext cx="9310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بیمارانی که فعالیت بدنی داشته اند و یا در 6 ماه گذشته ورزش هوازی تجویز شده را بدون مشکل و بطور منظم انجام داده اند: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317411"/>
            <a:ext cx="10515600" cy="385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شروع برنامه: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مدت هر جلسه ورزش: حداقل 10 دقیقه فعالیت فیزیکی ممتد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جلسات ورزشی در روز: حداقل 3 جلسه 10 دقیقه ای باشد.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شدت ورزش: پیاده روی با سرعت110-100 گام در دقیقه با درجه سختی کار 13 از 20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روزهای ورزش در هفته: 5 روز در هفته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2884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دو ماه بعد: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مدت هر جلسه ورزش: حداقل 20 دقیقه فعالیت فیزیکی ممتد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جلسات ورزشی در روز: حداقل 2 جلسه 20 دقیقه ای باشد.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شدت ورزش: پیاده روی با سرعت110-100 گام در دقیقه با درجه سختی کار 13 از 20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روزهای ورزش در هفته: 5 روز در هفته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282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دو ماه بعد (4 ماه بعد از شروع):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مدت هر جلسه ورزش: حداقل 30 دقیقه فعالیت فیزیکی ممتد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جلسات ورزشی در روز: حداقل 1 جلسه 30 دقیقه ای باشد.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شدت ورزش: پیاده روی با سرعت110-100 گام در دقیقه با درجه سختی کار 14 از 20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 تعداد روزهای ورزش در هفته: 5 روز در هفته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31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 صورتی‌که بیمار یک سال فعالیت فیزیکی با شدت و مدت تجویز شده (ورزش متوسط) را بدون مشکل و مطابق راهنما داشته باشد: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جهت پیشرفت و ادامه فعالیت فیزیکی با شدت بیشتر توسط پزشک عمومی بررسی شده و درصورت عدم نیاز به ارجاع به متخصص، ورزش‌های با شدت بیشتر را برای بیمار تجویز نمایید.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78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0740" y="1186626"/>
            <a:ext cx="10515600" cy="5423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ورزش قدرتی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حداقل 6 ماه پس از اجرای نسخه ورزشی هوازی می توان ورزش قدرتی را برای بیمار تجویز نمود.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برای تجویز ورزش‌های قدرتی بیمار را به پزشک متخصص پزشکی ورزشی و یا متخصص بیماری مربوطه ارجاع دهید.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ملاحظات حین جلسه ورزشی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از حبس کردن نفس حین انجام ورزش خودداری شود.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هنگام ورزش هر 20 دقيقه يك ليوان مايعات مصرف نماييد.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1" y="21702"/>
            <a:ext cx="2280717" cy="16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585"/>
            <a:ext cx="10515600" cy="563235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آموزش دهید: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704"/>
            <a:ext cx="10515600" cy="52211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a-IR" sz="3300" b="1" dirty="0"/>
              <a:t>موارد </a:t>
            </a:r>
            <a:r>
              <a:rPr lang="ar-SA" sz="3300" b="1" dirty="0"/>
              <a:t>قطع </a:t>
            </a:r>
            <a:r>
              <a:rPr lang="fa-IR" sz="3300" b="1" dirty="0"/>
              <a:t> ورزش در بیماران قلبی</a:t>
            </a:r>
            <a:endParaRPr lang="en-US" sz="3300" dirty="0"/>
          </a:p>
          <a:p>
            <a:pPr lvl="0"/>
            <a:r>
              <a:rPr lang="fa-IR" dirty="0"/>
              <a:t>درد يا سوزش يا هرگونه احساس ناراحتي يا سنگيني قفسه سينه</a:t>
            </a:r>
            <a:endParaRPr lang="en-US" dirty="0"/>
          </a:p>
          <a:p>
            <a:pPr lvl="0"/>
            <a:r>
              <a:rPr lang="fa-IR" dirty="0"/>
              <a:t>تنگي نفس بيش از حد يا نامتناسب با شدت ورزش</a:t>
            </a:r>
            <a:endParaRPr lang="en-US" dirty="0"/>
          </a:p>
          <a:p>
            <a:pPr lvl="0"/>
            <a:r>
              <a:rPr lang="fa-IR" dirty="0"/>
              <a:t>سردرد شديد، تهوع و استفراغ، دوبيني يا تاري ديد </a:t>
            </a:r>
            <a:endParaRPr lang="en-US" dirty="0"/>
          </a:p>
          <a:p>
            <a:pPr lvl="0"/>
            <a:r>
              <a:rPr lang="fa-IR" dirty="0"/>
              <a:t>سرگيجه يا سبكي سر يا سياهي رفتن چشمها</a:t>
            </a:r>
            <a:endParaRPr lang="en-US" dirty="0"/>
          </a:p>
          <a:p>
            <a:pPr lvl="0"/>
            <a:r>
              <a:rPr lang="fa-IR" dirty="0"/>
              <a:t>رنگ پريدگي، كبودي زبان و لبها و يا زير ناخن‌ها</a:t>
            </a:r>
            <a:endParaRPr lang="en-US" dirty="0"/>
          </a:p>
          <a:p>
            <a:pPr lvl="0"/>
            <a:r>
              <a:rPr lang="fa-IR" dirty="0"/>
              <a:t>احساس عدم تعادل </a:t>
            </a:r>
            <a:endParaRPr lang="en-US" dirty="0"/>
          </a:p>
          <a:p>
            <a:pPr lvl="0"/>
            <a:r>
              <a:rPr lang="fa-IR" dirty="0"/>
              <a:t>تعريق سرد، لرز، سردي بيش از حد انتهاي دست و پا، لرزش غير طبيعي دستها</a:t>
            </a:r>
            <a:endParaRPr lang="en-US" dirty="0"/>
          </a:p>
          <a:p>
            <a:pPr lvl="0"/>
            <a:r>
              <a:rPr lang="fa-IR" dirty="0"/>
              <a:t>تپش قلب غير معمول يا نامتناسب با شدت ورزش</a:t>
            </a:r>
            <a:endParaRPr lang="en-US" dirty="0"/>
          </a:p>
          <a:p>
            <a:pPr lvl="0"/>
            <a:r>
              <a:rPr lang="fa-IR" dirty="0"/>
              <a:t>وجود هرگونه احساس نامنظمي درضربان قلب يا نبض</a:t>
            </a:r>
            <a:endParaRPr lang="en-US" dirty="0"/>
          </a:p>
          <a:p>
            <a:pPr lvl="0"/>
            <a:r>
              <a:rPr lang="fa-IR" dirty="0"/>
              <a:t>لنگش پا یا گرفتگي عضلات پشت ساق پا</a:t>
            </a:r>
            <a:endParaRPr lang="en-US" dirty="0"/>
          </a:p>
          <a:p>
            <a:pPr lvl="0"/>
            <a:r>
              <a:rPr lang="fa-IR" dirty="0"/>
              <a:t>خستگي شديد و نامتناسب با شدت ورزش</a:t>
            </a:r>
            <a:endParaRPr lang="en-US" dirty="0"/>
          </a:p>
          <a:p>
            <a:pPr lvl="0"/>
            <a:r>
              <a:rPr lang="fa-IR" dirty="0"/>
              <a:t>وجود هرگونه علامتي كه منجر به عدم تحمل ورزش يا ضعف و بي‌حالي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68" y="365125"/>
            <a:ext cx="9567463" cy="62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" y="48862"/>
            <a:ext cx="8334302" cy="62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792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cs typeface="B Nazanin" panose="00000400000000000000" pitchFamily="2" charset="-78"/>
              </a:rPr>
              <a:t>قبل از تکمیل پرسش‌نامه مرتبط با فعالیت بدنی و در قدم اول اطمینان حاصل کنید فرد مبتلا به کدام بیماری است:</a:t>
            </a:r>
            <a:endParaRPr lang="en-US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0095" y="1825625"/>
            <a:ext cx="5349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mtClean="0">
                <a:cs typeface="B Nazanin" panose="00000400000000000000" pitchFamily="2" charset="-78"/>
              </a:rPr>
              <a:t>بيمارى ريوى (آسم، بیماری انسدادی ریه و ...)</a:t>
            </a:r>
            <a:endParaRPr lang="en-US" smtClean="0">
              <a:cs typeface="B Nazanin" panose="00000400000000000000" pitchFamily="2" charset="-78"/>
            </a:endParaRP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پوکی استخوان</a:t>
            </a:r>
            <a:endParaRPr lang="en-US" smtClean="0">
              <a:cs typeface="B Nazanin" panose="00000400000000000000" pitchFamily="2" charset="-78"/>
            </a:endParaRP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فشارخون بالا</a:t>
            </a:r>
            <a:endParaRPr lang="en-US" smtClean="0">
              <a:cs typeface="B Nazanin" panose="00000400000000000000" pitchFamily="2" charset="-78"/>
            </a:endParaRP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سرطان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mtClean="0">
                <a:cs typeface="B Nazanin" panose="00000400000000000000" pitchFamily="2" charset="-78"/>
              </a:rPr>
              <a:t>دیابت	</a:t>
            </a:r>
            <a:endParaRPr lang="en-US" smtClean="0">
              <a:cs typeface="B Nazanin" panose="00000400000000000000" pitchFamily="2" charset="-78"/>
            </a:endParaRP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نارسايى مزمن كليوى</a:t>
            </a:r>
            <a:endParaRPr lang="en-US" smtClean="0">
              <a:cs typeface="B Nazanin" panose="00000400000000000000" pitchFamily="2" charset="-78"/>
            </a:endParaRP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بیماری عروق مغزی</a:t>
            </a:r>
            <a:endParaRPr lang="en-US" smtClean="0">
              <a:cs typeface="B Nazanin" panose="00000400000000000000" pitchFamily="2" charset="-78"/>
            </a:endParaRPr>
          </a:p>
          <a:p>
            <a:pPr algn="r" rtl="1"/>
            <a:r>
              <a:rPr lang="fa-IR" smtClean="0">
                <a:cs typeface="B Nazanin" panose="00000400000000000000" pitchFamily="2" charset="-78"/>
              </a:rPr>
              <a:t>درد زانو و کمر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683682"/>
            <a:ext cx="10588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صورت وجود هر یک از بيماري‌هاى مذکور از دستورالعمل ویژه آن بیماری برای شروع فعالیت فیزیکی استفاده </a:t>
            </a:r>
            <a:r>
              <a:rPr lang="fa-IR" sz="24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شود و </a:t>
            </a:r>
            <a:r>
              <a:rPr lang="fa-IR" sz="2400" dirty="0">
                <a:solidFill>
                  <a:prstClr val="black"/>
                </a:solidFill>
                <a:cs typeface="B Nazanin" panose="00000400000000000000" pitchFamily="2" charset="-78"/>
              </a:rPr>
              <a:t>یا در صورت وجود چندین بیماری، دستورالعمل‌های مرتبط در کنار هم پیش برده شوند.</a:t>
            </a:r>
            <a:endParaRPr lang="en-US" sz="24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961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17114" y="1581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از بیمار بپرسید که آیا در 6 ماه گذشته به دلیل بیماری قلبی به متخصص مراجعه کرده است؟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درصورت عدم مراجعه، وی را به متخصص ارجاع دهید و پس از ویزیت و درمان های مرتبط، مطابق راهنما فعالیت بدنی را تجویز نمایید.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14" y="3231811"/>
            <a:ext cx="3769822" cy="30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22" y="1341957"/>
            <a:ext cx="10470356" cy="45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050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از بیمار سؤال کنید</a:t>
            </a:r>
            <a:b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</a:b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پرسش‌های عمومی: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744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تاکنون پزشک به شما گفته است که فشارخون بالا دارید؟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هنگام استراحت یا انجام کارهای روزمره و یا حین انجام فعالیت فیزیکی در ناحیه قفسه سینه احساس درد می‌کنید؟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تعادل خود را بخاطر سرگیجه یا سیاهی رفتن چشم‌ها از دست داده‌اید و یا تا به حال هوشیاری خود را طی 12 ماه گذشته از دست داده‌اید؟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اگرسرگیجه یا سیاهی رفتن چشم‌ها بدنبال نفس نفس زدن های بیش از حد (مثلا حین ورزش شدید) بوده است، پاسخ منفی به سؤال بالا بدهید.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بیماری مزمن دیگری برای شما تشخیص داده شده است؟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موارد آن را بنویسید:-------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35" y="13960"/>
            <a:ext cx="2352311" cy="23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036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پرسش‌های عمومی: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0837" y="1825625"/>
            <a:ext cx="104911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در حال حاضر دارویی برای بیماری مزمن خود مصرف می‌کنید؟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لطفا بیماری‌ها و داروهایی را که مصرف می‌کنید، لیست فرمایید.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در حال حاضر یا در 12 ماه گذشته مشکلی در استخوان‌ها، مفاصل یا بافت نرم (عضله، تاندون، لیگامان) داشته‌اید که با افزایش فعالیت فیزیکی بدتر شود؟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لطفا اگر در گذشته مشکلی داشته‌اید، ولی در حال حاضر فعالیت فیزیکی شما را محدود نمی‌کند، پاسخ منفی بدهید. لطفا مشکلات ذکر شده را بنویسید.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پزشکتان به شما گفته است که فقط باید تحت نظارت پزشک فعالیت فیزیکی داشته باشید؟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1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9757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B Nazanin" panose="00000400000000000000" pitchFamily="2" charset="-78"/>
              </a:rPr>
              <a:t>پرسش‌های اختصاصی: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آیا تا به حال پزشک به شما گفته است که صدای اضافی در سمع قلب حین معاینه دارید؟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وجود سوفل در سمع قلب که می تواند نشانه وجود بیماری مادرزادی قلب و یا بیماری اکتسابی دریچه ای قلب باشد.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وجود سابقه خانوادگی بیماری قلبی و یا بیماریهایی نظیر فشارخون بالا و کنترل نشده، پرکاری تیروئید، عفونت بافت های قلب (آندوکاردیت)، فشارخون بالا در ریه ها و نارسایی قلبی ممکن است همراه با سوفل قلبی باشند.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B Nazanin" panose="00000400000000000000" pitchFamily="2" charset="-78"/>
              </a:rPr>
              <a:t>سوفل های دیاستولیک پاتولوژیک بوده و نیاز به ارجاع به متخصص قلب دارند.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45" y="4568049"/>
            <a:ext cx="1703157" cy="22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47730d-92e1-4018-9084-d932fd3a7f58">5NN7CDR5NKU2-767-11</_dlc_DocId>
    <_dlc_DocIdUrl xmlns="1047730d-92e1-4018-9084-d932fd3a7f58">
      <Url>http://www.health.gov.ir/family/YHO/_layouts/DocIdRedir.aspx?ID=5NN7CDR5NKU2-767-11</Url>
      <Description>5NN7CDR5NKU2-767-11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232990898C86F14BBB8A603765DCFF82" ma:contentTypeVersion="0" ma:contentTypeDescription="یک سند جدید ایجاد کنید." ma:contentTypeScope="" ma:versionID="6ea1470dcce4169f14a1c0382d680ca6">
  <xsd:schema xmlns:xsd="http://www.w3.org/2001/XMLSchema" xmlns:xs="http://www.w3.org/2001/XMLSchema" xmlns:p="http://schemas.microsoft.com/office/2006/metadata/properties" xmlns:ns2="1047730d-92e1-4018-9084-d932fd3a7f58" targetNamespace="http://schemas.microsoft.com/office/2006/metadata/properties" ma:root="true" ma:fieldsID="54a7b0c75f937540823eed961d665b27" ns2:_="">
    <xsd:import namespace="1047730d-92e1-4018-9084-d932fd3a7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38053-78C8-405C-B43B-E07CD8BA05A6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047730d-92e1-4018-9084-d932fd3a7f58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5BCD50-2742-43B6-85E5-E390BA5A06A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924DBAA-C27D-4175-9436-F409BBE6D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1E3B8EE-9F42-47C4-9A66-5670E746F5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</TotalTime>
  <Words>2443</Words>
  <Application>Microsoft Office PowerPoint</Application>
  <PresentationFormat>Custom</PresentationFormat>
  <Paragraphs>256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Retrospect</vt:lpstr>
      <vt:lpstr>1_Retrospect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موارد منع شروع ورزش در بیماران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آموزش دهید: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Z_A</dc:creator>
  <cp:lastModifiedBy>user</cp:lastModifiedBy>
  <cp:revision>28</cp:revision>
  <dcterms:created xsi:type="dcterms:W3CDTF">2018-11-29T17:53:21Z</dcterms:created>
  <dcterms:modified xsi:type="dcterms:W3CDTF">2019-07-21T16:08:11Z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0x010100232990898C86F14BBB8A603765DCFF82</vt:lpwstr>
  </property>
  <property fmtid="{D5CDD505-2E9C-101B-9397-08002B2CF9AE}" pid="3" name="_dlc_DocIdItemGuid">
    <vt:lpwstr>bf089bf1-7752-47d2-8417-74df7745c643</vt:lpwstr>
  </property>
</Properties>
</file>