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</p:sldMasterIdLst>
  <p:notesMasterIdLst>
    <p:notesMasterId r:id="rId48"/>
  </p:notesMasterIdLst>
  <p:handoutMasterIdLst>
    <p:handoutMasterId r:id="rId49"/>
  </p:handout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D044-B94D-409B-B288-CE27050E137B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63C08-86C6-4E02-9B30-B343D632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E0F7-C150-4FD6-B7FB-50E073D7833C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AC1C-28F3-48F3-8D86-8D038C31A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منمکن\جکمو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7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5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0277-52D5-4F70-A561-E23696C7B06D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36B58E-3731-47B1-8D7E-8F7E09C9357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گکنپپپپهخعغ۸۷ف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18" y="85355"/>
            <a:ext cx="1036626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00" y="6428987"/>
            <a:ext cx="3328416" cy="4267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04262" y="972541"/>
            <a:ext cx="1387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000" dirty="0" smtClean="0">
                <a:solidFill>
                  <a:prstClr val="black"/>
                </a:solidFill>
                <a:cs typeface="B Titr" panose="00000700000000000000" pitchFamily="2" charset="-78"/>
              </a:rPr>
              <a:t>دانشگاه علوم پزشکی و خدمات بهداشتی درمانی تهران</a:t>
            </a:r>
            <a:endParaRPr lang="en-US" sz="1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178229"/>
            <a:ext cx="1028383" cy="8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845" y="172832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/>
              <a:t>راهنمای فعالیت </a:t>
            </a:r>
            <a:r>
              <a:rPr lang="fa-IR" b="1" dirty="0" smtClean="0"/>
              <a:t>جسمانی میانسالان مبتلا </a:t>
            </a:r>
            <a:r>
              <a:rPr lang="fa-IR" b="1" dirty="0"/>
              <a:t>به </a:t>
            </a:r>
            <a:r>
              <a:rPr lang="fa-IR" b="1" dirty="0" smtClean="0"/>
              <a:t>فشار خون بالا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689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دکتر مهشید نظریه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متخصص پزشکی ورزشی</a:t>
            </a:r>
          </a:p>
        </p:txBody>
      </p:sp>
    </p:spTree>
    <p:extLst>
      <p:ext uri="{BB962C8B-B14F-4D97-AF65-F5344CB8AC3E}">
        <p14:creationId xmlns:p14="http://schemas.microsoft.com/office/powerpoint/2010/main" val="29203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775" y="1126086"/>
            <a:ext cx="6526530" cy="4161562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 smtClean="0"/>
              <a:t>۲</a:t>
            </a:r>
            <a:r>
              <a:rPr lang="fa-IR" sz="2400" b="1" dirty="0" smtClean="0"/>
              <a:t>. </a:t>
            </a:r>
            <a:r>
              <a:rPr lang="ar-SA" sz="2400" b="1" dirty="0" smtClean="0"/>
              <a:t> </a:t>
            </a:r>
            <a:r>
              <a:rPr lang="fa-IR" sz="2800" dirty="0"/>
              <a:t>آیا تا به حال دچار تورم دوطرفه اندام تحتانی شده‌اید؟ </a:t>
            </a:r>
            <a:endParaRPr lang="en-US" sz="2800" dirty="0"/>
          </a:p>
          <a:p>
            <a:pPr lvl="0" algn="r" rtl="1"/>
            <a:endParaRPr lang="fa-IR" dirty="0"/>
          </a:p>
          <a:p>
            <a:pPr lvl="0" algn="r" rtl="1"/>
            <a:endParaRPr lang="fa-IR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بیماریهای </a:t>
            </a:r>
            <a:r>
              <a:rPr lang="fa-IR" sz="2400" dirty="0"/>
              <a:t>مختلفی نظیر نارسایی احتقانی قلب،</a:t>
            </a:r>
            <a:r>
              <a:rPr lang="ar-SA" sz="2400" dirty="0"/>
              <a:t> ب</a:t>
            </a:r>
            <a:r>
              <a:rPr lang="fa-IR" sz="2400" dirty="0"/>
              <a:t>یماری های </a:t>
            </a:r>
            <a:endParaRPr lang="fa-IR" sz="2400" dirty="0" smtClean="0"/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کلیوی و یا عوارض مصرف بعضی از داروهای ضد فشار خون </a:t>
            </a:r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از جمله کلسیم بلاکرها می </a:t>
            </a:r>
            <a:r>
              <a:rPr lang="fa-IR" sz="2400" dirty="0"/>
              <a:t>توانند باعث ادم </a:t>
            </a:r>
            <a:r>
              <a:rPr lang="fa-IR" sz="2400" dirty="0" smtClean="0"/>
              <a:t>شوند</a:t>
            </a:r>
            <a:r>
              <a:rPr lang="fa-IR" sz="2400" dirty="0"/>
              <a:t>.</a:t>
            </a:r>
          </a:p>
          <a:p>
            <a:pPr lvl="0"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" y="1517234"/>
            <a:ext cx="2904676" cy="33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1EF1E2C-2B17-BB49-AE38-2F20119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09" y="8903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a-IR" dirty="0" smtClean="0"/>
              <a:t>۳. آیا </a:t>
            </a:r>
            <a:r>
              <a:rPr lang="fa-IR" dirty="0"/>
              <a:t>تا به حال پزشک به شما گفته است که صدای اضافی در سمع قلب حین معاینه دارید؟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fa-IR" sz="2400" dirty="0"/>
              <a:t>وجود سوفل در سمع </a:t>
            </a:r>
            <a:r>
              <a:rPr lang="fa-IR" sz="2400" dirty="0" smtClean="0"/>
              <a:t>قلب </a:t>
            </a:r>
            <a:r>
              <a:rPr lang="fa-IR" sz="2400" dirty="0"/>
              <a:t>می تواند نشانه وجود بیماری مادرزادی قلب و یا بیماری اکتسابی دریچه ای قلب </a:t>
            </a:r>
            <a:r>
              <a:rPr lang="ar-SA" sz="2400" dirty="0"/>
              <a:t>از جمله نارسايى ميترال يا تنگى دريچه آئورت … </a:t>
            </a:r>
            <a:r>
              <a:rPr lang="fa-IR" sz="2400" dirty="0"/>
              <a:t>باشد. </a:t>
            </a:r>
          </a:p>
          <a:p>
            <a:pPr lvl="0"/>
            <a:endParaRPr lang="en-US" sz="2400" dirty="0" smtClean="0"/>
          </a:p>
          <a:p>
            <a:pPr lvl="0"/>
            <a:r>
              <a:rPr lang="fa-IR" sz="2400" dirty="0" smtClean="0"/>
              <a:t>سوفل </a:t>
            </a:r>
            <a:r>
              <a:rPr lang="fa-IR" sz="2400" dirty="0"/>
              <a:t>های دیاستولیک </a:t>
            </a:r>
            <a:r>
              <a:rPr lang="ar-SA" sz="2400" dirty="0"/>
              <a:t>يا سوفل هاى </a:t>
            </a:r>
            <a:r>
              <a:rPr lang="fa-IR" sz="2400" dirty="0" smtClean="0"/>
              <a:t>سیستولیک </a:t>
            </a:r>
            <a:r>
              <a:rPr lang="ar-SA" sz="2400" dirty="0" smtClean="0"/>
              <a:t>بيشتر </a:t>
            </a:r>
            <a:r>
              <a:rPr lang="ar-SA" sz="2400" dirty="0"/>
              <a:t>از سه ششم </a:t>
            </a:r>
            <a:r>
              <a:rPr lang="fa-IR" sz="2400" dirty="0"/>
              <a:t>پاتولوژیک بوده و نیاز به ارجاع به متخصص قلب دارند.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185" y="352148"/>
            <a:ext cx="8707755" cy="4891387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dirty="0" smtClean="0"/>
              <a:t>۴</a:t>
            </a:r>
            <a:r>
              <a:rPr lang="fa-IR" sz="2800" dirty="0" smtClean="0"/>
              <a:t>. </a:t>
            </a:r>
            <a:r>
              <a:rPr lang="ar-SA" sz="2800" dirty="0" smtClean="0"/>
              <a:t> </a:t>
            </a:r>
            <a:r>
              <a:rPr lang="ar-SA" sz="2800" dirty="0"/>
              <a:t>آيا</a:t>
            </a:r>
            <a:r>
              <a:rPr lang="fa-IR" sz="2800" dirty="0"/>
              <a:t> تاکنون احساس سرگیجه، ضعف فراگیر تنه یا اندام‌ها، کرختی </a:t>
            </a:r>
            <a:r>
              <a:rPr lang="en-US" sz="2800" dirty="0" smtClean="0"/>
              <a:t> </a:t>
            </a:r>
            <a:r>
              <a:rPr lang="fa-IR" sz="2800" dirty="0" smtClean="0"/>
              <a:t>یا </a:t>
            </a:r>
            <a:r>
              <a:rPr lang="fa-IR" sz="2800" dirty="0"/>
              <a:t>از دست دادن حس یک سمت بدن را داشته‌اید؟ </a:t>
            </a:r>
          </a:p>
          <a:p>
            <a:pPr marL="0" indent="0" algn="r" rtl="1">
              <a:buNone/>
            </a:pPr>
            <a:r>
              <a:rPr lang="ar-SA" sz="2800" dirty="0"/>
              <a:t> </a:t>
            </a:r>
            <a:r>
              <a:rPr lang="fa-IR" sz="2800" dirty="0"/>
              <a:t>آیا تا به حال کاهش سطح هوشیاری و نابینایی گذرا داشته‌اید؟ </a:t>
            </a:r>
            <a:endParaRPr lang="en-US" sz="2800" dirty="0"/>
          </a:p>
          <a:p>
            <a:pPr lvl="0" algn="r" rtl="1"/>
            <a:endParaRPr lang="fa-IR" sz="2800" dirty="0"/>
          </a:p>
          <a:p>
            <a:pPr lvl="0" algn="r" rtl="1"/>
            <a:endParaRPr lang="fa-IR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/>
              <a:t> </a:t>
            </a:r>
            <a:r>
              <a:rPr lang="fa-IR" sz="2400" dirty="0" smtClean="0"/>
              <a:t>حمله </a:t>
            </a:r>
            <a:r>
              <a:rPr lang="fa-IR" sz="2400" dirty="0"/>
              <a:t>ایسکمیک </a:t>
            </a:r>
            <a:r>
              <a:rPr lang="fa-IR" sz="2400" dirty="0" smtClean="0"/>
              <a:t>گذرا </a:t>
            </a:r>
            <a:r>
              <a:rPr lang="en-US" sz="2400" dirty="0"/>
              <a:t>(</a:t>
            </a:r>
            <a:r>
              <a:rPr lang="en-US" sz="2000" dirty="0" smtClean="0"/>
              <a:t>TIA</a:t>
            </a:r>
            <a:r>
              <a:rPr lang="en-US" sz="2400" dirty="0" smtClean="0"/>
              <a:t>)</a:t>
            </a:r>
            <a:r>
              <a:rPr lang="fa-IR" sz="2400" dirty="0" smtClean="0"/>
              <a:t> </a:t>
            </a:r>
            <a:r>
              <a:rPr lang="fa-IR" sz="2400" dirty="0"/>
              <a:t>علائمی مشابه سکته </a:t>
            </a:r>
            <a:r>
              <a:rPr lang="fa-IR" sz="2400" dirty="0" smtClean="0"/>
              <a:t>مغزی</a:t>
            </a:r>
            <a:r>
              <a:rPr lang="en-US" sz="2400" dirty="0" smtClean="0"/>
              <a:t>(</a:t>
            </a:r>
            <a:r>
              <a:rPr lang="en-US" sz="2000" dirty="0" smtClean="0"/>
              <a:t>Stroke</a:t>
            </a:r>
            <a:r>
              <a:rPr lang="en-US" sz="2400" dirty="0"/>
              <a:t>)</a:t>
            </a:r>
            <a:r>
              <a:rPr lang="fa-IR" sz="2400" dirty="0"/>
              <a:t> داشته و معمولا </a:t>
            </a:r>
            <a:r>
              <a:rPr lang="fa-IR" sz="2400" dirty="0" smtClean="0"/>
              <a:t>در عرض کمتر از۱ ساعت به صورت خود به خودی برطرف میشود و </a:t>
            </a:r>
            <a:r>
              <a:rPr lang="fa-IR" sz="2400" dirty="0"/>
              <a:t>آسیب دائمی ایجاد نمی کند.</a:t>
            </a:r>
            <a:endParaRPr lang="ar-SA" sz="24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می تواند یک علامت خطر برای بروز سکته مغزی در آینده باشد.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69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305" y="671910"/>
            <a:ext cx="9208134" cy="4810969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3200" dirty="0" smtClean="0"/>
              <a:t>۵. </a:t>
            </a:r>
            <a:r>
              <a:rPr lang="ar-SA" sz="3200" dirty="0" smtClean="0"/>
              <a:t> </a:t>
            </a:r>
            <a:r>
              <a:rPr lang="fa-IR" sz="2800" dirty="0"/>
              <a:t>آیا تا به حال احساس ضربان قلب شدید، تنگی نفس در حالت طاقباز و یا تنگی نفس شبانه که شما را از خواب بیدار کند، داشته‌اید؟ </a:t>
            </a:r>
            <a:endParaRPr lang="en-US" sz="2800" dirty="0"/>
          </a:p>
          <a:p>
            <a:pPr lvl="0" algn="r" rtl="1"/>
            <a:endParaRPr lang="fa-IR" dirty="0"/>
          </a:p>
          <a:p>
            <a:pPr lvl="0" algn="r" rtl="1">
              <a:buFont typeface="Arial" panose="020B0604020202020204" pitchFamily="34" charset="0"/>
              <a:buChar char="•"/>
            </a:pPr>
            <a:endParaRPr lang="fa-IR" sz="2400" dirty="0" smtClean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/>
              <a:t> </a:t>
            </a:r>
            <a:r>
              <a:rPr lang="fa-IR" sz="2400" dirty="0" smtClean="0"/>
              <a:t>نارسایی </a:t>
            </a:r>
            <a:r>
              <a:rPr lang="fa-IR" sz="2400" dirty="0"/>
              <a:t>قلب اغلب بدلیل بیماری عروق کرونر یا فشارخون بالا ایجاد </a:t>
            </a:r>
            <a:r>
              <a:rPr lang="fa-IR" sz="2400" dirty="0" smtClean="0"/>
              <a:t>شود.</a:t>
            </a:r>
            <a:endParaRPr lang="ar-SA" sz="2400" dirty="0"/>
          </a:p>
          <a:p>
            <a:pPr lvl="0" algn="r" rtl="1">
              <a:buFont typeface="Arial" panose="020B0604020202020204" pitchFamily="34" charset="0"/>
              <a:buChar char="•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36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05" y="746713"/>
            <a:ext cx="9441179" cy="4911702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 smtClean="0"/>
              <a:t>۶. </a:t>
            </a:r>
            <a:r>
              <a:rPr lang="ar-SA" sz="2800" dirty="0" smtClean="0"/>
              <a:t>آيا</a:t>
            </a:r>
            <a:r>
              <a:rPr lang="fa-IR" sz="2800" dirty="0" smtClean="0"/>
              <a:t> </a:t>
            </a:r>
            <a:r>
              <a:rPr lang="fa-IR" sz="2800" dirty="0"/>
              <a:t>تا به حال مجموعه علائم (تهوع و استفراغ، سرگیجه، تاری دید یا دوبینی، سردرد شدید، اضطراب، تنگی نفس، درد قفسه سینه، افزایش فشارخون) داشته‌اید؟ </a:t>
            </a:r>
            <a:endParaRPr lang="en-US" sz="2800" dirty="0"/>
          </a:p>
          <a:p>
            <a:pPr lvl="0" algn="r" rtl="1"/>
            <a:endParaRPr lang="fa-IR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آموزش </a:t>
            </a:r>
            <a:r>
              <a:rPr lang="fa-IR" sz="2400" dirty="0"/>
              <a:t>علائم و نشانه های سندروم های حاد کرونری و کریز فشارخون به بیماران بسیار مهم است. </a:t>
            </a:r>
            <a:endParaRPr lang="ar-SA" sz="2400" dirty="0"/>
          </a:p>
          <a:p>
            <a:pPr lvl="0" algn="r" rtl="1">
              <a:buFont typeface="Arial" panose="020B0604020202020204" pitchFamily="34" charset="0"/>
              <a:buChar char="•"/>
            </a:pPr>
            <a:endParaRPr lang="fa-IR" sz="24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بیمارانی </a:t>
            </a:r>
            <a:r>
              <a:rPr lang="fa-IR" sz="2400" dirty="0"/>
              <a:t>که چنین علائمی را تجربه می کنند باید بلافاصله به </a:t>
            </a:r>
            <a:r>
              <a:rPr lang="fa-IR" sz="2400" dirty="0" smtClean="0"/>
              <a:t>نزدیکترین مرکز </a:t>
            </a:r>
            <a:r>
              <a:rPr lang="fa-IR" sz="2400" dirty="0"/>
              <a:t>درمانی مراجعه </a:t>
            </a:r>
            <a:endParaRPr lang="fa-IR" sz="2400" dirty="0" smtClean="0"/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کرده </a:t>
            </a:r>
            <a:r>
              <a:rPr lang="fa-IR" sz="2400" dirty="0"/>
              <a:t>و پس از دریافت درمان های مربوطه در مورد شروع فعالیت بدنی مورد بررسی قرار </a:t>
            </a:r>
            <a:r>
              <a:rPr lang="fa-IR" sz="2400" dirty="0" smtClean="0"/>
              <a:t> </a:t>
            </a:r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گیرند</a:t>
            </a:r>
            <a:r>
              <a:rPr lang="fa-I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3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185" y="930974"/>
            <a:ext cx="9119235" cy="4800587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dirty="0" smtClean="0"/>
              <a:t>۷. </a:t>
            </a:r>
            <a:r>
              <a:rPr lang="fa-IR" sz="2800" dirty="0" smtClean="0"/>
              <a:t>آيا </a:t>
            </a:r>
            <a:r>
              <a:rPr lang="fa-IR" sz="2800" dirty="0"/>
              <a:t>در يك ماه گذشته سابقه بستري در بيمارستان به دليل مشكل قلبي داشته‌ايد؟ </a:t>
            </a:r>
            <a:endParaRPr lang="en-US" sz="2800" dirty="0"/>
          </a:p>
          <a:p>
            <a:pPr lvl="0" algn="r" rtl="1"/>
            <a:endParaRPr lang="fa-IR" sz="24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در صورت تشدید </a:t>
            </a:r>
            <a:r>
              <a:rPr lang="fa-IR" sz="2400" dirty="0"/>
              <a:t>بیماری قلبی</a:t>
            </a:r>
            <a:r>
              <a:rPr lang="ar-SA" sz="2400" dirty="0"/>
              <a:t> و</a:t>
            </a:r>
            <a:r>
              <a:rPr lang="fa-IR" sz="2400" dirty="0"/>
              <a:t> </a:t>
            </a:r>
            <a:r>
              <a:rPr lang="ar-SA" sz="2400" dirty="0"/>
              <a:t>يا </a:t>
            </a:r>
            <a:r>
              <a:rPr lang="fa-IR" sz="2400" dirty="0"/>
              <a:t>انجام مداخلات تشخیصی-درمانی </a:t>
            </a:r>
            <a:r>
              <a:rPr lang="fa-IR" sz="2400" dirty="0" smtClean="0"/>
              <a:t>نیاز به ممنوعیت </a:t>
            </a:r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ورزش و </a:t>
            </a:r>
            <a:r>
              <a:rPr lang="fa-IR" sz="2400" dirty="0"/>
              <a:t>یا ملاحظات خاص در تجویز ورزش </a:t>
            </a:r>
            <a:r>
              <a:rPr lang="fa-IR" sz="2400" dirty="0" smtClean="0"/>
              <a:t>دارد.</a:t>
            </a:r>
            <a:endParaRPr lang="fa-IR" sz="2400" dirty="0"/>
          </a:p>
          <a:p>
            <a:pPr lvl="0" algn="r" rtl="1"/>
            <a:endParaRPr lang="ar-SA" sz="24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 در صورت پاسخ مثبت به سؤال فوق، حتی </a:t>
            </a:r>
            <a:r>
              <a:rPr lang="fa-IR" sz="2400" dirty="0"/>
              <a:t>اگر بیمار قبل از بستری فعال بوده،</a:t>
            </a:r>
            <a:r>
              <a:rPr lang="ar-SA" sz="2400" dirty="0"/>
              <a:t> ب</a:t>
            </a:r>
            <a:r>
              <a:rPr lang="fa-IR" sz="2400" dirty="0"/>
              <a:t>رنامه </a:t>
            </a:r>
            <a:endParaRPr lang="fa-IR" sz="2400" dirty="0" smtClean="0"/>
          </a:p>
          <a:p>
            <a:pPr marL="0" lvl="0" indent="0" algn="r" rtl="1">
              <a:buNone/>
            </a:pPr>
            <a:r>
              <a:rPr lang="fa-IR" sz="2400" dirty="0" smtClean="0"/>
              <a:t>   ورزشی </a:t>
            </a:r>
            <a:r>
              <a:rPr lang="fa-IR" sz="2400" dirty="0"/>
              <a:t>جدید باید از ابتدا و با </a:t>
            </a:r>
            <a:r>
              <a:rPr lang="fa-IR" sz="2400" b="1" dirty="0"/>
              <a:t>شدت کم تا متوسط </a:t>
            </a:r>
            <a:r>
              <a:rPr lang="fa-IR" sz="2400" dirty="0"/>
              <a:t>آغاز شود.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0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1239782"/>
            <a:ext cx="9406890" cy="5103867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2900" dirty="0" smtClean="0"/>
              <a:t>۸. آیا </a:t>
            </a:r>
            <a:r>
              <a:rPr lang="fa-IR" sz="2900" dirty="0"/>
              <a:t>در یک ماه گذشته به علت فشارخون بالا در بیمارستان بستری شده‌اید؟ </a:t>
            </a:r>
            <a:endParaRPr lang="fa-IR" sz="2900" dirty="0" smtClean="0"/>
          </a:p>
          <a:p>
            <a:pPr lvl="0" algn="r" rtl="1">
              <a:buFont typeface="Wingdings" pitchFamily="2" charset="2"/>
              <a:buChar char="q"/>
            </a:pPr>
            <a:endParaRPr lang="fa-IR" sz="2900" dirty="0" smtClean="0"/>
          </a:p>
          <a:p>
            <a:pPr marL="0" lvl="0" indent="0" algn="r" rtl="1">
              <a:buNone/>
            </a:pPr>
            <a:r>
              <a:rPr lang="fa-IR" sz="2900" dirty="0" smtClean="0"/>
              <a:t>ارزیابی</a:t>
            </a:r>
            <a:endParaRPr lang="en-US" sz="2900" dirty="0"/>
          </a:p>
          <a:p>
            <a:pPr lvl="0" algn="r" rtl="1"/>
            <a:r>
              <a:rPr lang="fa-IR" sz="2400" dirty="0" smtClean="0"/>
              <a:t>افراد مشکوک به فشار خون ثانویه (تنگی شریان کلیوی کوارکتاسیون آئورت و ..)</a:t>
            </a:r>
          </a:p>
          <a:p>
            <a:pPr lvl="0" algn="r" rtl="1"/>
            <a:r>
              <a:rPr lang="fa-IR" sz="2400" dirty="0" smtClean="0"/>
              <a:t>افراد با فشار خون بالا که مقاوم به درمان هستند</a:t>
            </a:r>
          </a:p>
          <a:p>
            <a:pPr lvl="0" algn="r" rtl="1"/>
            <a:r>
              <a:rPr lang="fa-IR" sz="2400" dirty="0" smtClean="0"/>
              <a:t>افراد با سابقه بروز فشارخون ناگهانی ( کریز فشار خون )</a:t>
            </a:r>
          </a:p>
          <a:p>
            <a:pPr lvl="0" algn="r" rtl="1"/>
            <a:r>
              <a:rPr lang="fa-IR" sz="2400" dirty="0" smtClean="0"/>
              <a:t>بیمارانی که نیاز به بررسی بیشتر از نظر بروز آسیب ارگانها (</a:t>
            </a:r>
            <a:r>
              <a:rPr lang="en-US" sz="2000" dirty="0" smtClean="0"/>
              <a:t>end organ damage</a:t>
            </a:r>
            <a:r>
              <a:rPr lang="fa-IR" sz="2400" dirty="0"/>
              <a:t>) از جمله درگیری </a:t>
            </a:r>
            <a:r>
              <a:rPr lang="fa-IR" sz="2400" dirty="0" smtClean="0"/>
              <a:t>قلبی، عروقی، چشمی، کلیوی و آسیب مغزی دارند.</a:t>
            </a:r>
            <a:endParaRPr lang="fa-IR" sz="2400" dirty="0"/>
          </a:p>
          <a:p>
            <a:pPr lvl="0" algn="r" rtl="1"/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2911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10" y="1939925"/>
            <a:ext cx="10515600" cy="540385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منظور از درگیری قلبی در بیماران با فشار خون کنترل نشده بروز </a:t>
            </a:r>
            <a:r>
              <a:rPr lang="fa-IR" sz="2400" b="1" dirty="0" smtClean="0"/>
              <a:t>هایپرتروفی بطنی</a:t>
            </a:r>
            <a:r>
              <a:rPr lang="fa-IR" sz="2400" dirty="0" smtClean="0"/>
              <a:t>، </a:t>
            </a:r>
            <a:r>
              <a:rPr lang="fa-IR" sz="2400" b="1" dirty="0" smtClean="0"/>
              <a:t>نارسایی قلبی</a:t>
            </a:r>
            <a:r>
              <a:rPr lang="fa-IR" sz="2400" dirty="0" smtClean="0"/>
              <a:t>، افزایش بروز خطر آریتمی به خصوص </a:t>
            </a:r>
            <a:r>
              <a:rPr lang="fa-IR" sz="2400" b="1" dirty="0" smtClean="0"/>
              <a:t>فیبریلاسیون دهلیزی </a:t>
            </a:r>
            <a:r>
              <a:rPr lang="fa-IR" sz="2400" dirty="0" smtClean="0"/>
              <a:t>میباشد.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 smtClean="0"/>
              <a:t>از عوارض عروقی فشار خون بالا می توان به </a:t>
            </a:r>
            <a:r>
              <a:rPr lang="fa-IR" sz="2400" b="1" dirty="0" smtClean="0"/>
              <a:t>درگیری شریان کاروتید </a:t>
            </a:r>
            <a:r>
              <a:rPr lang="fa-IR" sz="2400" dirty="0" smtClean="0"/>
              <a:t>و </a:t>
            </a:r>
            <a:r>
              <a:rPr lang="fa-IR" sz="2400" b="1" dirty="0" smtClean="0"/>
              <a:t>عروق محیطی اندام تحتانی </a:t>
            </a:r>
            <a:r>
              <a:rPr lang="fa-IR" sz="2400" dirty="0" smtClean="0"/>
              <a:t>اشاره کرد.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 smtClean="0"/>
              <a:t>فشار خون بالا میتواند منجر به بروز </a:t>
            </a:r>
            <a:r>
              <a:rPr lang="fa-IR" sz="2400" b="1" dirty="0" smtClean="0"/>
              <a:t>رتینوپاتی</a:t>
            </a:r>
            <a:r>
              <a:rPr lang="fa-IR" sz="2400" dirty="0" smtClean="0"/>
              <a:t> شود و انجام معاینات چشم در تشخیص زود هنگام این عارضه میتواند کمک کننده باشد.</a:t>
            </a:r>
          </a:p>
          <a:p>
            <a:pPr algn="r" rtl="1"/>
            <a:endParaRPr lang="fa-IR" sz="2400" dirty="0"/>
          </a:p>
          <a:p>
            <a:pPr algn="r" rtl="1"/>
            <a:endParaRPr lang="fa-IR" sz="2400" dirty="0"/>
          </a:p>
          <a:p>
            <a:pPr algn="r" rtl="1"/>
            <a:endParaRPr lang="fa-IR" sz="2400" dirty="0" smtClean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8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2400" dirty="0" smtClean="0"/>
          </a:p>
          <a:p>
            <a:pPr algn="r" rtl="1"/>
            <a:r>
              <a:rPr lang="fa-IR" sz="2400" dirty="0" smtClean="0"/>
              <a:t>فشار </a:t>
            </a:r>
            <a:r>
              <a:rPr lang="fa-IR" sz="2400" dirty="0"/>
              <a:t>خون دومین عامل شایع بروز </a:t>
            </a:r>
            <a:r>
              <a:rPr lang="fa-IR" sz="2400" b="1" dirty="0"/>
              <a:t>نارسایی کلیه </a:t>
            </a:r>
            <a:r>
              <a:rPr lang="fa-IR" sz="2400" dirty="0"/>
              <a:t>بعد از دیابت است و استفاده از نسبت آلبومین به کراتینین و محاسبه </a:t>
            </a:r>
            <a:r>
              <a:rPr lang="en-US" sz="2400" dirty="0"/>
              <a:t>GFR</a:t>
            </a:r>
            <a:r>
              <a:rPr lang="fa-IR" sz="2400" dirty="0"/>
              <a:t> روش پذیرفته شده در تشخیص عوارض کلیوی فشار خون می باشد.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dirty="0"/>
              <a:t>فشار خون میتواند با افزایش آسیب </a:t>
            </a:r>
            <a:r>
              <a:rPr lang="fa-IR" sz="2400" dirty="0" smtClean="0"/>
              <a:t>مغزی از جمله </a:t>
            </a:r>
            <a:r>
              <a:rPr lang="en-US" sz="2400" dirty="0"/>
              <a:t>TIA</a:t>
            </a:r>
            <a:r>
              <a:rPr lang="fa-IR" sz="2400" dirty="0"/>
              <a:t> و </a:t>
            </a:r>
            <a:r>
              <a:rPr lang="fa-IR" sz="2400" b="1" dirty="0"/>
              <a:t>سکته های مغزی </a:t>
            </a:r>
            <a:r>
              <a:rPr lang="fa-IR" sz="2400" dirty="0"/>
              <a:t>همراه باشد.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3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/>
              <a:t>اگر پاسخ </a:t>
            </a:r>
            <a:r>
              <a:rPr lang="fa-IR" sz="2400" dirty="0" smtClean="0"/>
              <a:t>بیمار </a:t>
            </a:r>
            <a:r>
              <a:rPr lang="fa-IR" sz="2400" dirty="0"/>
              <a:t>به تمامی سوالات بالا منفی است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924800" y="2590800"/>
            <a:ext cx="941832" cy="1447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4078070"/>
            <a:ext cx="3913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بررسى سطح فعاليت فيزيكى و اندازه گيرى ها را آغاز كنيد (</a:t>
            </a:r>
            <a:r>
              <a:rPr lang="fa-IR" sz="2800" dirty="0"/>
              <a:t>ادامه راهنما</a:t>
            </a:r>
            <a:r>
              <a:rPr lang="ar-SA" sz="2800" dirty="0"/>
              <a:t>)</a:t>
            </a:r>
            <a:endParaRPr lang="fa-I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895600"/>
            <a:ext cx="403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itchFamily="2" charset="2"/>
              <a:buChar char="ü"/>
            </a:pPr>
            <a:r>
              <a:rPr lang="fa-IR" sz="2400" dirty="0">
                <a:solidFill>
                  <a:srgbClr val="FF0000"/>
                </a:solidFill>
              </a:rPr>
              <a:t>در صورتیکه سن </a:t>
            </a:r>
            <a:r>
              <a:rPr lang="ar-SA" sz="2400" dirty="0">
                <a:solidFill>
                  <a:srgbClr val="FF0000"/>
                </a:solidFill>
              </a:rPr>
              <a:t>بيمار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٤٥ سال</a:t>
            </a:r>
            <a:r>
              <a:rPr lang="fa-IR" sz="2400" dirty="0">
                <a:solidFill>
                  <a:srgbClr val="FF0000"/>
                </a:solidFill>
              </a:rPr>
              <a:t> و یا بیشتر است و قبل</a:t>
            </a:r>
            <a:r>
              <a:rPr lang="ar-SA" sz="2400" dirty="0">
                <a:solidFill>
                  <a:srgbClr val="FF0000"/>
                </a:solidFill>
              </a:rPr>
              <a:t>أ</a:t>
            </a:r>
            <a:r>
              <a:rPr lang="fa-IR" sz="2400" dirty="0">
                <a:solidFill>
                  <a:srgbClr val="FF0000"/>
                </a:solidFill>
              </a:rPr>
              <a:t> فعالیت فیزیکی مداوم نداشته ا</a:t>
            </a:r>
            <a:r>
              <a:rPr lang="ar-SA" sz="2400" dirty="0">
                <a:solidFill>
                  <a:srgbClr val="FF0000"/>
                </a:solidFill>
              </a:rPr>
              <a:t>ست،</a:t>
            </a:r>
            <a:r>
              <a:rPr lang="fa-IR" sz="2400" dirty="0">
                <a:solidFill>
                  <a:srgbClr val="FF0000"/>
                </a:solidFill>
              </a:rPr>
              <a:t> باید قبل از انجام فعالیت فیزیکی </a:t>
            </a:r>
            <a:r>
              <a:rPr lang="fa-IR" sz="2800" b="1" u="sng" dirty="0">
                <a:solidFill>
                  <a:srgbClr val="FF0000"/>
                </a:solidFill>
              </a:rPr>
              <a:t>شدید</a:t>
            </a:r>
            <a:r>
              <a:rPr lang="fa-IR" sz="2400" dirty="0">
                <a:solidFill>
                  <a:srgbClr val="FF0000"/>
                </a:solidFill>
              </a:rPr>
              <a:t> با متخصص پزشکی ورزشی خود مشورت کن</a:t>
            </a:r>
            <a:r>
              <a:rPr lang="ar-SA" sz="2400" dirty="0">
                <a:solidFill>
                  <a:srgbClr val="FF0000"/>
                </a:solidFill>
              </a:rPr>
              <a:t>د</a:t>
            </a:r>
            <a:r>
              <a:rPr lang="fa-I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605" y="252313"/>
            <a:ext cx="9424035" cy="1450757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قبل از تکمیل پرسش‌نامه مرتبط با فعالیت بدنی و در قدم اول اطمینان حاصل کنید فرد مبتلا به کدام بیماری است: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775" y="2285790"/>
            <a:ext cx="5349705" cy="4351338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بيمارى </a:t>
            </a:r>
            <a:r>
              <a:rPr lang="fa-IR" sz="2400" dirty="0">
                <a:cs typeface="B Nazanin" panose="00000400000000000000" pitchFamily="2" charset="-78"/>
              </a:rPr>
              <a:t>ريوى (آسم، بیماری انسدادی ریه و ...)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پوکی استخوان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فشارخون بالا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سرطان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9330" y="2285790"/>
            <a:ext cx="4937760" cy="4023360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دیابت	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نارسايى مزمن كليوى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بیماری عروق مغزی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درد زانو و کمر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4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F95E70-152A-5F43-92A7-4DCFDADA01C9}"/>
              </a:ext>
            </a:extLst>
          </p:cNvPr>
          <p:cNvSpPr/>
          <p:nvPr/>
        </p:nvSpPr>
        <p:spPr>
          <a:xfrm>
            <a:off x="3425731" y="512777"/>
            <a:ext cx="5579953" cy="22251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r>
              <a:rPr lang="fa-IR" sz="2400" dirty="0"/>
              <a:t>اگر </a:t>
            </a:r>
            <a:r>
              <a:rPr lang="fa-IR" sz="2400" dirty="0" smtClean="0"/>
              <a:t>بیمار به </a:t>
            </a:r>
            <a:r>
              <a:rPr lang="fa-IR" sz="2400" dirty="0"/>
              <a:t>یکی یا</a:t>
            </a:r>
            <a:r>
              <a:rPr lang="ar-SA" sz="2400" dirty="0"/>
              <a:t> بيشتر</a:t>
            </a:r>
            <a:r>
              <a:rPr lang="fa-IR" sz="2400" dirty="0"/>
              <a:t> از سوالات بالا پاسخ مثبت </a:t>
            </a:r>
            <a:r>
              <a:rPr lang="fa-IR" sz="2400" dirty="0" smtClean="0"/>
              <a:t>داده</a:t>
            </a:r>
            <a:r>
              <a:rPr lang="fa-IR" sz="2400" dirty="0"/>
              <a:t> </a:t>
            </a:r>
            <a:r>
              <a:rPr lang="fa-IR" sz="2400" dirty="0" smtClean="0"/>
              <a:t>ا</a:t>
            </a:r>
            <a:r>
              <a:rPr lang="ar-SA" sz="2400" dirty="0"/>
              <a:t>ست</a:t>
            </a:r>
            <a:r>
              <a:rPr lang="fa-IR" sz="2400" dirty="0"/>
              <a:t>:</a:t>
            </a:r>
            <a:r>
              <a:rPr lang="ar-SA" sz="2400" dirty="0"/>
              <a:t>                      </a:t>
            </a:r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755B76-6F35-C542-937A-5A22BCFBC02C}"/>
              </a:ext>
            </a:extLst>
          </p:cNvPr>
          <p:cNvSpPr/>
          <p:nvPr/>
        </p:nvSpPr>
        <p:spPr>
          <a:xfrm>
            <a:off x="3425732" y="3756419"/>
            <a:ext cx="5579953" cy="22251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/>
              <a:t>قبل از شروع فعاليت فيزيكى بايد توسط پزشك مركز بررسى </a:t>
            </a:r>
          </a:p>
          <a:p>
            <a:pPr algn="ctr"/>
            <a:endParaRPr lang="ar-SA" sz="2100" dirty="0"/>
          </a:p>
          <a:p>
            <a:pPr algn="ctr"/>
            <a:r>
              <a:rPr lang="ar-SA" sz="2100" dirty="0"/>
              <a:t>شده و در مورد ارجاع بيمار به متخصص تصميم گيرى شود. </a:t>
            </a:r>
          </a:p>
          <a:p>
            <a:pPr algn="ctr"/>
            <a:endParaRPr lang="en-US" sz="2100" dirty="0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71A735AE-7261-E446-9819-2631A2C490AE}"/>
              </a:ext>
            </a:extLst>
          </p:cNvPr>
          <p:cNvSpPr/>
          <p:nvPr/>
        </p:nvSpPr>
        <p:spPr>
          <a:xfrm>
            <a:off x="5811823" y="2737904"/>
            <a:ext cx="771857" cy="1018516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812655" cy="1450757"/>
          </a:xfrm>
        </p:spPr>
        <p:txBody>
          <a:bodyPr>
            <a:noAutofit/>
          </a:bodyPr>
          <a:lstStyle/>
          <a:p>
            <a:pPr algn="r">
              <a:lnSpc>
                <a:spcPts val="4000"/>
              </a:lnSpc>
            </a:pPr>
            <a:r>
              <a:rPr lang="fa-IR" sz="2400" b="1" dirty="0"/>
              <a:t>اگر بیمار اخیراً یک یا چند علامت زیر را تجربه کرده‌ </a:t>
            </a:r>
            <a:r>
              <a:rPr lang="fa-IR" sz="2400" b="1" dirty="0" smtClean="0"/>
              <a:t>است، </a:t>
            </a:r>
            <a:r>
              <a:rPr lang="fa-IR" sz="2400" b="1" dirty="0"/>
              <a:t>باید قبل از شروع فعالیت فیزیکی توسط پزشک مرکز بررسی شده و در مورد ارجاع وی به متخصص تصمیم‌گیری شود.</a:t>
            </a:r>
            <a:r>
              <a:rPr lang="fa-IR" sz="2000" b="1" dirty="0" smtClean="0"/>
              <a:t/>
            </a:r>
            <a:br>
              <a:rPr lang="fa-IR" sz="2000" b="1" dirty="0" smtClean="0"/>
            </a:b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2358"/>
            <a:ext cx="10515600" cy="4218417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fa-IR" dirty="0"/>
              <a:t>تنگی نفس درحالت استراحت یا با فعالیت اندک</a:t>
            </a:r>
            <a:endParaRPr lang="en-US" dirty="0"/>
          </a:p>
          <a:p>
            <a:pPr lvl="0" algn="r" rtl="1"/>
            <a:r>
              <a:rPr lang="fa-IR" dirty="0"/>
              <a:t>تنگی نفس در هنگام درازکشیدن یا خواب</a:t>
            </a:r>
            <a:endParaRPr lang="en-US" dirty="0"/>
          </a:p>
          <a:p>
            <a:pPr lvl="0" algn="r" rtl="1"/>
            <a:r>
              <a:rPr lang="fa-IR" dirty="0"/>
              <a:t>تورم در ناحیه مچ پاها یا اندام تحتانی</a:t>
            </a:r>
            <a:endParaRPr lang="en-US" dirty="0"/>
          </a:p>
          <a:p>
            <a:pPr lvl="0" algn="r" rtl="1"/>
            <a:r>
              <a:rPr lang="fa-IR" dirty="0"/>
              <a:t>تپش قلب یا احساس نامنظمی ضربان قلب</a:t>
            </a:r>
            <a:endParaRPr lang="en-US" dirty="0"/>
          </a:p>
          <a:p>
            <a:pPr lvl="0" algn="r" rtl="1"/>
            <a:r>
              <a:rPr lang="fa-IR" dirty="0"/>
              <a:t>لنگش یا سنگینی در پاها</a:t>
            </a:r>
            <a:endParaRPr lang="en-US" dirty="0"/>
          </a:p>
          <a:p>
            <a:pPr lvl="0" algn="r" rtl="1"/>
            <a:r>
              <a:rPr lang="fa-IR" dirty="0"/>
              <a:t>خستگی یا تنگی نفس نامتناسب با فعالیت‌های معمولی</a:t>
            </a:r>
            <a:endParaRPr lang="en-US" dirty="0"/>
          </a:p>
          <a:p>
            <a:pPr lvl="0" algn="r" rtl="1"/>
            <a:r>
              <a:rPr lang="fa-IR" dirty="0"/>
              <a:t>افزایش یا کاهش وزن ناخواسته</a:t>
            </a:r>
            <a:endParaRPr lang="en-US" dirty="0"/>
          </a:p>
          <a:p>
            <a:pPr lvl="0" algn="r" rtl="1"/>
            <a:r>
              <a:rPr lang="fa-IR" dirty="0"/>
              <a:t>درد در ناحیه شکم یا بزرگ شدن دور شکم</a:t>
            </a:r>
            <a:endParaRPr lang="en-US" dirty="0"/>
          </a:p>
          <a:p>
            <a:pPr lvl="0" algn="r" rtl="1"/>
            <a:r>
              <a:rPr lang="fa-IR" dirty="0"/>
              <a:t>خستگی یا خواب آلودگی غیرمعمول</a:t>
            </a:r>
            <a:endParaRPr lang="en-US" dirty="0"/>
          </a:p>
          <a:p>
            <a:pPr lvl="0" algn="r" rtl="1"/>
            <a:r>
              <a:rPr lang="fa-IR" dirty="0"/>
              <a:t>کاهش توان فعالیت بدنی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645" y="2194560"/>
            <a:ext cx="3503295" cy="3234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0000"/>
                </a:solidFill>
              </a:rPr>
              <a:t>توجه: </a:t>
            </a:r>
            <a:r>
              <a:rPr lang="fa-IR" sz="3200" dirty="0">
                <a:solidFill>
                  <a:srgbClr val="FF0000"/>
                </a:solidFill>
              </a:rPr>
              <a:t>هرگونه تغییر نسبت به یک ماه گذشته مثبت درنظرگرفته می‌شود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اقدامات و مداخلات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0943" y="1903095"/>
            <a:ext cx="3594735" cy="9772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/>
              <a:t>پاسخ یکی از سوالات مثبت است، بیمار علائم ذکر شده را دارد یا ویزیت توسط پزشک </a:t>
            </a:r>
            <a:r>
              <a:rPr lang="fa-IR" dirty="0" smtClean="0"/>
              <a:t>در۶ </a:t>
            </a:r>
            <a:r>
              <a:rPr lang="fa-IR" dirty="0"/>
              <a:t>ماه گذشته نداشته است: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1595" y="1897380"/>
            <a:ext cx="3371850" cy="9772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/>
              <a:t>پاسخ همه سوالات منفی است و ویزیت پزشک </a:t>
            </a:r>
            <a:r>
              <a:rPr lang="fa-IR" dirty="0" smtClean="0"/>
              <a:t>در۶ </a:t>
            </a:r>
            <a:r>
              <a:rPr lang="fa-IR" dirty="0"/>
              <a:t>ماه گذشته داشته است: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98104" y="3966210"/>
            <a:ext cx="3320415" cy="9372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/>
              <a:t>نیازمند ارزیابی بیشتر/ بررسی توسط پزشک عمومی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0182" y="3926205"/>
            <a:ext cx="3114675" cy="9772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/>
              <a:t>بررسی سطح فعالیت فیزیکی و اندازه گیری‌ها (ادامه راهنما)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9149715" y="2937510"/>
            <a:ext cx="451485" cy="988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897505" y="2937510"/>
            <a:ext cx="417195" cy="94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ارزیابی های تکمیلی و اندازه گیری ها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699" y="1896428"/>
            <a:ext cx="8536305" cy="4693838"/>
          </a:xfrm>
        </p:spPr>
        <p:txBody>
          <a:bodyPr>
            <a:normAutofit/>
          </a:bodyPr>
          <a:lstStyle/>
          <a:p>
            <a:pPr marL="228600" lvl="0" indent="-228600" algn="r" rtl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a-IR" sz="24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سنجش سطح فعالیت بدنی</a:t>
            </a:r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a-IR" sz="2400">
                <a:solidFill>
                  <a:sysClr val="windowText" lastClr="000000"/>
                </a:solidFill>
                <a:cs typeface="B Nazanin" panose="00000400000000000000" pitchFamily="2" charset="-78"/>
              </a:rPr>
              <a:t>منظور از فعال بودن، انجام فعالیت بدنی با شدت متوسط برای حداقل 30 دقیقه در روز و 3 روز در هفته به مدت 3 ماه است. </a:t>
            </a:r>
            <a:endParaRPr lang="fa-IR" sz="240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fa-IR" sz="240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 smtClean="0"/>
              <a:t>ارزیابی </a:t>
            </a:r>
            <a:r>
              <a:rPr lang="fa-IR" sz="2400" dirty="0"/>
              <a:t>سطح فعالیت فیزیکی در این بخش همانند راهنمای فعالیت فیزیکی در میانسالان سالم انجام می‌شود. برای این کار به راهنمای مذکور مراجعه نمایید. </a:t>
            </a:r>
          </a:p>
        </p:txBody>
      </p:sp>
    </p:spTree>
    <p:extLst>
      <p:ext uri="{BB962C8B-B14F-4D97-AF65-F5344CB8AC3E}">
        <p14:creationId xmlns:p14="http://schemas.microsoft.com/office/powerpoint/2010/main" val="30659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اندازه‌گیری‌ نمایید: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9" y="2059940"/>
            <a:ext cx="7153275" cy="4351338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dirty="0"/>
              <a:t>فشار خون و ضربان قلب بیمار در حالت خوابیده و در دو نوبت با فاصله </a:t>
            </a:r>
            <a:r>
              <a:rPr lang="fa-IR" sz="2400" dirty="0" smtClean="0"/>
              <a:t>۵ </a:t>
            </a:r>
            <a:r>
              <a:rPr lang="fa-IR" sz="2400" dirty="0"/>
              <a:t>دقیقه اندازه‌گیری شود</a:t>
            </a:r>
            <a:r>
              <a:rPr lang="fa-IR" sz="2400" dirty="0" smtClean="0"/>
              <a:t>.</a:t>
            </a:r>
          </a:p>
          <a:p>
            <a:pPr lvl="0" algn="r" rtl="1"/>
            <a:endParaRPr lang="en-US" sz="2400" dirty="0"/>
          </a:p>
          <a:p>
            <a:pPr lvl="0" algn="r" rtl="1"/>
            <a:r>
              <a:rPr lang="fa-IR" sz="2400" dirty="0"/>
              <a:t>فشار خون پس از </a:t>
            </a:r>
            <a:r>
              <a:rPr lang="fa-IR" sz="2400" dirty="0" smtClean="0"/>
              <a:t>۳ </a:t>
            </a:r>
            <a:r>
              <a:rPr lang="fa-IR" sz="2400" dirty="0"/>
              <a:t>دقیقه نشستن یا ایستادن اندازه‌گیری شود</a:t>
            </a:r>
            <a:r>
              <a:rPr lang="fa-IR" sz="2400" dirty="0" smtClean="0"/>
              <a:t>.</a:t>
            </a:r>
          </a:p>
          <a:p>
            <a:pPr lvl="0" algn="r" rtl="1"/>
            <a:endParaRPr lang="en-US" sz="2400" dirty="0"/>
          </a:p>
          <a:p>
            <a:pPr lvl="0" algn="r" rtl="1"/>
            <a:r>
              <a:rPr lang="fa-IR" sz="2400" dirty="0" smtClean="0"/>
              <a:t>اندازه‌گیری قد و وزن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2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634" y="791985"/>
            <a:ext cx="9069065" cy="492053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b="1" dirty="0"/>
              <a:t>در صورت وجود موارد زیر بیمار باید توسط پزشک به دقت معاینه شده و در مورد ارجاع به پزشک متخصص تصمیم‌گیری شود:  </a:t>
            </a:r>
            <a:endParaRPr lang="fa-IR" sz="3200" b="1" dirty="0" smtClean="0"/>
          </a:p>
          <a:p>
            <a:pPr marL="0" indent="0" algn="r" rtl="1">
              <a:buNone/>
            </a:pPr>
            <a:endParaRPr lang="en-US" sz="3600" dirty="0"/>
          </a:p>
          <a:p>
            <a:pPr algn="r" rtl="1"/>
            <a:r>
              <a:rPr lang="fa-IR" sz="2400" dirty="0"/>
              <a:t>فشارخون</a:t>
            </a:r>
            <a:r>
              <a:rPr lang="fa-IR" dirty="0"/>
              <a:t> &gt; </a:t>
            </a:r>
            <a:r>
              <a:rPr lang="fa-IR" sz="2400" dirty="0" smtClean="0"/>
              <a:t>۱۴۰/۹۰ </a:t>
            </a:r>
            <a:r>
              <a:rPr lang="fa-IR" sz="2400" dirty="0"/>
              <a:t>میلی متر </a:t>
            </a:r>
            <a:r>
              <a:rPr lang="fa-IR" sz="2400" dirty="0" smtClean="0"/>
              <a:t>جیوه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(</a:t>
            </a:r>
            <a:r>
              <a:rPr lang="ar-SA" dirty="0"/>
              <a:t>در</a:t>
            </a:r>
            <a:r>
              <a:rPr lang="en-US" dirty="0"/>
              <a:t> </a:t>
            </a:r>
            <a:r>
              <a:rPr lang="fa-IR" dirty="0"/>
              <a:t> بیماران </a:t>
            </a:r>
            <a:r>
              <a:rPr lang="en-US" sz="2000" dirty="0"/>
              <a:t>CKD</a:t>
            </a:r>
            <a:r>
              <a:rPr lang="fa-IR" dirty="0"/>
              <a:t> یا </a:t>
            </a:r>
            <a:r>
              <a:rPr lang="en-US" sz="2000" dirty="0"/>
              <a:t>D.M</a:t>
            </a:r>
            <a:r>
              <a:rPr lang="fa-IR" dirty="0"/>
              <a:t> &gt; </a:t>
            </a:r>
            <a:r>
              <a:rPr lang="fa-IR" sz="2400" dirty="0" smtClean="0"/>
              <a:t>۱۳۰/۸۰ میلی متر جیوه )</a:t>
            </a:r>
            <a:endParaRPr lang="en-US" sz="2400" dirty="0"/>
          </a:p>
          <a:p>
            <a:pPr lvl="0" algn="r" rtl="1"/>
            <a:endParaRPr lang="en-US" dirty="0"/>
          </a:p>
          <a:p>
            <a:pPr lvl="0" algn="r" rtl="1"/>
            <a:r>
              <a:rPr lang="fa-IR" sz="2400" dirty="0" smtClean="0"/>
              <a:t>ضربان </a:t>
            </a:r>
            <a:r>
              <a:rPr lang="fa-IR" sz="2400" dirty="0"/>
              <a:t>قلب استراحت &gt; </a:t>
            </a:r>
            <a:r>
              <a:rPr lang="fa-IR" sz="2400" dirty="0" smtClean="0"/>
              <a:t>۱۰۰</a:t>
            </a:r>
            <a:r>
              <a:rPr lang="fa-IR" dirty="0" smtClean="0"/>
              <a:t> </a:t>
            </a:r>
            <a:r>
              <a:rPr lang="fa-IR" sz="2400" dirty="0"/>
              <a:t>بار در </a:t>
            </a:r>
            <a:r>
              <a:rPr lang="fa-IR" sz="2400" dirty="0" smtClean="0"/>
              <a:t>دقیقه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5855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8040" y="1211580"/>
            <a:ext cx="3177540" cy="1017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/>
              <a:t>در صورتي‌كه فرد طي ٦ ماه گذشته فعاليت فيزيكي داشته است</a:t>
            </a:r>
            <a:r>
              <a:rPr lang="fa-IR" sz="2000" dirty="0" smtClean="0"/>
              <a:t>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423785" y="3274695"/>
            <a:ext cx="2817495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ادامه راهنمای فعالیت فیزیکی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00275" y="1143000"/>
            <a:ext cx="2794635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/>
              <a:t>در صورتي‌كه فرد طي ٦ ماه گذشته </a:t>
            </a:r>
            <a:r>
              <a:rPr lang="fa-IR" sz="2000" dirty="0"/>
              <a:t>هیچ </a:t>
            </a:r>
            <a:r>
              <a:rPr lang="ar-SA" sz="2000" dirty="0"/>
              <a:t>فعاليت فيزيكي </a:t>
            </a:r>
            <a:r>
              <a:rPr lang="fa-IR" sz="2000" dirty="0"/>
              <a:t>ن</a:t>
            </a:r>
            <a:r>
              <a:rPr lang="ar-SA" sz="2000" dirty="0"/>
              <a:t>داشته است</a:t>
            </a:r>
            <a:r>
              <a:rPr lang="fa-IR" sz="2000" dirty="0"/>
              <a:t>: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80285" y="3228975"/>
            <a:ext cx="2646045" cy="121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/>
              <a:t>پزشک برای تجویز نسخه ورزشی و یا ارجاع بیمار تصمیم‌گیری کند.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8638222" y="2228849"/>
            <a:ext cx="388620" cy="104584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371850" y="2228850"/>
            <a:ext cx="365760" cy="10001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70" y="756919"/>
            <a:ext cx="10515600" cy="547814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3600" b="1" dirty="0" smtClean="0"/>
              <a:t>       ارزیابی </a:t>
            </a:r>
            <a:r>
              <a:rPr lang="fa-IR" sz="3600" b="1" dirty="0"/>
              <a:t>موارد منع شروع ورزش در </a:t>
            </a:r>
            <a:r>
              <a:rPr lang="fa-IR" sz="3600" b="1" dirty="0" smtClean="0"/>
              <a:t>بیماران</a:t>
            </a:r>
          </a:p>
          <a:p>
            <a:pPr algn="r" rtl="1"/>
            <a:endParaRPr lang="en-US" dirty="0"/>
          </a:p>
          <a:p>
            <a:pPr lvl="0" algn="r" rtl="1"/>
            <a:r>
              <a:rPr lang="fa-IR" b="1" dirty="0"/>
              <a:t>فشار خون بالا </a:t>
            </a:r>
            <a:r>
              <a:rPr lang="ar-SA" b="1" dirty="0"/>
              <a:t>در ورزش‌هاي هوازي</a:t>
            </a:r>
            <a:r>
              <a:rPr lang="fa-IR" dirty="0"/>
              <a:t>: فشار سیستولی </a:t>
            </a:r>
            <a:r>
              <a:rPr lang="ar-SA" dirty="0"/>
              <a:t>بيش ا</a:t>
            </a:r>
            <a:r>
              <a:rPr lang="fa-IR" dirty="0"/>
              <a:t>ز 180 </a:t>
            </a:r>
            <a:r>
              <a:rPr lang="ar-SA" dirty="0"/>
              <a:t> و/یا دیاستولی بيش از </a:t>
            </a:r>
            <a:r>
              <a:rPr lang="fa-IR" dirty="0"/>
              <a:t> 110 </a:t>
            </a:r>
            <a:r>
              <a:rPr lang="ar-SA" dirty="0"/>
              <a:t>میلی متر جیوه</a:t>
            </a:r>
            <a:endParaRPr lang="en-US" dirty="0"/>
          </a:p>
          <a:p>
            <a:pPr lvl="0" algn="r" rtl="1"/>
            <a:r>
              <a:rPr lang="fa-IR" b="1" dirty="0"/>
              <a:t>فشار خون </a:t>
            </a:r>
            <a:r>
              <a:rPr lang="ar-SA" b="1" dirty="0"/>
              <a:t>بالا در ورزش‌هاي قدرتي</a:t>
            </a:r>
            <a:r>
              <a:rPr lang="fa-IR" dirty="0"/>
              <a:t>: فشار خون </a:t>
            </a:r>
            <a:r>
              <a:rPr lang="ar-SA" dirty="0"/>
              <a:t>سيستول</a:t>
            </a:r>
            <a:r>
              <a:rPr lang="fa-IR" dirty="0"/>
              <a:t>ی</a:t>
            </a:r>
            <a:r>
              <a:rPr lang="ar-SA" dirty="0"/>
              <a:t> بيش از </a:t>
            </a:r>
            <a:r>
              <a:rPr lang="fa-IR" dirty="0"/>
              <a:t>160 </a:t>
            </a:r>
            <a:r>
              <a:rPr lang="ar-SA" dirty="0"/>
              <a:t>/يا دياستول</a:t>
            </a:r>
            <a:r>
              <a:rPr lang="fa-IR" dirty="0"/>
              <a:t>ی</a:t>
            </a:r>
            <a:r>
              <a:rPr lang="ar-SA" dirty="0"/>
              <a:t> بيش از </a:t>
            </a:r>
            <a:r>
              <a:rPr lang="fa-IR" dirty="0"/>
              <a:t>100 </a:t>
            </a:r>
            <a:r>
              <a:rPr lang="ar-SA" dirty="0"/>
              <a:t> میلی متر جیوه</a:t>
            </a:r>
            <a:endParaRPr lang="en-US" dirty="0"/>
          </a:p>
          <a:p>
            <a:pPr lvl="0" algn="r" rtl="1"/>
            <a:r>
              <a:rPr lang="fa-IR" dirty="0"/>
              <a:t>احساس سرگیجه، سیاهی رفتن چشم‌ها، سبکی سر حین تغییرحالت از حالت نشسته به ایستاده</a:t>
            </a:r>
            <a:endParaRPr lang="en-US" dirty="0"/>
          </a:p>
          <a:p>
            <a:pPr lvl="0" algn="r" rtl="1"/>
            <a:r>
              <a:rPr lang="fa-IR" dirty="0"/>
              <a:t>تپش قلب نامعمول، سردی </a:t>
            </a:r>
            <a:r>
              <a:rPr lang="fa-IR" dirty="0" smtClean="0"/>
              <a:t>در قسمتهای انتهایی اندامها، </a:t>
            </a:r>
            <a:r>
              <a:rPr lang="fa-IR" dirty="0"/>
              <a:t>تعریق سرد، کبودی لب‌ها و ناخن‌ها</a:t>
            </a:r>
            <a:endParaRPr lang="en-US" dirty="0"/>
          </a:p>
          <a:p>
            <a:pPr lvl="0" algn="r" rtl="1"/>
            <a:r>
              <a:rPr lang="fa-IR" dirty="0"/>
              <a:t>احساس درد، سوزش، سنگینی یا ناراحتی در قفسه سینه</a:t>
            </a:r>
            <a:endParaRPr lang="en-US" dirty="0"/>
          </a:p>
          <a:p>
            <a:pPr lvl="0" algn="r" rtl="1"/>
            <a:r>
              <a:rPr lang="fa-IR" dirty="0"/>
              <a:t>ضربان قلب بیشتراز 120 ضربه در دقیقه</a:t>
            </a:r>
            <a:endParaRPr lang="en-US" dirty="0"/>
          </a:p>
          <a:p>
            <a:pPr lvl="0" algn="r" rtl="1"/>
            <a:r>
              <a:rPr lang="fa-IR" dirty="0"/>
              <a:t>تنگی نفس ناگهانی و تورم یا قرمزی اندام</a:t>
            </a:r>
            <a:endParaRPr lang="en-US" dirty="0"/>
          </a:p>
          <a:p>
            <a:pPr lvl="0" algn="r" rtl="1"/>
            <a:r>
              <a:rPr lang="fa-IR" dirty="0"/>
              <a:t>تب بیشتراز </a:t>
            </a:r>
            <a:r>
              <a:rPr lang="fa-IR" dirty="0" smtClean="0"/>
              <a:t>۳۷/۸ </a:t>
            </a:r>
            <a:r>
              <a:rPr lang="fa-IR" dirty="0"/>
              <a:t>درجه</a:t>
            </a:r>
            <a:endParaRPr lang="en-US" dirty="0"/>
          </a:p>
          <a:p>
            <a:pPr lvl="0" algn="r" rtl="1"/>
            <a:r>
              <a:rPr lang="fa-IR" dirty="0"/>
              <a:t>علایم بیماری سیستمیک ازجمله ضعف و بیحالی یا علایم عفونت</a:t>
            </a:r>
            <a:endParaRPr lang="en-US" dirty="0"/>
          </a:p>
          <a:p>
            <a:pPr lvl="0" algn="r" rtl="1"/>
            <a:r>
              <a:rPr lang="fa-IR" dirty="0"/>
              <a:t>سرفه بیش از حد</a:t>
            </a:r>
            <a:endParaRPr lang="en-US" dirty="0"/>
          </a:p>
          <a:p>
            <a:pPr algn="r" rtl="1"/>
            <a:r>
              <a:rPr lang="ar-SA" dirty="0"/>
              <a:t>تشدید بیماری عضلانی اسکلتی با انجام ورزش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635" y="2971800"/>
            <a:ext cx="4011930" cy="292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توجه:</a:t>
            </a:r>
            <a:r>
              <a:rPr lang="ar-SA" sz="2400" dirty="0">
                <a:solidFill>
                  <a:srgbClr val="FF0000"/>
                </a:solidFill>
              </a:rPr>
              <a:t> در صورت وجود موارد منع، ورزش را شروع نکرده و </a:t>
            </a:r>
            <a:r>
              <a:rPr lang="fa-IR" sz="2400" dirty="0">
                <a:solidFill>
                  <a:srgbClr val="FF0000"/>
                </a:solidFill>
              </a:rPr>
              <a:t>پزشک</a:t>
            </a:r>
            <a:r>
              <a:rPr lang="ar-SA" sz="2400" dirty="0">
                <a:solidFill>
                  <a:srgbClr val="FF0000"/>
                </a:solidFill>
              </a:rPr>
              <a:t> بررسی‌های لازم برای ارجاع به متخصص را انجام دهد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توصيه‌هاي عمومی قبل از شروع ورزش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2400" dirty="0" smtClean="0"/>
              <a:t>به بیمار توصیه کنید:</a:t>
            </a:r>
          </a:p>
          <a:p>
            <a:pPr lvl="0" algn="r" rtl="1"/>
            <a:r>
              <a:rPr lang="fa-IR" sz="2400" dirty="0" smtClean="0"/>
              <a:t>قبل </a:t>
            </a:r>
            <a:r>
              <a:rPr lang="fa-IR" sz="2400" dirty="0"/>
              <a:t>از شروع ورزش به میزان کافی آب </a:t>
            </a:r>
            <a:r>
              <a:rPr lang="fa-IR" sz="2400" dirty="0" smtClean="0"/>
              <a:t>بنوشد</a:t>
            </a:r>
            <a:r>
              <a:rPr lang="fa-IR" sz="2400" dirty="0"/>
              <a:t>.</a:t>
            </a:r>
            <a:endParaRPr lang="en-US" sz="2400" dirty="0"/>
          </a:p>
          <a:p>
            <a:pPr lvl="0" algn="r" rtl="1"/>
            <a:r>
              <a:rPr lang="fa-IR" sz="2400" dirty="0"/>
              <a:t>از نیم تا یک ساعت قبل از ورزش به میزان </a:t>
            </a:r>
            <a:r>
              <a:rPr lang="fa-IR" sz="2400" dirty="0" smtClean="0"/>
              <a:t>۲ </a:t>
            </a:r>
            <a:r>
              <a:rPr lang="fa-IR" sz="2400" dirty="0"/>
              <a:t>تا </a:t>
            </a:r>
            <a:r>
              <a:rPr lang="fa-IR" sz="2400" dirty="0" smtClean="0"/>
              <a:t>۳ </a:t>
            </a:r>
            <a:r>
              <a:rPr lang="fa-IR" sz="2400" dirty="0"/>
              <a:t>لیوان مایعات مصرف </a:t>
            </a:r>
            <a:r>
              <a:rPr lang="fa-IR" sz="2400" dirty="0" smtClean="0"/>
              <a:t>نماید</a:t>
            </a:r>
            <a:r>
              <a:rPr lang="fa-IR" sz="2400" dirty="0"/>
              <a:t>.</a:t>
            </a:r>
            <a:br>
              <a:rPr lang="fa-IR" sz="2400" dirty="0"/>
            </a:br>
            <a:r>
              <a:rPr lang="fa-IR" sz="2400" dirty="0"/>
              <a:t>(به‌طور کلی به قدری آب </a:t>
            </a:r>
            <a:r>
              <a:rPr lang="fa-IR" sz="2400" dirty="0" smtClean="0"/>
              <a:t>بنوشد </a:t>
            </a:r>
            <a:r>
              <a:rPr lang="fa-IR" sz="2400" dirty="0"/>
              <a:t>که احساس تشنگی </a:t>
            </a:r>
            <a:r>
              <a:rPr lang="fa-IR" sz="2400" dirty="0" smtClean="0"/>
              <a:t>نکند</a:t>
            </a:r>
            <a:r>
              <a:rPr lang="fa-IR" sz="2400" dirty="0"/>
              <a:t>.)</a:t>
            </a:r>
            <a:endParaRPr lang="en-US" sz="2400" dirty="0"/>
          </a:p>
          <a:p>
            <a:pPr lvl="0" algn="r" rtl="1"/>
            <a:r>
              <a:rPr lang="fa-IR" sz="2400" dirty="0"/>
              <a:t>داروی خود را طبق دستور پزشک و در فاصله زمانی مشخص و ثابت مصرف </a:t>
            </a:r>
            <a:r>
              <a:rPr lang="fa-IR" sz="2400" dirty="0" smtClean="0"/>
              <a:t>کند</a:t>
            </a:r>
            <a:r>
              <a:rPr lang="fa-IR" sz="2400" dirty="0"/>
              <a:t>.</a:t>
            </a:r>
            <a:endParaRPr lang="en-US" sz="2400" dirty="0"/>
          </a:p>
          <a:p>
            <a:pPr lvl="0" algn="r" rtl="1"/>
            <a:r>
              <a:rPr lang="fa-IR" sz="2400" dirty="0"/>
              <a:t>فشارخون خود را قبل از شروع ورزش چک </a:t>
            </a:r>
            <a:r>
              <a:rPr lang="fa-IR" sz="2400" dirty="0" smtClean="0"/>
              <a:t>کند </a:t>
            </a:r>
            <a:r>
              <a:rPr lang="fa-IR" sz="2400" dirty="0"/>
              <a:t>و در صورتی‌که در محدوده توصیه شده در دستورالعمل بود (فشارخون کمتر از </a:t>
            </a:r>
            <a:r>
              <a:rPr lang="fa-IR" sz="2400" dirty="0" smtClean="0"/>
              <a:t>۱۶۰/۱۰۰ </a:t>
            </a:r>
            <a:r>
              <a:rPr lang="fa-IR" sz="2400" dirty="0"/>
              <a:t>میلی‌متر جیوه)، ورزش را شروع </a:t>
            </a:r>
            <a:r>
              <a:rPr lang="fa-IR" sz="2400" dirty="0" smtClean="0"/>
              <a:t>کند</a:t>
            </a:r>
            <a:r>
              <a:rPr lang="fa-IR" sz="2400" dirty="0"/>
              <a:t>.</a:t>
            </a: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3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1162685"/>
            <a:ext cx="855345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400" b="1" dirty="0"/>
              <a:t>ملاحظات حین جلسه </a:t>
            </a:r>
            <a:r>
              <a:rPr lang="fa-IR" sz="2400" b="1" dirty="0" smtClean="0"/>
              <a:t>ورزشی</a:t>
            </a:r>
          </a:p>
          <a:p>
            <a:pPr marL="0" indent="0" algn="r" rtl="1">
              <a:buNone/>
            </a:pPr>
            <a:endParaRPr lang="en-US" dirty="0"/>
          </a:p>
          <a:p>
            <a:pPr lvl="0" algn="r" rtl="1"/>
            <a:r>
              <a:rPr lang="fa-IR" sz="2400" dirty="0"/>
              <a:t>از حبس کردن نفس حین انجام ورزش خودداری شود</a:t>
            </a:r>
            <a:r>
              <a:rPr lang="fa-IR" sz="2400" dirty="0" smtClean="0"/>
              <a:t>.</a:t>
            </a:r>
          </a:p>
          <a:p>
            <a:pPr lvl="0" algn="r" rtl="1"/>
            <a:endParaRPr lang="en-US" sz="2400" dirty="0"/>
          </a:p>
          <a:p>
            <a:pPr lvl="0" algn="r" rtl="1"/>
            <a:r>
              <a:rPr lang="fa-IR" sz="2400" dirty="0"/>
              <a:t>میزان مصرف مایعات حین ورزش باید به صورت نوشیدن یک لیوان مایعات هر 20 دقیقه باشد.</a:t>
            </a:r>
            <a:endParaRPr lang="en-US" sz="2400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4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E5D58DB-A306-9B4C-84A8-26AC91CB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1" y="1040705"/>
            <a:ext cx="10705049" cy="47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/>
              <a:t> </a:t>
            </a:r>
            <a:r>
              <a:rPr lang="ar-SA" b="1" dirty="0" smtClean="0"/>
              <a:t>موارد قطع </a:t>
            </a:r>
            <a:r>
              <a:rPr lang="ar-SA" b="1" dirty="0"/>
              <a:t>ورزش در بیماران مبتلا به فشارخون بالا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37360"/>
            <a:ext cx="10515600" cy="4754879"/>
          </a:xfrm>
        </p:spPr>
        <p:txBody>
          <a:bodyPr>
            <a:normAutofit fontScale="92500" lnSpcReduction="20000"/>
          </a:bodyPr>
          <a:lstStyle/>
          <a:p>
            <a:pPr lvl="0" algn="r" rtl="1"/>
            <a:r>
              <a:rPr lang="fa-IR" dirty="0" smtClean="0"/>
              <a:t>درد </a:t>
            </a:r>
            <a:r>
              <a:rPr lang="fa-IR" dirty="0"/>
              <a:t>يا سوزش يا هرگونه احساس ناراحتي يا سنگيني قفسه سينه</a:t>
            </a:r>
            <a:endParaRPr lang="en-US" dirty="0"/>
          </a:p>
          <a:p>
            <a:pPr lvl="0" algn="r" rtl="1"/>
            <a:r>
              <a:rPr lang="fa-IR" dirty="0"/>
              <a:t>تنگي نفس بيش از حد يا نامتناسب با شدت ورزش</a:t>
            </a:r>
            <a:endParaRPr lang="en-US" dirty="0"/>
          </a:p>
          <a:p>
            <a:pPr lvl="0" algn="r" rtl="1"/>
            <a:r>
              <a:rPr lang="fa-IR" dirty="0"/>
              <a:t>سردرد شديد، تهوع و استفراغ، دوبيني يا تاري ديد </a:t>
            </a:r>
            <a:endParaRPr lang="en-US" dirty="0"/>
          </a:p>
          <a:p>
            <a:pPr lvl="0" algn="r" rtl="1"/>
            <a:r>
              <a:rPr lang="fa-IR" dirty="0"/>
              <a:t>سرگيجه يا سبكي سر يا سياهي رفتن چشمها</a:t>
            </a:r>
            <a:endParaRPr lang="en-US" dirty="0"/>
          </a:p>
          <a:p>
            <a:pPr algn="r" rtl="1"/>
            <a:r>
              <a:rPr lang="ar-SA" dirty="0"/>
              <a:t>رنگ پريدگي، كبودي زبان و لبها و يا زير ناخن </a:t>
            </a:r>
            <a:r>
              <a:rPr lang="ar-SA" dirty="0" smtClean="0"/>
              <a:t>ها</a:t>
            </a:r>
            <a:endParaRPr lang="fa-IR" dirty="0" smtClean="0"/>
          </a:p>
          <a:p>
            <a:pPr lvl="0" algn="r" rtl="1"/>
            <a:r>
              <a:rPr lang="fa-IR" dirty="0"/>
              <a:t>احساس عدم تعادل </a:t>
            </a:r>
            <a:endParaRPr lang="en-US" dirty="0"/>
          </a:p>
          <a:p>
            <a:pPr lvl="0" algn="r" rtl="1"/>
            <a:r>
              <a:rPr lang="fa-IR" dirty="0"/>
              <a:t>تعريق سرد، لرز، سردي بيش از حد انتهاي دست و پا، لرزش غير طبيعي دستها</a:t>
            </a:r>
            <a:endParaRPr lang="en-US" dirty="0"/>
          </a:p>
          <a:p>
            <a:pPr lvl="0" algn="r" rtl="1"/>
            <a:r>
              <a:rPr lang="fa-IR" dirty="0"/>
              <a:t>تپش قلب غير معمول يا نامتناسب با شدت ورزش</a:t>
            </a:r>
            <a:endParaRPr lang="en-US" dirty="0"/>
          </a:p>
          <a:p>
            <a:pPr lvl="0" algn="r" rtl="1"/>
            <a:r>
              <a:rPr lang="fa-IR" dirty="0"/>
              <a:t>وجود هرگونه احساس نامنظمي درضربان قلب يا نبض</a:t>
            </a:r>
            <a:endParaRPr lang="en-US" dirty="0"/>
          </a:p>
          <a:p>
            <a:pPr lvl="0" algn="r" rtl="1"/>
            <a:r>
              <a:rPr lang="fa-IR" dirty="0"/>
              <a:t>لنگش پا یا گرفتگي عضلات پشت ساق پا</a:t>
            </a:r>
            <a:endParaRPr lang="en-US" dirty="0"/>
          </a:p>
          <a:p>
            <a:pPr lvl="0" algn="r" rtl="1"/>
            <a:r>
              <a:rPr lang="fa-IR" dirty="0"/>
              <a:t>خستگي شديد و نامتناسب با شدت ورزش</a:t>
            </a:r>
            <a:endParaRPr lang="en-US" dirty="0"/>
          </a:p>
          <a:p>
            <a:pPr lvl="0" algn="r" rtl="1"/>
            <a:r>
              <a:rPr lang="fa-IR" dirty="0"/>
              <a:t>وجود هرگونه علامتي كه منجر به عدم تحمل ورزش يا ضعف و بي‌حالي شود.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6" y="480061"/>
            <a:ext cx="10068879" cy="58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846757"/>
            <a:ext cx="10515600" cy="744719"/>
          </a:xfrm>
        </p:spPr>
        <p:txBody>
          <a:bodyPr/>
          <a:lstStyle/>
          <a:p>
            <a:pPr algn="r" rtl="1"/>
            <a:r>
              <a:rPr lang="fa-IR" b="1" dirty="0" smtClean="0"/>
              <a:t>برنامه ورزشی را تجویز نمایید: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910" y="2443011"/>
            <a:ext cx="7947660" cy="2934804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/>
              <a:t>برنامه ورزش</a:t>
            </a:r>
            <a:r>
              <a:rPr lang="ar-SA" sz="2400" b="1" dirty="0"/>
              <a:t> </a:t>
            </a:r>
            <a:r>
              <a:rPr lang="ar-SA" sz="2400" b="1" dirty="0" smtClean="0"/>
              <a:t>هوازي</a:t>
            </a:r>
            <a:endParaRPr lang="fa-IR" sz="2400" b="1" dirty="0" smtClean="0"/>
          </a:p>
          <a:p>
            <a:pPr marL="0" indent="0" algn="r" rtl="1">
              <a:buNone/>
            </a:pPr>
            <a:r>
              <a:rPr lang="ar-SA" b="1" dirty="0" smtClean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fa-IR" dirty="0" smtClean="0"/>
              <a:t>۳ </a:t>
            </a:r>
            <a:r>
              <a:rPr lang="fa-IR" dirty="0"/>
              <a:t>الی </a:t>
            </a:r>
            <a:r>
              <a:rPr lang="fa-IR" dirty="0" smtClean="0"/>
              <a:t>۵ </a:t>
            </a:r>
            <a:r>
              <a:rPr lang="fa-IR" dirty="0"/>
              <a:t>روز در هفته پیاده‌روی یا ورزش‌های معادل آن بر اساس جدول موجود در راهنمای ورزش میانسالان </a:t>
            </a:r>
            <a:r>
              <a:rPr lang="fa-IR" dirty="0" smtClean="0"/>
              <a:t>سالم</a:t>
            </a:r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بیمارانی که تاکنون فعالیت بدنی نداشته اند: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28639"/>
            <a:ext cx="10058400" cy="402336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2400" b="1" dirty="0"/>
              <a:t>شروع برنامه:</a:t>
            </a:r>
            <a:endParaRPr lang="en-US" sz="2400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مدت </a:t>
            </a:r>
            <a:r>
              <a:rPr lang="fa-IR" dirty="0"/>
              <a:t>هر جلسه ورزش: حداقل </a:t>
            </a:r>
            <a:r>
              <a:rPr lang="fa-IR" dirty="0" smtClean="0"/>
              <a:t>۱۰ </a:t>
            </a:r>
            <a:r>
              <a:rPr lang="fa-IR" dirty="0"/>
              <a:t>دقیقه فعالیت فیزیکی ممتد داشته باشید.</a:t>
            </a:r>
            <a:endParaRPr lang="en-US" dirty="0"/>
          </a:p>
          <a:p>
            <a:pPr algn="r" rtl="1"/>
            <a:r>
              <a:rPr lang="fa-IR" dirty="0"/>
              <a:t>تعداد جلسات ورزشی در روز: حداقل </a:t>
            </a:r>
            <a:r>
              <a:rPr lang="fa-IR" dirty="0" smtClean="0"/>
              <a:t>۳ </a:t>
            </a:r>
            <a:r>
              <a:rPr lang="fa-IR" dirty="0"/>
              <a:t>جلسه </a:t>
            </a:r>
            <a:r>
              <a:rPr lang="fa-IR" dirty="0" smtClean="0"/>
              <a:t>۱۰ </a:t>
            </a:r>
            <a:r>
              <a:rPr lang="fa-IR" dirty="0"/>
              <a:t>دقیقه‌ای باشد.</a:t>
            </a:r>
            <a:endParaRPr lang="en-US" dirty="0"/>
          </a:p>
          <a:p>
            <a:pPr algn="r" rtl="1"/>
            <a:r>
              <a:rPr lang="fa-IR" dirty="0"/>
              <a:t>شدت ورزش: پیاده روی با </a:t>
            </a:r>
            <a:r>
              <a:rPr lang="fa-IR" dirty="0" smtClean="0"/>
              <a:t>سرعت ۸۰ تا ۱۰۰ </a:t>
            </a:r>
            <a:r>
              <a:rPr lang="fa-IR" dirty="0"/>
              <a:t>گام در دقیقه با درجه سختی کار </a:t>
            </a:r>
            <a:r>
              <a:rPr lang="fa-IR" dirty="0" smtClean="0"/>
              <a:t>۱۱ </a:t>
            </a:r>
            <a:r>
              <a:rPr lang="fa-IR" dirty="0"/>
              <a:t>از </a:t>
            </a:r>
            <a:r>
              <a:rPr lang="fa-IR" dirty="0" smtClean="0"/>
              <a:t>۲۰</a:t>
            </a:r>
            <a:endParaRPr lang="en-US" dirty="0"/>
          </a:p>
          <a:p>
            <a:pPr algn="r" rtl="1"/>
            <a:r>
              <a:rPr lang="fa-IR" dirty="0"/>
              <a:t>تعداد روزهای ورزش در هفته: </a:t>
            </a:r>
            <a:r>
              <a:rPr lang="fa-IR" dirty="0" smtClean="0"/>
              <a:t>۳ </a:t>
            </a:r>
            <a:r>
              <a:rPr lang="fa-IR" dirty="0"/>
              <a:t>الی </a:t>
            </a:r>
            <a:r>
              <a:rPr lang="fa-IR" dirty="0" smtClean="0"/>
              <a:t>۵ </a:t>
            </a:r>
            <a:r>
              <a:rPr lang="fa-IR" dirty="0"/>
              <a:t>روز در هفته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rtl="1">
              <a:buNone/>
            </a:pPr>
            <a:r>
              <a:rPr lang="fa-IR" sz="2400" b="1" dirty="0"/>
              <a:t>دو ماه بعد از شروع</a:t>
            </a:r>
            <a:r>
              <a:rPr lang="fa-IR" sz="2400" b="1" dirty="0" smtClean="0"/>
              <a:t>:</a:t>
            </a:r>
          </a:p>
          <a:p>
            <a:pPr marL="0" lvl="0" indent="0" algn="r" rtl="1">
              <a:buNone/>
            </a:pPr>
            <a:endParaRPr lang="en-US" dirty="0"/>
          </a:p>
          <a:p>
            <a:pPr algn="r" rtl="1"/>
            <a:r>
              <a:rPr lang="fa-IR" dirty="0"/>
              <a:t> </a:t>
            </a:r>
            <a:r>
              <a:rPr lang="fa-IR" sz="2400" dirty="0"/>
              <a:t>مدت هر جلسه ورزش: حداقل </a:t>
            </a:r>
            <a:r>
              <a:rPr lang="fa-IR" sz="2400" dirty="0" smtClean="0"/>
              <a:t>۲۰ </a:t>
            </a:r>
            <a:r>
              <a:rPr lang="fa-IR" sz="2400" dirty="0"/>
              <a:t>دقیقه فعالیت فیزیکی ممتد</a:t>
            </a:r>
            <a:endParaRPr lang="en-US" sz="2400" dirty="0"/>
          </a:p>
          <a:p>
            <a:pPr algn="r" rtl="1"/>
            <a:r>
              <a:rPr lang="fa-IR" sz="2400" dirty="0"/>
              <a:t> تعداد جلسات ورزشی در روز: حداقل </a:t>
            </a:r>
            <a:r>
              <a:rPr lang="fa-IR" sz="2400" dirty="0" smtClean="0"/>
              <a:t>۲ </a:t>
            </a:r>
            <a:r>
              <a:rPr lang="fa-IR" sz="2400" dirty="0"/>
              <a:t>جلسه </a:t>
            </a:r>
            <a:r>
              <a:rPr lang="fa-IR" sz="2400" dirty="0" smtClean="0"/>
              <a:t>۲۰ </a:t>
            </a:r>
            <a:r>
              <a:rPr lang="fa-IR" sz="2400" dirty="0"/>
              <a:t>دقیقه ای باشد.</a:t>
            </a:r>
            <a:endParaRPr lang="en-US" sz="2400" dirty="0"/>
          </a:p>
          <a:p>
            <a:pPr algn="r" rtl="1"/>
            <a:r>
              <a:rPr lang="fa-IR" sz="2400" dirty="0"/>
              <a:t> شدت ورزش: پیاده روی با </a:t>
            </a:r>
            <a:r>
              <a:rPr lang="fa-IR" sz="2400" dirty="0" smtClean="0"/>
              <a:t>سرعت ۸۰ تا ۱۰۰ </a:t>
            </a:r>
            <a:r>
              <a:rPr lang="fa-IR" sz="2400" dirty="0"/>
              <a:t>گام در دقیقه با درجه سختی کار </a:t>
            </a:r>
            <a:r>
              <a:rPr lang="fa-IR" sz="2400" dirty="0" smtClean="0"/>
              <a:t>۱۲ </a:t>
            </a:r>
            <a:r>
              <a:rPr lang="fa-IR" sz="2400" dirty="0"/>
              <a:t>از </a:t>
            </a:r>
            <a:r>
              <a:rPr lang="fa-IR" sz="2400" dirty="0" smtClean="0"/>
              <a:t>۲۰</a:t>
            </a:r>
            <a:endParaRPr lang="en-US" sz="2400" dirty="0"/>
          </a:p>
          <a:p>
            <a:pPr algn="r" rtl="1"/>
            <a:r>
              <a:rPr lang="fa-IR" sz="2400" dirty="0"/>
              <a:t> تعداد روزهای ورزش در هفته: </a:t>
            </a:r>
            <a:r>
              <a:rPr lang="fa-IR" sz="2400" dirty="0" smtClean="0"/>
              <a:t>۵ </a:t>
            </a:r>
            <a:r>
              <a:rPr lang="fa-IR" sz="2400" dirty="0"/>
              <a:t>روز در هفته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3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859915"/>
            <a:ext cx="10515600" cy="4351338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2400" b="1" dirty="0"/>
              <a:t>دو ماه بعد </a:t>
            </a:r>
            <a:r>
              <a:rPr lang="fa-IR" sz="2400" b="1" dirty="0" smtClean="0"/>
              <a:t>(۴ </a:t>
            </a:r>
            <a:r>
              <a:rPr lang="fa-IR" sz="2400" b="1" dirty="0"/>
              <a:t>ماه بعد از شروع</a:t>
            </a:r>
            <a:r>
              <a:rPr lang="fa-IR" sz="2400" b="1" dirty="0" smtClean="0"/>
              <a:t>):</a:t>
            </a:r>
          </a:p>
          <a:p>
            <a:pPr marL="0" lvl="0" indent="0" algn="r" rtl="1">
              <a:buNone/>
            </a:pPr>
            <a:endParaRPr lang="en-US" sz="2400" dirty="0"/>
          </a:p>
          <a:p>
            <a:pPr algn="r" rtl="1"/>
            <a:r>
              <a:rPr lang="fa-IR" sz="2400" dirty="0"/>
              <a:t> مدت هر جلسه ورزش: حداقل </a:t>
            </a:r>
            <a:r>
              <a:rPr lang="fa-IR" sz="2400" dirty="0" smtClean="0"/>
              <a:t>۳۰ </a:t>
            </a:r>
            <a:r>
              <a:rPr lang="fa-IR" sz="2400" dirty="0"/>
              <a:t>دقیقه فعالیت فیزیکی ممتد</a:t>
            </a:r>
            <a:endParaRPr lang="en-US" sz="2400" dirty="0"/>
          </a:p>
          <a:p>
            <a:pPr algn="r" rtl="1"/>
            <a:r>
              <a:rPr lang="fa-IR" sz="2400" dirty="0"/>
              <a:t> تعداد جلسات ورزشی در روز: حداقل </a:t>
            </a:r>
            <a:r>
              <a:rPr lang="fa-IR" sz="2400" dirty="0" smtClean="0"/>
              <a:t>۱ </a:t>
            </a:r>
            <a:r>
              <a:rPr lang="fa-IR" sz="2400" dirty="0"/>
              <a:t>جلسه </a:t>
            </a:r>
            <a:r>
              <a:rPr lang="fa-IR" sz="2400" dirty="0" smtClean="0"/>
              <a:t>۳۰ </a:t>
            </a:r>
            <a:r>
              <a:rPr lang="fa-IR" sz="2400" dirty="0"/>
              <a:t>دقیقه‌ای باشد.</a:t>
            </a:r>
            <a:endParaRPr lang="en-US" sz="2400" dirty="0"/>
          </a:p>
          <a:p>
            <a:pPr algn="r" rtl="1"/>
            <a:r>
              <a:rPr lang="fa-IR" sz="2400" dirty="0"/>
              <a:t> شدت ورزش: پیاده روی با </a:t>
            </a:r>
            <a:r>
              <a:rPr lang="fa-IR" sz="2400" dirty="0" smtClean="0"/>
              <a:t>سرعت ۸۰ تا ۱۰۰ </a:t>
            </a:r>
            <a:r>
              <a:rPr lang="fa-IR" sz="2400" dirty="0"/>
              <a:t>گام در دقیقه با درجه سختی کار </a:t>
            </a:r>
            <a:r>
              <a:rPr lang="fa-IR" sz="2400" dirty="0" smtClean="0"/>
              <a:t>۱۳ </a:t>
            </a:r>
            <a:r>
              <a:rPr lang="fa-IR" sz="2400" dirty="0"/>
              <a:t>از </a:t>
            </a:r>
            <a:r>
              <a:rPr lang="fa-IR" sz="2400" dirty="0" smtClean="0"/>
              <a:t>۲۰</a:t>
            </a:r>
            <a:endParaRPr lang="en-US" sz="2400" dirty="0"/>
          </a:p>
          <a:p>
            <a:pPr algn="r" rtl="1"/>
            <a:r>
              <a:rPr lang="fa-IR" sz="2400" dirty="0"/>
              <a:t> تعداد روزهای ورزش در هفته: </a:t>
            </a:r>
            <a:r>
              <a:rPr lang="fa-IR" sz="2400" dirty="0" smtClean="0"/>
              <a:t>۵ روز </a:t>
            </a:r>
            <a:r>
              <a:rPr lang="fa-IR" sz="2400" dirty="0"/>
              <a:t>در هفته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566" y="1148715"/>
            <a:ext cx="9793604" cy="442912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/>
              <a:t>در صورت داشتن فعالیت فیزیکی با شدت و زمان تجویز شده در طی </a:t>
            </a:r>
            <a:r>
              <a:rPr lang="fa-IR" sz="2800" b="1" dirty="0" smtClean="0"/>
              <a:t>۶ </a:t>
            </a:r>
            <a:r>
              <a:rPr lang="fa-IR" sz="2800" b="1" dirty="0"/>
              <a:t>ماه گذشته: </a:t>
            </a:r>
            <a:endParaRPr lang="fa-IR" sz="2800" b="1" dirty="0" smtClean="0"/>
          </a:p>
          <a:p>
            <a:pPr marL="0" indent="0" algn="r" rtl="1">
              <a:buNone/>
            </a:pPr>
            <a:endParaRPr lang="fa-IR" sz="2400" dirty="0" smtClean="0"/>
          </a:p>
          <a:p>
            <a:pPr marL="0" indent="0" algn="r" rtl="1">
              <a:buNone/>
            </a:pPr>
            <a:endParaRPr lang="fa-IR" sz="2400" dirty="0" smtClean="0"/>
          </a:p>
          <a:p>
            <a:pPr marL="0" indent="0" algn="r" rtl="1">
              <a:buNone/>
            </a:pPr>
            <a:endParaRPr lang="en-US" sz="2400" dirty="0"/>
          </a:p>
          <a:p>
            <a:pPr algn="r" rtl="1"/>
            <a:r>
              <a:rPr lang="fa-IR" sz="2400" dirty="0" smtClean="0"/>
              <a:t>مجددأ </a:t>
            </a:r>
            <a:r>
              <a:rPr lang="fa-IR" sz="2400" dirty="0"/>
              <a:t>پرسشنامه عوارض بیماری از ابتدای راهنما برای بیمار تکمیل شده و در صورت عدم </a:t>
            </a:r>
            <a:endParaRPr lang="fa-IR" sz="2400" dirty="0" smtClean="0"/>
          </a:p>
          <a:p>
            <a:pPr algn="r" rtl="1"/>
            <a:r>
              <a:rPr lang="fa-IR" sz="2400" dirty="0" smtClean="0"/>
              <a:t>وجود </a:t>
            </a:r>
            <a:r>
              <a:rPr lang="fa-IR" sz="2400" dirty="0"/>
              <a:t>علائم شدت فعالیت فیزیکی طبق ادامه راهنما افزایش یابد.</a:t>
            </a:r>
            <a:endParaRPr lang="en-US" sz="2400" dirty="0"/>
          </a:p>
          <a:p>
            <a:pPr marL="0" lv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0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85" y="565150"/>
            <a:ext cx="9635490" cy="1325563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/>
              <a:t>در صورتی‌که در 6 ماه گذشته ورزش هوازی تجویز شده با شدت کم را به‌طور منظم انجام داده است: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2642870"/>
            <a:ext cx="10515600" cy="4351338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b="1" dirty="0" smtClean="0"/>
              <a:t>شروع </a:t>
            </a:r>
            <a:r>
              <a:rPr lang="fa-IR" sz="2400" b="1" dirty="0"/>
              <a:t>برنامه:</a:t>
            </a:r>
            <a:endParaRPr lang="en-US" sz="2400" dirty="0"/>
          </a:p>
          <a:p>
            <a:pPr algn="r" rtl="1"/>
            <a:r>
              <a:rPr lang="fa-IR" sz="2400" dirty="0"/>
              <a:t>مدت هر جلسه ورزش: حداقل </a:t>
            </a:r>
            <a:r>
              <a:rPr lang="fa-IR" sz="2400" dirty="0" smtClean="0"/>
              <a:t>۱۰ </a:t>
            </a:r>
            <a:r>
              <a:rPr lang="fa-IR" sz="2400" dirty="0"/>
              <a:t>دقیقه فعالیت فیزیکی ممتد</a:t>
            </a:r>
            <a:endParaRPr lang="en-US" sz="2400" dirty="0"/>
          </a:p>
          <a:p>
            <a:pPr algn="r" rtl="1"/>
            <a:r>
              <a:rPr lang="fa-IR" sz="2400" dirty="0"/>
              <a:t> تعداد جلسات ورزشی در روز: حداقل </a:t>
            </a:r>
            <a:r>
              <a:rPr lang="fa-IR" sz="2400" dirty="0" smtClean="0"/>
              <a:t>۳ </a:t>
            </a:r>
            <a:r>
              <a:rPr lang="fa-IR" sz="2400" dirty="0"/>
              <a:t>جلسه </a:t>
            </a:r>
            <a:r>
              <a:rPr lang="fa-IR" sz="2400" dirty="0" smtClean="0"/>
              <a:t>۱۰ </a:t>
            </a:r>
            <a:r>
              <a:rPr lang="fa-IR" sz="2400" dirty="0"/>
              <a:t>دقیقه ای باشد.</a:t>
            </a:r>
            <a:endParaRPr lang="en-US" sz="2400" dirty="0"/>
          </a:p>
          <a:p>
            <a:pPr algn="r" rtl="1"/>
            <a:r>
              <a:rPr lang="fa-IR" sz="2400" dirty="0"/>
              <a:t> شدت ورزش: پیاده روی با </a:t>
            </a:r>
            <a:r>
              <a:rPr lang="fa-IR" sz="2400" dirty="0" smtClean="0"/>
              <a:t>سرعت ۱۰۰ تا ۱۱۰ گام </a:t>
            </a:r>
            <a:r>
              <a:rPr lang="fa-IR" sz="2400" dirty="0"/>
              <a:t>در دقیقه با درجه سختی کار </a:t>
            </a:r>
            <a:r>
              <a:rPr lang="fa-IR" sz="2400" dirty="0" smtClean="0"/>
              <a:t>۱۳ </a:t>
            </a:r>
            <a:r>
              <a:rPr lang="fa-IR" sz="2400" dirty="0"/>
              <a:t>از </a:t>
            </a:r>
            <a:r>
              <a:rPr lang="fa-IR" sz="2400" dirty="0" smtClean="0"/>
              <a:t>۲۰</a:t>
            </a:r>
            <a:endParaRPr lang="en-US" sz="2400" dirty="0"/>
          </a:p>
          <a:p>
            <a:pPr algn="r" rtl="1"/>
            <a:r>
              <a:rPr lang="fa-IR" sz="2400" dirty="0"/>
              <a:t> تعداد روزهای ورزش در هفته: </a:t>
            </a:r>
            <a:r>
              <a:rPr lang="fa-IR" sz="2400" dirty="0" smtClean="0"/>
              <a:t>۵ </a:t>
            </a:r>
            <a:r>
              <a:rPr lang="fa-IR" sz="2400" dirty="0"/>
              <a:t>روز در هفته</a:t>
            </a:r>
            <a:endParaRPr lang="en-US" sz="2400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3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5" y="1928495"/>
            <a:ext cx="10515600" cy="4351338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2400" b="1" dirty="0"/>
              <a:t>دو ماه بعد</a:t>
            </a:r>
            <a:r>
              <a:rPr lang="fa-IR" sz="2400" b="1" dirty="0" smtClean="0"/>
              <a:t>:</a:t>
            </a:r>
          </a:p>
          <a:p>
            <a:pPr marL="0" lvl="0" indent="0" algn="r" rtl="1">
              <a:buNone/>
            </a:pPr>
            <a:endParaRPr lang="en-US" sz="2400" dirty="0"/>
          </a:p>
          <a:p>
            <a:pPr algn="r" rtl="1"/>
            <a:r>
              <a:rPr lang="fa-IR" sz="2400" dirty="0"/>
              <a:t> مدت هر جلسه ورزش: حداقل </a:t>
            </a:r>
            <a:r>
              <a:rPr lang="fa-IR" sz="2400" dirty="0" smtClean="0"/>
              <a:t>۲۰ </a:t>
            </a:r>
            <a:r>
              <a:rPr lang="fa-IR" sz="2400" dirty="0"/>
              <a:t>دقیقه فعالیت فیزیکی ممتد</a:t>
            </a:r>
            <a:endParaRPr lang="en-US" sz="2400" dirty="0"/>
          </a:p>
          <a:p>
            <a:pPr algn="r" rtl="1"/>
            <a:r>
              <a:rPr lang="fa-IR" sz="2400" dirty="0"/>
              <a:t> تعداد جلسات ورزشی در روز: حداقل </a:t>
            </a:r>
            <a:r>
              <a:rPr lang="fa-IR" sz="2400" dirty="0" smtClean="0"/>
              <a:t>۲ </a:t>
            </a:r>
            <a:r>
              <a:rPr lang="fa-IR" sz="2400" dirty="0"/>
              <a:t>جلسه </a:t>
            </a:r>
            <a:r>
              <a:rPr lang="fa-IR" sz="2400" dirty="0" smtClean="0"/>
              <a:t>۲۰ </a:t>
            </a:r>
            <a:r>
              <a:rPr lang="fa-IR" sz="2400" dirty="0"/>
              <a:t>دقیقه ای باشد.</a:t>
            </a:r>
            <a:endParaRPr lang="en-US" sz="2400" dirty="0"/>
          </a:p>
          <a:p>
            <a:pPr algn="r" rtl="1"/>
            <a:r>
              <a:rPr lang="fa-IR" sz="2400" dirty="0"/>
              <a:t> شدت ورزش: پیاده روی با </a:t>
            </a:r>
            <a:r>
              <a:rPr lang="fa-IR" sz="2400" dirty="0" smtClean="0"/>
              <a:t>سرعت ۱۰۰ تا ۱۱۰ </a:t>
            </a:r>
            <a:r>
              <a:rPr lang="fa-IR" sz="2400" dirty="0"/>
              <a:t>گام در دقیقه با درجه سختی کار </a:t>
            </a:r>
            <a:r>
              <a:rPr lang="fa-IR" sz="2400" dirty="0" smtClean="0"/>
              <a:t>۱۳ </a:t>
            </a:r>
            <a:r>
              <a:rPr lang="fa-IR" sz="2400" dirty="0"/>
              <a:t>از </a:t>
            </a:r>
            <a:r>
              <a:rPr lang="fa-IR" sz="2400" dirty="0" smtClean="0"/>
              <a:t>۲۰</a:t>
            </a:r>
            <a:endParaRPr lang="en-US" sz="2400" dirty="0"/>
          </a:p>
          <a:p>
            <a:pPr algn="r" rtl="1"/>
            <a:r>
              <a:rPr lang="fa-IR" sz="2400" dirty="0"/>
              <a:t> تعداد روزهای ورزش در هفته: </a:t>
            </a:r>
            <a:r>
              <a:rPr lang="fa-IR" sz="2400" dirty="0" smtClean="0"/>
              <a:t>۵ </a:t>
            </a:r>
            <a:r>
              <a:rPr lang="fa-IR" sz="2400" dirty="0"/>
              <a:t>روز در هفته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1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2400" b="1" dirty="0"/>
              <a:t>دو ماه بعد </a:t>
            </a:r>
            <a:r>
              <a:rPr lang="fa-IR" sz="2400" b="1" dirty="0" smtClean="0"/>
              <a:t>(۴ ماه </a:t>
            </a:r>
            <a:r>
              <a:rPr lang="fa-IR" sz="2400" b="1" dirty="0"/>
              <a:t>بعد از شروع</a:t>
            </a:r>
            <a:r>
              <a:rPr lang="fa-IR" sz="2400" b="1" dirty="0" smtClean="0"/>
              <a:t>):</a:t>
            </a:r>
          </a:p>
          <a:p>
            <a:pPr marL="0" lvl="0" indent="0" algn="r" rtl="1">
              <a:buNone/>
            </a:pPr>
            <a:endParaRPr lang="en-US" sz="2400" dirty="0"/>
          </a:p>
          <a:p>
            <a:pPr algn="r" rtl="1"/>
            <a:r>
              <a:rPr lang="fa-IR" sz="2400" dirty="0"/>
              <a:t> مدت هر جلسه ورزش: حداقل </a:t>
            </a:r>
            <a:r>
              <a:rPr lang="fa-IR" sz="2400" dirty="0" smtClean="0"/>
              <a:t>۳۰ </a:t>
            </a:r>
            <a:r>
              <a:rPr lang="fa-IR" sz="2400" dirty="0"/>
              <a:t>دقیقه فعالیت فیزیکی ممتد</a:t>
            </a:r>
            <a:endParaRPr lang="en-US" sz="2400" dirty="0"/>
          </a:p>
          <a:p>
            <a:pPr algn="r" rtl="1"/>
            <a:r>
              <a:rPr lang="fa-IR" sz="2400" dirty="0"/>
              <a:t> تعداد جلسات ورزشی در روز: حداقل </a:t>
            </a:r>
            <a:r>
              <a:rPr lang="fa-IR" sz="2400" dirty="0" smtClean="0"/>
              <a:t>۱ </a:t>
            </a:r>
            <a:r>
              <a:rPr lang="fa-IR" sz="2400" dirty="0"/>
              <a:t>جلسه </a:t>
            </a:r>
            <a:r>
              <a:rPr lang="fa-IR" sz="2400" dirty="0" smtClean="0"/>
              <a:t>۳۰ </a:t>
            </a:r>
            <a:r>
              <a:rPr lang="fa-IR" sz="2400" dirty="0"/>
              <a:t>دقیقه ای باشد.</a:t>
            </a:r>
            <a:endParaRPr lang="en-US" sz="2400" dirty="0"/>
          </a:p>
          <a:p>
            <a:pPr algn="r" rtl="1"/>
            <a:r>
              <a:rPr lang="fa-IR" sz="2400" dirty="0"/>
              <a:t> شدت ورزش: پیاده روی با </a:t>
            </a:r>
            <a:r>
              <a:rPr lang="fa-IR" sz="2400" dirty="0" smtClean="0"/>
              <a:t>سرعت ۱۰۰ تا ۱۱۰ </a:t>
            </a:r>
            <a:r>
              <a:rPr lang="fa-IR" sz="2400" dirty="0"/>
              <a:t>گام در دقیقه با درجه سختی کار </a:t>
            </a:r>
            <a:r>
              <a:rPr lang="fa-IR" sz="2400" dirty="0" smtClean="0"/>
              <a:t>۱۴ </a:t>
            </a:r>
            <a:r>
              <a:rPr lang="fa-IR" sz="2400" dirty="0"/>
              <a:t>از </a:t>
            </a:r>
            <a:r>
              <a:rPr lang="fa-IR" sz="2400" dirty="0" smtClean="0"/>
              <a:t>۲۰</a:t>
            </a:r>
            <a:endParaRPr lang="en-US" sz="2400" dirty="0"/>
          </a:p>
          <a:p>
            <a:pPr algn="r" rtl="1"/>
            <a:r>
              <a:rPr lang="fa-IR" sz="2400" dirty="0"/>
              <a:t> تعداد روزهای ورزش در هفته: </a:t>
            </a:r>
            <a:r>
              <a:rPr lang="fa-IR" sz="2400" dirty="0" smtClean="0"/>
              <a:t>۵ روز </a:t>
            </a:r>
            <a:r>
              <a:rPr lang="fa-IR" sz="2400" dirty="0"/>
              <a:t>در هفته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0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E94E784-37FD-5A45-802A-A6B4BFE5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82091"/>
            <a:ext cx="8229600" cy="38252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2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توجه: </a:t>
            </a:r>
            <a:r>
              <a:rPr lang="ar-SA" sz="2400" dirty="0" smtClean="0">
                <a:cs typeface="B Titr" panose="00000700000000000000" pitchFamily="2" charset="-78"/>
              </a:rPr>
              <a:t>در </a:t>
            </a:r>
            <a:r>
              <a:rPr lang="ar-SA" sz="2400" dirty="0">
                <a:cs typeface="B Titr" panose="00000700000000000000" pitchFamily="2" charset="-78"/>
              </a:rPr>
              <a:t>صورتيكه فرد باردار است قبل از شروع ورزش با پزشك خود و يا متخصص پزشكى ورزشى مشورت كند.</a:t>
            </a:r>
            <a:endParaRPr lang="en-US" sz="2400" dirty="0">
              <a:cs typeface="B Titr" panose="00000700000000000000" pitchFamily="2" charset="-78"/>
            </a:endParaRPr>
          </a:p>
          <a:p>
            <a:pPr algn="r"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5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79" y="894080"/>
            <a:ext cx="9462135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/>
              <a:t>در صورتی‌که بیمار یک سال فعالیت فیزیکی با شدت و مدت تجویز شده (ورزش متوسط) را بدون مشکل و مطابق راهنما داشته باشد: </a:t>
            </a:r>
            <a:endParaRPr lang="fa-IR" sz="2800" b="1" dirty="0" smtClean="0"/>
          </a:p>
          <a:p>
            <a:pPr marL="0" indent="0" algn="r" rtl="1">
              <a:buNone/>
            </a:pPr>
            <a:endParaRPr lang="fa-IR" sz="2400" b="1" dirty="0" smtClean="0"/>
          </a:p>
          <a:p>
            <a:pPr marL="0" indent="0" algn="r" rtl="1">
              <a:buNone/>
            </a:pPr>
            <a:endParaRPr lang="en-US" sz="2400" dirty="0"/>
          </a:p>
          <a:p>
            <a:pPr algn="r" rtl="1"/>
            <a:r>
              <a:rPr lang="fa-IR" sz="2400" dirty="0"/>
              <a:t>جهت پیشرفت و ادامه فعالیت فیزیکی با شدت بیشتر توسط پزشک عمومی بررسی شده و </a:t>
            </a:r>
            <a:endParaRPr lang="fa-IR" sz="2400" dirty="0" smtClean="0"/>
          </a:p>
          <a:p>
            <a:pPr algn="r" rtl="1"/>
            <a:r>
              <a:rPr lang="fa-IR" sz="2400" dirty="0" smtClean="0"/>
              <a:t>درصورت </a:t>
            </a:r>
            <a:r>
              <a:rPr lang="fa-IR" sz="2400" dirty="0"/>
              <a:t>عدم نیاز به ارجاع به متخصص، ورزش‌های با شدت بیشتر را برای بیمار تجویز </a:t>
            </a:r>
            <a:endParaRPr lang="fa-IR" sz="2400" dirty="0" smtClean="0"/>
          </a:p>
          <a:p>
            <a:pPr algn="r" rtl="1"/>
            <a:r>
              <a:rPr lang="fa-IR" sz="2400" dirty="0" smtClean="0"/>
              <a:t>نمایید</a:t>
            </a:r>
            <a:r>
              <a:rPr lang="fa-I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0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3856"/>
            <a:ext cx="9980295" cy="542310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b="1" dirty="0" smtClean="0"/>
              <a:t>  ورزش قدرتی</a:t>
            </a:r>
          </a:p>
          <a:p>
            <a:pPr marL="0" indent="0" algn="r" rtl="1">
              <a:buNone/>
            </a:pPr>
            <a:endParaRPr lang="fa-IR" sz="3200" b="1" dirty="0" smtClean="0"/>
          </a:p>
          <a:p>
            <a:pPr algn="r" rtl="1"/>
            <a:r>
              <a:rPr lang="fa-IR" sz="2400" dirty="0"/>
              <a:t>حداقل </a:t>
            </a:r>
            <a:r>
              <a:rPr lang="fa-IR" sz="3600" b="1" dirty="0" smtClean="0"/>
              <a:t>۲ماه </a:t>
            </a:r>
            <a:r>
              <a:rPr lang="fa-IR" sz="2400" dirty="0"/>
              <a:t>پس از اجرای نسخه ورزشی هوازی </a:t>
            </a:r>
            <a:r>
              <a:rPr lang="fa-IR" sz="2400" dirty="0" smtClean="0"/>
              <a:t>می توان ورزش قدرتی را برای بیمار تجویز نمود.</a:t>
            </a:r>
            <a:endParaRPr lang="en-US" sz="2400" dirty="0"/>
          </a:p>
          <a:p>
            <a:pPr algn="r" rtl="1"/>
            <a:r>
              <a:rPr lang="fa-IR" sz="2400" dirty="0"/>
              <a:t>برای تجویز ورزش‌های قدرتی بیمار را به پزشک متخصص پزشکی </a:t>
            </a:r>
            <a:r>
              <a:rPr lang="fa-IR" sz="2400" dirty="0" smtClean="0"/>
              <a:t>ورزشی ارجاع </a:t>
            </a:r>
            <a:r>
              <a:rPr lang="fa-IR" sz="2400" dirty="0"/>
              <a:t>دهید</a:t>
            </a:r>
            <a:r>
              <a:rPr lang="fa-IR" sz="2400" dirty="0" smtClean="0"/>
              <a:t>.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sz="2400" b="1" dirty="0"/>
              <a:t>ملاحظات حین جلسه </a:t>
            </a:r>
            <a:r>
              <a:rPr lang="fa-IR" sz="2400" b="1" dirty="0" smtClean="0"/>
              <a:t>ورزشی</a:t>
            </a:r>
          </a:p>
          <a:p>
            <a:pPr marL="0" indent="0" algn="r" rtl="1">
              <a:buNone/>
            </a:pPr>
            <a:endParaRPr lang="en-US" sz="2400" dirty="0"/>
          </a:p>
          <a:p>
            <a:pPr lvl="0" algn="r" rtl="1"/>
            <a:r>
              <a:rPr lang="fa-IR" sz="2400" dirty="0"/>
              <a:t>از حبس کردن نفس حین انجام ورزش خودداری شود.</a:t>
            </a:r>
            <a:endParaRPr lang="en-US" sz="2400" dirty="0"/>
          </a:p>
          <a:p>
            <a:pPr lvl="0" algn="r" rtl="1"/>
            <a:r>
              <a:rPr lang="fa-IR" sz="2400" dirty="0" smtClean="0"/>
              <a:t>هنگام ورزش هر ۲۰ </a:t>
            </a:r>
            <a:r>
              <a:rPr lang="fa-IR" sz="2400" dirty="0"/>
              <a:t>دقيقه يك ليوان مايعات مصرف نماييد.</a:t>
            </a:r>
            <a:endParaRPr lang="en-US" sz="24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80472C4-247B-594C-8037-91383AC6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330" y="27377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پرسش هاى عمومى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360" y="1577339"/>
            <a:ext cx="9599295" cy="465772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SA" sz="2400" dirty="0"/>
          </a:p>
          <a:p>
            <a:pPr lvl="0" algn="r" rtl="1"/>
            <a:r>
              <a:rPr lang="fa-IR" sz="2400" dirty="0"/>
              <a:t>آیا هنگام استراحت یا انجام کارهای روزمره و یا حین انجام فعالیت فیزیکی در ناحیه قفسه سینه احساس درد  می‌کنید؟ ⃝  </a:t>
            </a:r>
            <a:endParaRPr lang="en-US" sz="2400" dirty="0"/>
          </a:p>
          <a:p>
            <a:pPr lvl="0" algn="r" rtl="1"/>
            <a:endParaRPr lang="fa-IR" sz="2400" dirty="0" smtClean="0"/>
          </a:p>
          <a:p>
            <a:pPr lvl="0" algn="r" rtl="1"/>
            <a:r>
              <a:rPr lang="fa-IR" sz="2400" dirty="0" smtClean="0"/>
              <a:t>آیا </a:t>
            </a:r>
            <a:r>
              <a:rPr lang="fa-IR" sz="2400" dirty="0"/>
              <a:t>تا به حال تعادل خود را بخاطر سرگیجه یا سیاهی رفتن چشم‌ها از دست داده‌اید و یا تا به حال هوشیاری خود را طی 12 ماه گذشته از دست داده‌اید؟ ⃝</a:t>
            </a:r>
            <a:endParaRPr lang="en-US" sz="2400" dirty="0"/>
          </a:p>
          <a:p>
            <a:pPr marL="0" lvl="0" indent="0" algn="r" rtl="1">
              <a:buNone/>
            </a:pPr>
            <a:r>
              <a:rPr lang="fa-IR" sz="2400" dirty="0"/>
              <a:t>  </a:t>
            </a:r>
            <a:r>
              <a:rPr lang="fa-IR" sz="2400" dirty="0" smtClean="0"/>
              <a:t>  اگرسرگیجه </a:t>
            </a:r>
            <a:r>
              <a:rPr lang="fa-IR" sz="2400" dirty="0"/>
              <a:t>یا سیاهی رفتن چشم‌ها بدنبال نفس نفس زدن های بیش از حد (مثلا حین ورزش شدید) بوده است، پاسخ خیر به سؤال بدهید</a:t>
            </a:r>
            <a:r>
              <a:rPr lang="fa-IR" sz="2400" dirty="0" smtClean="0"/>
              <a:t>.</a:t>
            </a:r>
          </a:p>
          <a:p>
            <a:pPr marL="0" lvl="0" indent="0" algn="r" rtl="1">
              <a:buNone/>
            </a:pPr>
            <a:endParaRPr lang="en-US" sz="2400" dirty="0"/>
          </a:p>
          <a:p>
            <a:pPr lvl="0" algn="r" rtl="1"/>
            <a:r>
              <a:rPr lang="fa-IR" sz="2400" dirty="0"/>
              <a:t>آیا تا به حال بیماری مزمن دیگری برای شما تشخیص داده شده است؟ موارد آن را بنویسید</a:t>
            </a:r>
            <a:r>
              <a:rPr lang="fa-IR" sz="2400" dirty="0" smtClean="0"/>
              <a:t>:----</a:t>
            </a:r>
          </a:p>
          <a:p>
            <a:pPr lvl="0" algn="r" rtl="1"/>
            <a:endParaRPr lang="en-US" sz="2400" dirty="0"/>
          </a:p>
          <a:p>
            <a:pPr algn="r" rtl="1"/>
            <a:endParaRPr lang="fa-IR" sz="2400" dirty="0"/>
          </a:p>
          <a:p>
            <a:pPr algn="r" rtl="1">
              <a:buNone/>
            </a:pPr>
            <a:r>
              <a:rPr lang="fa-IR" sz="2400" dirty="0"/>
              <a:t> </a:t>
            </a:r>
          </a:p>
          <a:p>
            <a:pPr algn="r" rtl="1"/>
            <a:endParaRPr lang="fa-IR" sz="2400" dirty="0"/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185" y="1923184"/>
            <a:ext cx="9481185" cy="5586326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آیا در حال حاضر دارویی برای بیماری مزمن خود مصرف می‌کنید؟ ⃝  لطفا داروهایی را که مصرف می‌کنید، لیست فرمایید ------</a:t>
            </a:r>
            <a:endParaRPr lang="en-US" sz="2400" dirty="0"/>
          </a:p>
          <a:p>
            <a:pPr marL="0" lvl="0" indent="0" algn="r" rtl="1">
              <a:buNone/>
            </a:pPr>
            <a:endParaRPr lang="fa-IR" sz="2400" dirty="0" smtClean="0"/>
          </a:p>
          <a:p>
            <a:pPr lvl="0" algn="r" rtl="1"/>
            <a:r>
              <a:rPr lang="fa-IR" sz="2400" dirty="0" smtClean="0"/>
              <a:t>آیا </a:t>
            </a:r>
            <a:r>
              <a:rPr lang="fa-IR" sz="2400" dirty="0"/>
              <a:t>در حال حاضر یا در </a:t>
            </a:r>
            <a:r>
              <a:rPr lang="fa-IR" sz="2400" dirty="0" smtClean="0"/>
              <a:t>۱۲ </a:t>
            </a:r>
            <a:r>
              <a:rPr lang="fa-IR" sz="2400" dirty="0"/>
              <a:t>ماه گذشته مشکلی در استخوان‌ها، مفاصل یا بافت نرم (عضله، تاندون، لیگامان) داشته‌اید که با افزایش فعالیت فیزیکی بدتر شود؟ ⃝  </a:t>
            </a:r>
            <a:endParaRPr lang="fa-IR" sz="2400" dirty="0" smtClean="0"/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r>
              <a:rPr lang="fa-IR" sz="2400" dirty="0" smtClean="0"/>
              <a:t>  لطفا </a:t>
            </a:r>
            <a:r>
              <a:rPr lang="fa-IR" sz="2400" dirty="0"/>
              <a:t>اگر در گذشته مشکلی داشته‌اید، ولی در حال حاضر فعالیت فیزیکی شما را محدود نمی‌کند، پاسخ منفی بدهید. لطفا مشکلات ذکر شده را </a:t>
            </a:r>
            <a:r>
              <a:rPr lang="fa-IR" sz="2400" dirty="0" smtClean="0"/>
              <a:t>بنویسید</a:t>
            </a:r>
            <a:r>
              <a:rPr lang="fa-IR" sz="2400" dirty="0"/>
              <a:t> </a:t>
            </a:r>
            <a:r>
              <a:rPr lang="fa-IR" sz="2400" dirty="0" smtClean="0"/>
              <a:t>-----</a:t>
            </a:r>
          </a:p>
          <a:p>
            <a:pPr lvl="0" algn="r" rtl="1"/>
            <a:endParaRPr lang="en-US" sz="2400" dirty="0"/>
          </a:p>
          <a:p>
            <a:pPr lvl="0" algn="r" rtl="1"/>
            <a:r>
              <a:rPr lang="fa-IR" sz="2400" dirty="0"/>
              <a:t>آیا تا به حال پزشکتان به شما گفته است که فقط باید تحت نظارت پزشک فعالیت فیزیکی داشته باشید؟</a:t>
            </a:r>
            <a:endParaRPr lang="en-US" sz="2400" dirty="0"/>
          </a:p>
          <a:p>
            <a:pPr algn="r" rtl="1"/>
            <a:endParaRPr lang="fa-IR" sz="2400" dirty="0"/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5E6985C-DEE9-A443-B710-6252E2C4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0" y="2462040"/>
            <a:ext cx="6549389" cy="1143000"/>
          </a:xfrm>
        </p:spPr>
        <p:txBody>
          <a:bodyPr>
            <a:noAutofit/>
          </a:bodyPr>
          <a:lstStyle/>
          <a:p>
            <a:pPr algn="r"/>
            <a:r>
              <a:rPr lang="ar-S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پرسش هاى اختصاصى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5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869" y="788670"/>
            <a:ext cx="8797291" cy="5189220"/>
          </a:xfrm>
        </p:spPr>
        <p:txBody>
          <a:bodyPr>
            <a:normAutofit fontScale="85000" lnSpcReduction="10000"/>
          </a:bodyPr>
          <a:lstStyle/>
          <a:p>
            <a:pPr marL="0" lvl="0" indent="0" algn="r" rtl="1">
              <a:buNone/>
            </a:pPr>
            <a:r>
              <a:rPr lang="fa-IR" sz="3000" dirty="0" smtClean="0"/>
              <a:t>۱. </a:t>
            </a:r>
            <a:r>
              <a:rPr lang="ar-SA" sz="3000" dirty="0" smtClean="0"/>
              <a:t> </a:t>
            </a:r>
            <a:r>
              <a:rPr lang="ar-SA" sz="3000" dirty="0"/>
              <a:t>آ</a:t>
            </a:r>
            <a:r>
              <a:rPr lang="fa-IR" sz="3000" dirty="0"/>
              <a:t>یا احساس سفتی و سنگینی در اندام‌های تحتانی خود به دنبال راه رفتن دارید؟ </a:t>
            </a:r>
          </a:p>
          <a:p>
            <a:pPr lvl="0" algn="r" rtl="1"/>
            <a:endParaRPr lang="fa-IR" dirty="0"/>
          </a:p>
          <a:p>
            <a:pPr lvl="0" algn="r" rtl="1"/>
            <a:endParaRPr lang="fa-IR" dirty="0" smtClean="0"/>
          </a:p>
          <a:p>
            <a:pPr lvl="0" algn="r" rtl="1"/>
            <a:endParaRPr lang="en-US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600" dirty="0" smtClean="0"/>
              <a:t> کاهش </a:t>
            </a:r>
            <a:r>
              <a:rPr lang="fa-IR" sz="2600" dirty="0"/>
              <a:t>جریان خون در پاها بدلیل بیماری عروق محیطی می تواند باعث لنگش باشد. </a:t>
            </a:r>
            <a:endParaRPr lang="ar-SA" sz="2600" dirty="0"/>
          </a:p>
          <a:p>
            <a:pPr lvl="0" algn="r" rtl="1">
              <a:buFont typeface="Arial" panose="020B0604020202020204" pitchFamily="34" charset="0"/>
              <a:buChar char="•"/>
            </a:pPr>
            <a:endParaRPr lang="fa-IR" sz="26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600" dirty="0" smtClean="0"/>
              <a:t> اغلب </a:t>
            </a:r>
            <a:r>
              <a:rPr lang="fa-IR" sz="2600" dirty="0"/>
              <a:t>علائم بیمار با فعالیت تشدید می شود ولی درصورت شدید بودن بیماری، ممکن است </a:t>
            </a:r>
            <a:endParaRPr lang="en-US" sz="2600" dirty="0" smtClean="0"/>
          </a:p>
          <a:p>
            <a:pPr marL="0" lvl="0" indent="0" algn="r" rtl="1"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fa-IR" sz="2600" dirty="0" smtClean="0"/>
              <a:t>در </a:t>
            </a:r>
            <a:r>
              <a:rPr lang="fa-IR" sz="2600" dirty="0"/>
              <a:t>حالت استراحت نیز بیمار علامت دار باشد.</a:t>
            </a:r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600" dirty="0" smtClean="0"/>
              <a:t> تغییر </a:t>
            </a:r>
            <a:r>
              <a:rPr lang="fa-IR" sz="2600" dirty="0"/>
              <a:t>رنگ پوست پاها و سردی اندام هنگام لمس می تواند وجود داشته باشد. </a:t>
            </a:r>
          </a:p>
          <a:p>
            <a:pPr lvl="0" algn="r" rtl="1"/>
            <a:endParaRPr lang="fa-IR" sz="2600" dirty="0"/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fa-IR" sz="2600" dirty="0" smtClean="0"/>
              <a:t> یکی </a:t>
            </a:r>
            <a:r>
              <a:rPr lang="fa-IR" sz="2600" dirty="0"/>
              <a:t>از درمان های بسیار موثر در این بیماران ورزش است که پس از مشورت با پزشک </a:t>
            </a:r>
            <a:endParaRPr lang="en-US" sz="2600" dirty="0" smtClean="0"/>
          </a:p>
          <a:p>
            <a:pPr marL="0" lvl="0" indent="0" algn="r" rtl="1"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fa-IR" sz="2600" dirty="0" smtClean="0"/>
              <a:t>متخصص </a:t>
            </a:r>
            <a:r>
              <a:rPr lang="fa-IR" sz="2600" dirty="0"/>
              <a:t>باید تجویز بشود.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938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232990898C86F14BBB8A603765DCFF82" ma:contentTypeVersion="0" ma:contentTypeDescription="یک سند جدید ایجاد کنید." ma:contentTypeScope="" ma:versionID="6ea1470dcce4169f14a1c0382d680ca6">
  <xsd:schema xmlns:xsd="http://www.w3.org/2001/XMLSchema" xmlns:xs="http://www.w3.org/2001/XMLSchema" xmlns:p="http://schemas.microsoft.com/office/2006/metadata/properties" xmlns:ns2="1047730d-92e1-4018-9084-d932fd3a7f58" targetNamespace="http://schemas.microsoft.com/office/2006/metadata/properties" ma:root="true" ma:fieldsID="54a7b0c75f937540823eed961d665b27" ns2:_="">
    <xsd:import namespace="1047730d-92e1-4018-9084-d932fd3a7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47730d-92e1-4018-9084-d932fd3a7f58">5NN7CDR5NKU2-767-16</_dlc_DocId>
    <_dlc_DocIdUrl xmlns="1047730d-92e1-4018-9084-d932fd3a7f58">
      <Url>http://www.health.gov.ir/family/YHO/_layouts/DocIdRedir.aspx?ID=5NN7CDR5NKU2-767-16</Url>
      <Description>5NN7CDR5NKU2-767-16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0AA35-F7F4-4597-A3AD-50E93C6C8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8A4F53-9D0A-49D4-A459-0230DB56735E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047730d-92e1-4018-9084-d932fd3a7f5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9CD42C-1A47-47F9-B726-D031FCE478F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A3BF67D-18CB-407C-9DC6-0B98460F5C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2452</Words>
  <Application>Microsoft Office PowerPoint</Application>
  <PresentationFormat>Widescreen</PresentationFormat>
  <Paragraphs>246</Paragraphs>
  <Slides>42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 Nazanin</vt:lpstr>
      <vt:lpstr>B Titr</vt:lpstr>
      <vt:lpstr>Calibri</vt:lpstr>
      <vt:lpstr>Calibri Light</vt:lpstr>
      <vt:lpstr>Times New Roman</vt:lpstr>
      <vt:lpstr>Wingdings</vt:lpstr>
      <vt:lpstr>1_Retrospect</vt:lpstr>
      <vt:lpstr>راهنمای فعالیت جسمانی میانسالان مبتلا به فشار خون بالا</vt:lpstr>
      <vt:lpstr>قبل از تکمیل پرسش‌نامه مرتبط با فعالیت بدنی و در قدم اول اطمینان حاصل کنید فرد مبتلا به کدام بیماری است:</vt:lpstr>
      <vt:lpstr>PowerPoint Presentation</vt:lpstr>
      <vt:lpstr>PowerPoint Presentation</vt:lpstr>
      <vt:lpstr>پرسش هاى عمومى</vt:lpstr>
      <vt:lpstr>PowerPoint Presentation</vt:lpstr>
      <vt:lpstr>PowerPoint Presentation</vt:lpstr>
      <vt:lpstr>پرسش هاى اختصاصى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اگر بیمار اخیراً یک یا چند علامت زیر را تجربه کرده‌ است، باید قبل از شروع فعالیت فیزیکی توسط پزشک مرکز بررسی شده و در مورد ارجاع وی به متخصص تصمیم‌گیری شود. </vt:lpstr>
      <vt:lpstr>اقدامات و مداخلات</vt:lpstr>
      <vt:lpstr>ارزیابی های تکمیلی و اندازه گیری ها</vt:lpstr>
      <vt:lpstr>اندازه‌گیری‌ نمایید:</vt:lpstr>
      <vt:lpstr>PowerPoint Presentation</vt:lpstr>
      <vt:lpstr>PowerPoint Presentation</vt:lpstr>
      <vt:lpstr>PowerPoint Presentation</vt:lpstr>
      <vt:lpstr>توصيه‌هاي عمومی قبل از شروع ورزش </vt:lpstr>
      <vt:lpstr>PowerPoint Presentation</vt:lpstr>
      <vt:lpstr> موارد قطع ورزش در بیماران مبتلا به فشارخون بالا </vt:lpstr>
      <vt:lpstr>PowerPoint Presentation</vt:lpstr>
      <vt:lpstr>برنامه ورزشی را تجویز نمایید:</vt:lpstr>
      <vt:lpstr>بیمارانی که تاکنون فعالیت بدنی نداشته اند:</vt:lpstr>
      <vt:lpstr>PowerPoint Presentation</vt:lpstr>
      <vt:lpstr>PowerPoint Presentation</vt:lpstr>
      <vt:lpstr>PowerPoint Presentation</vt:lpstr>
      <vt:lpstr>در صورتی‌که در 6 ماه گذشته ورزش هوازی تجویز شده با شدت کم را به‌طور منظم انجام داده است: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Z_A</dc:creator>
  <cp:lastModifiedBy>F.Talebian</cp:lastModifiedBy>
  <cp:revision>23</cp:revision>
  <dcterms:created xsi:type="dcterms:W3CDTF">2018-11-29T17:53:21Z</dcterms:created>
  <dcterms:modified xsi:type="dcterms:W3CDTF">2018-12-08T08:06:39Z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0x010100232990898C86F14BBB8A603765DCFF82</vt:lpwstr>
  </property>
  <property fmtid="{D5CDD505-2E9C-101B-9397-08002B2CF9AE}" pid="3" name="_dlc_DocIdItemGuid">
    <vt:lpwstr>dedb6409-1d0a-4cde-9cbb-783cce71c284</vt:lpwstr>
  </property>
</Properties>
</file>