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59"/>
  </p:notesMasterIdLst>
  <p:handoutMasterIdLst>
    <p:handoutMasterId r:id="rId60"/>
  </p:handoutMasterIdLst>
  <p:sldIdLst>
    <p:sldId id="331" r:id="rId6"/>
    <p:sldId id="298" r:id="rId7"/>
    <p:sldId id="332" r:id="rId8"/>
    <p:sldId id="354" r:id="rId9"/>
    <p:sldId id="355" r:id="rId10"/>
    <p:sldId id="356" r:id="rId11"/>
    <p:sldId id="357" r:id="rId12"/>
    <p:sldId id="333" r:id="rId13"/>
    <p:sldId id="338" r:id="rId14"/>
    <p:sldId id="339" r:id="rId15"/>
    <p:sldId id="340" r:id="rId16"/>
    <p:sldId id="343" r:id="rId17"/>
    <p:sldId id="346" r:id="rId18"/>
    <p:sldId id="347" r:id="rId19"/>
    <p:sldId id="348" r:id="rId20"/>
    <p:sldId id="353" r:id="rId21"/>
    <p:sldId id="359" r:id="rId22"/>
    <p:sldId id="299" r:id="rId23"/>
    <p:sldId id="301" r:id="rId24"/>
    <p:sldId id="302" r:id="rId25"/>
    <p:sldId id="303" r:id="rId26"/>
    <p:sldId id="304" r:id="rId27"/>
    <p:sldId id="360" r:id="rId28"/>
    <p:sldId id="361" r:id="rId29"/>
    <p:sldId id="362" r:id="rId30"/>
    <p:sldId id="307" r:id="rId31"/>
    <p:sldId id="308" r:id="rId32"/>
    <p:sldId id="309" r:id="rId33"/>
    <p:sldId id="310" r:id="rId34"/>
    <p:sldId id="363" r:id="rId35"/>
    <p:sldId id="364" r:id="rId36"/>
    <p:sldId id="314" r:id="rId37"/>
    <p:sldId id="316" r:id="rId38"/>
    <p:sldId id="317" r:id="rId39"/>
    <p:sldId id="311" r:id="rId40"/>
    <p:sldId id="312" r:id="rId41"/>
    <p:sldId id="315" r:id="rId42"/>
    <p:sldId id="322" r:id="rId43"/>
    <p:sldId id="323" r:id="rId44"/>
    <p:sldId id="324" r:id="rId45"/>
    <p:sldId id="371" r:id="rId46"/>
    <p:sldId id="325" r:id="rId47"/>
    <p:sldId id="326" r:id="rId48"/>
    <p:sldId id="327" r:id="rId49"/>
    <p:sldId id="328" r:id="rId50"/>
    <p:sldId id="374" r:id="rId51"/>
    <p:sldId id="375" r:id="rId52"/>
    <p:sldId id="366" r:id="rId53"/>
    <p:sldId id="372" r:id="rId54"/>
    <p:sldId id="367" r:id="rId55"/>
    <p:sldId id="373" r:id="rId56"/>
    <p:sldId id="369" r:id="rId57"/>
    <p:sldId id="358"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1" d="100"/>
          <a:sy n="81" d="100"/>
        </p:scale>
        <p:origin x="-78" y="-654"/>
      </p:cViewPr>
      <p:guideLst>
        <p:guide orient="horz" pos="2160"/>
        <p:guide pos="3840"/>
      </p:guideLst>
    </p:cSldViewPr>
  </p:slideViewPr>
  <p:notesTextViewPr>
    <p:cViewPr>
      <p:scale>
        <a:sx n="1" d="1"/>
        <a:sy n="1" d="1"/>
      </p:scale>
      <p:origin x="0" y="0"/>
    </p:cViewPr>
  </p:notesTextViewPr>
  <p:notesViewPr>
    <p:cSldViewPr snapToGrid="0">
      <p:cViewPr varScale="1">
        <p:scale>
          <a:sx n="53" d="100"/>
          <a:sy n="53" d="100"/>
        </p:scale>
        <p:origin x="2654"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4DD044-B94D-409B-B288-CE27050E137B}" type="datetimeFigureOut">
              <a:rPr lang="en-US" smtClean="0"/>
              <a:t>7/21/2019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3B63C08-86C6-4E02-9B30-B343D6327468}" type="slidenum">
              <a:rPr lang="en-US" smtClean="0"/>
              <a:t>‹#›</a:t>
            </a:fld>
            <a:endParaRPr lang="en-US"/>
          </a:p>
        </p:txBody>
      </p:sp>
    </p:spTree>
    <p:extLst>
      <p:ext uri="{BB962C8B-B14F-4D97-AF65-F5344CB8AC3E}">
        <p14:creationId xmlns:p14="http://schemas.microsoft.com/office/powerpoint/2010/main" val="2390546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AEE0F7-C150-4FD6-B7FB-50E073D7833C}" type="datetimeFigureOut">
              <a:rPr lang="en-US" smtClean="0"/>
              <a:t>7/21/2019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1AC1C-28F3-48F3-8D86-8D038C31ACA7}" type="slidenum">
              <a:rPr lang="en-US" smtClean="0"/>
              <a:t>‹#›</a:t>
            </a:fld>
            <a:endParaRPr lang="en-US"/>
          </a:p>
        </p:txBody>
      </p:sp>
    </p:spTree>
    <p:extLst>
      <p:ext uri="{BB962C8B-B14F-4D97-AF65-F5344CB8AC3E}">
        <p14:creationId xmlns:p14="http://schemas.microsoft.com/office/powerpoint/2010/main" val="1126420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6E6DF0-7B68-4950-9F61-D39CE8B6416D}" type="slidenum">
              <a:rPr lang="en-US" altLang="en-US"/>
              <a:pPr>
                <a:spcBef>
                  <a:spcPct val="0"/>
                </a:spcBef>
              </a:pPr>
              <a:t>3</a:t>
            </a:fld>
            <a:endParaRPr lang="en-US" altLang="en-US"/>
          </a:p>
        </p:txBody>
      </p:sp>
      <p:sp>
        <p:nvSpPr>
          <p:cNvPr id="102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Regular physical activity can do more for type 2 diabetes than any pill could ever do. Like a magic wand, exercise can transform your body, your health and you.</a:t>
            </a:r>
          </a:p>
        </p:txBody>
      </p:sp>
    </p:spTree>
    <p:extLst>
      <p:ext uri="{BB962C8B-B14F-4D97-AF65-F5344CB8AC3E}">
        <p14:creationId xmlns:p14="http://schemas.microsoft.com/office/powerpoint/2010/main" val="1505593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9FB502-5BC1-4931-9E51-A7A3E2A5AB98}" type="slidenum">
              <a:rPr lang="en-US" altLang="en-US"/>
              <a:pPr>
                <a:spcBef>
                  <a:spcPct val="0"/>
                </a:spcBef>
              </a:pPr>
              <a:t>8</a:t>
            </a:fld>
            <a:endParaRPr lang="en-US" altLang="en-US"/>
          </a:p>
        </p:txBody>
      </p:sp>
      <p:sp>
        <p:nvSpPr>
          <p:cNvPr id="122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685800" lvl="1" indent="-228600" eaLnBrk="1" hangingPunct="1">
              <a:buFontTx/>
              <a:buAutoNum type="arabicPeriod"/>
            </a:pPr>
            <a:r>
              <a:rPr lang="en-US" altLang="en-US" sz="1400" smtClean="0"/>
              <a:t>Physical activity helps your muscles use insulin more efficiently, so you need less insulin. This blood-glucose lowering effect only lasts a few days after exercise, so to get the most out of your exercise, try to do some physical activity every day (or at least 3-5 days a week).</a:t>
            </a:r>
          </a:p>
          <a:p>
            <a:pPr marL="685800" lvl="1" indent="-228600" eaLnBrk="1" hangingPunct="1">
              <a:buFontTx/>
              <a:buAutoNum type="arabicPeriod"/>
            </a:pPr>
            <a:r>
              <a:rPr lang="en-US" altLang="en-US" sz="1400" smtClean="0"/>
              <a:t>Your liver begins making less glucose as it becomes more sensitive to insulin.</a:t>
            </a:r>
          </a:p>
          <a:p>
            <a:pPr marL="685800" lvl="1" indent="-228600" eaLnBrk="1" hangingPunct="1">
              <a:buFontTx/>
              <a:buAutoNum type="arabicPeriod"/>
            </a:pPr>
            <a:r>
              <a:rPr lang="en-US" altLang="en-US" sz="1400" smtClean="0"/>
              <a:t>More muscle means lower glucose. Muscle uses more glucose, even at rest.</a:t>
            </a:r>
          </a:p>
          <a:p>
            <a:pPr marL="685800" lvl="1" indent="-228600" eaLnBrk="1" hangingPunct="1">
              <a:buFontTx/>
              <a:buAutoNum type="arabicPeriod"/>
            </a:pPr>
            <a:r>
              <a:rPr lang="en-US" altLang="en-US" sz="1400" smtClean="0"/>
              <a:t>Exercise helps you lose weight and keep it off. A loss of even 10-20 lbs can really improve your blood glucose.</a:t>
            </a:r>
          </a:p>
          <a:p>
            <a:pPr marL="685800" lvl="1" indent="-228600" eaLnBrk="1" hangingPunct="1">
              <a:buFontTx/>
              <a:buAutoNum type="arabicPeriod"/>
            </a:pPr>
            <a:r>
              <a:rPr lang="en-US" altLang="en-US" sz="1400" smtClean="0"/>
              <a:t>Exercise is also beneficial for type 1 diabetes, but usually does not improve blood glucose control unless insulin and food intake are well balanced with physical activity.</a:t>
            </a:r>
          </a:p>
          <a:p>
            <a:pPr marL="2057400" lvl="4" indent="-228600" eaLnBrk="1" hangingPunct="1">
              <a:buFontTx/>
              <a:buAutoNum type="arabicPeriod"/>
            </a:pPr>
            <a:endParaRPr lang="en-US" altLang="en-US" sz="1400" smtClean="0"/>
          </a:p>
          <a:p>
            <a:pPr marL="2057400" lvl="4" indent="-228600" eaLnBrk="1" hangingPunct="1">
              <a:buFontTx/>
              <a:buAutoNum type="arabicPeriod"/>
            </a:pPr>
            <a:endParaRPr lang="en-US" altLang="en-US" sz="1800" smtClean="0"/>
          </a:p>
          <a:p>
            <a:pPr marL="2057400" lvl="4" indent="-228600" eaLnBrk="1" hangingPunct="1">
              <a:buFontTx/>
              <a:buAutoNum type="arabicPeriod"/>
            </a:pPr>
            <a:endParaRPr lang="en-US" altLang="en-US" sz="1000" smtClean="0"/>
          </a:p>
          <a:p>
            <a:pPr marL="2057400" lvl="4" indent="-228600" eaLnBrk="1" hangingPunct="1">
              <a:buFontTx/>
              <a:buAutoNum type="arabicPeriod"/>
            </a:pPr>
            <a:endParaRPr lang="en-US" altLang="en-US" sz="1000" smtClean="0"/>
          </a:p>
          <a:p>
            <a:pPr marL="2057400" lvl="4" indent="-228600" eaLnBrk="1" hangingPunct="1">
              <a:buFontTx/>
              <a:buAutoNum type="arabicPeriod"/>
            </a:pPr>
            <a:endParaRPr lang="en-US" altLang="en-US" sz="1000" smtClean="0"/>
          </a:p>
          <a:p>
            <a:pPr marL="2057400" lvl="4" indent="-228600" eaLnBrk="1" hangingPunct="1">
              <a:buFontTx/>
              <a:buAutoNum type="arabicPeriod"/>
            </a:pPr>
            <a:endParaRPr lang="en-US" altLang="en-US" sz="1000" smtClean="0"/>
          </a:p>
        </p:txBody>
      </p:sp>
    </p:spTree>
    <p:extLst>
      <p:ext uri="{BB962C8B-B14F-4D97-AF65-F5344CB8AC3E}">
        <p14:creationId xmlns:p14="http://schemas.microsoft.com/office/powerpoint/2010/main" val="1425251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ED74CA-4736-4997-9CB6-CB41E8540C8A}" type="slidenum">
              <a:rPr lang="en-US" altLang="en-US"/>
              <a:pPr>
                <a:spcBef>
                  <a:spcPct val="0"/>
                </a:spcBef>
              </a:pPr>
              <a:t>9</a:t>
            </a:fld>
            <a:endParaRPr lang="en-US" altLang="en-US"/>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There are no specific rules about how much your blood glucose will drop with exercise. How your body reacts to your activity depends on several things.</a:t>
            </a:r>
          </a:p>
        </p:txBody>
      </p:sp>
    </p:spTree>
    <p:extLst>
      <p:ext uri="{BB962C8B-B14F-4D97-AF65-F5344CB8AC3E}">
        <p14:creationId xmlns:p14="http://schemas.microsoft.com/office/powerpoint/2010/main" val="3937120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7A5974-32F0-4DCF-9553-67E1593DB2E6}" type="slidenum">
              <a:rPr lang="en-US" altLang="en-US"/>
              <a:pPr>
                <a:spcBef>
                  <a:spcPct val="0"/>
                </a:spcBef>
              </a:pPr>
              <a:t>10</a:t>
            </a:fld>
            <a:endParaRPr lang="en-US" alt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The most important thing in finding how your body responds to your activity is to check your blood glucose before and after exercise – and during exercise if it lasts 45 minutes or longer. Be sure to record it in your log book so you can go back and find a pattern.</a:t>
            </a:r>
          </a:p>
        </p:txBody>
      </p:sp>
    </p:spTree>
    <p:extLst>
      <p:ext uri="{BB962C8B-B14F-4D97-AF65-F5344CB8AC3E}">
        <p14:creationId xmlns:p14="http://schemas.microsoft.com/office/powerpoint/2010/main" val="2464189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15F251-85A1-43B5-B158-731892E0FA83}" type="slidenum">
              <a:rPr lang="en-US" altLang="en-US"/>
              <a:pPr>
                <a:spcBef>
                  <a:spcPct val="0"/>
                </a:spcBef>
              </a:pPr>
              <a:t>11</a:t>
            </a:fld>
            <a:endParaRPr lang="en-US" altLang="en-US"/>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buFontTx/>
              <a:buAutoNum type="arabicPeriod"/>
            </a:pPr>
            <a:r>
              <a:rPr lang="en-US" altLang="en-US" smtClean="0"/>
              <a:t>Since exercising muscles use glucose for energy, your blood glucose will usually decrease with physical activity.</a:t>
            </a:r>
          </a:p>
          <a:p>
            <a:pPr marL="228600" indent="-228600" eaLnBrk="1" hangingPunct="1">
              <a:buFontTx/>
              <a:buAutoNum type="arabicPeriod"/>
            </a:pPr>
            <a:r>
              <a:rPr lang="en-US" altLang="en-US" smtClean="0"/>
              <a:t>However, if your blood glucose is over 300 or over 250 and you have ketones in your urine or blood, it means your body does not have adequate insulin for your muscles to use glucose for energy. Instead, it is breaking down fat for energy, producing ketones. Consequently, if you take insulin and have ketones, your blood glucose level can increase.</a:t>
            </a:r>
          </a:p>
          <a:p>
            <a:pPr marL="228600" indent="-228600" eaLnBrk="1" hangingPunct="1">
              <a:buFontTx/>
              <a:buAutoNum type="arabicPeriod"/>
            </a:pPr>
            <a:r>
              <a:rPr lang="en-US" altLang="en-US" smtClean="0"/>
              <a:t>In some cases during very intense exercise, especially in people who are normally sedentary, blood glucose levels can increase during and after exercise due to the release of hormones in response to the stress of intense exercise. This is usually temporary and often occurs when someone first begins an exercise program.</a:t>
            </a:r>
          </a:p>
        </p:txBody>
      </p:sp>
    </p:spTree>
    <p:extLst>
      <p:ext uri="{BB962C8B-B14F-4D97-AF65-F5344CB8AC3E}">
        <p14:creationId xmlns:p14="http://schemas.microsoft.com/office/powerpoint/2010/main" val="4208869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a:prstGeom prst="rect">
            <a:avLst/>
          </a:prstGeo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7/21/2019</a:t>
            </a:fld>
            <a:endParaRPr lang="en-US"/>
          </a:p>
        </p:txBody>
      </p:sp>
      <p:sp>
        <p:nvSpPr>
          <p:cNvPr id="5" name="Footer Placeholder 4"/>
          <p:cNvSpPr>
            <a:spLocks noGrp="1"/>
          </p:cNvSpPr>
          <p:nvPr>
            <p:ph type="ftr" sz="quarter" idx="11"/>
          </p:nvPr>
        </p:nvSpPr>
        <p:spPr/>
        <p:txBody>
          <a:bodyPr/>
          <a:lstStyle/>
          <a:p>
            <a:r>
              <a:rPr lang="fa-IR" dirty="0" smtClean="0"/>
              <a:t>منمکن\جکمو</a:t>
            </a:r>
          </a:p>
          <a:p>
            <a:endParaRPr lang="en-US" dirty="0"/>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952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11518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715342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r" rtl="1">
              <a:defRPr sz="3600">
                <a:cs typeface="B Nazanin" panose="00000400000000000000" pitchFamily="2" charset="-78"/>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r" rtl="1">
              <a:defRPr>
                <a:cs typeface="B Nazanin" panose="00000400000000000000" pitchFamily="2" charset="-78"/>
              </a:defRPr>
            </a:lvl1pPr>
            <a:lvl2pPr algn="r" rtl="1">
              <a:defRPr>
                <a:cs typeface="B Nazanin" panose="00000400000000000000" pitchFamily="2" charset="-78"/>
              </a:defRPr>
            </a:lvl2pPr>
            <a:lvl3pPr algn="r" rtl="1">
              <a:defRPr>
                <a:cs typeface="B Nazanin" panose="00000400000000000000" pitchFamily="2" charset="-78"/>
              </a:defRPr>
            </a:lvl3pPr>
            <a:lvl4pPr algn="r" rtl="1">
              <a:defRPr>
                <a:cs typeface="B Nazanin" panose="00000400000000000000" pitchFamily="2" charset="-78"/>
              </a:defRPr>
            </a:lvl4pPr>
            <a:lvl5pPr algn="r" rtl="1">
              <a:defRPr>
                <a:cs typeface="B Nazanin" panose="00000400000000000000" pitchFamily="2" charset="-7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398EC80-A278-4B38-8CAC-ACC9E148409F}"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87DF-4ECE-4396-8785-67E6CF7B9972}" type="slidenum">
              <a:rPr lang="en-US" smtClean="0"/>
              <a:t>‹#›</a:t>
            </a:fld>
            <a:endParaRPr lang="en-US"/>
          </a:p>
        </p:txBody>
      </p:sp>
    </p:spTree>
    <p:extLst>
      <p:ext uri="{BB962C8B-B14F-4D97-AF65-F5344CB8AC3E}">
        <p14:creationId xmlns:p14="http://schemas.microsoft.com/office/powerpoint/2010/main" val="1153108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smtClean="0"/>
            </a:lvl1pPr>
          </a:lstStyle>
          <a:p>
            <a:pPr>
              <a:defRPr/>
            </a:pPr>
            <a:fld id="{7A4BCE96-E0B5-4615-A24B-110623DF625B}" type="slidenum">
              <a:rPr lang="en-US" altLang="en-US"/>
              <a:pPr>
                <a:defRPr/>
              </a:pPr>
              <a:t>‹#›</a:t>
            </a:fld>
            <a:endParaRPr lang="en-US" altLang="en-US"/>
          </a:p>
        </p:txBody>
      </p:sp>
      <p:sp>
        <p:nvSpPr>
          <p:cNvPr id="7" name="Rectangle 16"/>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208289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6197600" y="1981200"/>
            <a:ext cx="5384800" cy="3886200"/>
          </a:xfrm>
        </p:spPr>
        <p:txBody>
          <a:bodyPr/>
          <a:lstStyle/>
          <a:p>
            <a:pPr lvl="0"/>
            <a:endParaRPr lang="en-US" noProof="0" smtClean="0"/>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p:txBody>
          <a:bodyPr/>
          <a:lstStyle>
            <a:lvl1pPr>
              <a:defRPr smtClean="0"/>
            </a:lvl1pPr>
          </a:lstStyle>
          <a:p>
            <a:pPr>
              <a:defRPr/>
            </a:pPr>
            <a:fld id="{C5F869CE-3992-417F-A7DA-37B45C1C5AC9}" type="slidenum">
              <a:rPr lang="en-US" altLang="en-US"/>
              <a:pPr>
                <a:defRPr/>
              </a:pPr>
              <a:t>‹#›</a:t>
            </a:fld>
            <a:endParaRPr lang="en-US" altLang="en-US"/>
          </a:p>
        </p:txBody>
      </p:sp>
      <p:sp>
        <p:nvSpPr>
          <p:cNvPr id="7" name="Rectangle 16"/>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208218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7/21/2019</a:t>
            </a:fld>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189443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a:prstGeom prst="rect">
            <a:avLst/>
          </a:prstGeo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36B58E-3731-47B1-8D7E-8F7E09C9357C}"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747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36B58E-3731-47B1-8D7E-8F7E09C9357C}"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27550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36B58E-3731-47B1-8D7E-8F7E09C9357C}" type="datetimeFigureOut">
              <a:rPr lang="en-US" smtClean="0"/>
              <a:t>7/21/2019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146080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36B58E-3731-47B1-8D7E-8F7E09C9357C}" type="datetimeFigureOut">
              <a:rPr lang="en-US" smtClean="0"/>
              <a:t>7/21/2019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190535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636B58E-3731-47B1-8D7E-8F7E09C9357C}" type="datetimeFigureOut">
              <a:rPr lang="en-US" smtClean="0"/>
              <a:t>7/21/2019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866976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a:prstGeom prst="rect">
            <a:avLst/>
          </a:prstGeo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636B58E-3731-47B1-8D7E-8F7E09C9357C}" type="datetimeFigureOut">
              <a:rPr lang="en-US" smtClean="0"/>
              <a:t>7/21/2019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DA60277-52D5-4F70-A561-E23696C7B06D}" type="slidenum">
              <a:rPr lang="en-US" smtClean="0"/>
              <a:t>‹#›</a:t>
            </a:fld>
            <a:endParaRPr lang="en-US"/>
          </a:p>
        </p:txBody>
      </p:sp>
    </p:spTree>
    <p:extLst>
      <p:ext uri="{BB962C8B-B14F-4D97-AF65-F5344CB8AC3E}">
        <p14:creationId xmlns:p14="http://schemas.microsoft.com/office/powerpoint/2010/main" val="32231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a:prstGeom prst="rect">
            <a:avLst/>
          </a:prstGeo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636B58E-3731-47B1-8D7E-8F7E09C9357C}"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873632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3640">
              <a:srgbClr val="D7EBB2"/>
            </a:gs>
            <a:gs pos="37000">
              <a:srgbClr val="E8F4D2"/>
            </a:gs>
            <a:gs pos="0">
              <a:schemeClr val="bg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636B58E-3731-47B1-8D7E-8F7E09C9357C}" type="datetimeFigureOut">
              <a:rPr lang="en-US" smtClean="0"/>
              <a:t>7/21/2019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400" cap="all" baseline="0">
                <a:solidFill>
                  <a:srgbClr val="FFFFFF"/>
                </a:solidFill>
                <a:cs typeface="B Titr" panose="00000700000000000000" pitchFamily="2" charset="-78"/>
              </a:defRPr>
            </a:lvl1pPr>
          </a:lstStyle>
          <a:p>
            <a:r>
              <a:rPr lang="fa-IR" dirty="0" smtClean="0"/>
              <a:t>گکنپپپپهخعغ۸۷ف</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DA60277-52D5-4F70-A561-E23696C7B06D}" type="slidenum">
              <a:rPr lang="en-US" smtClean="0"/>
              <a:t>‹#›</a:t>
            </a:fld>
            <a:endParaRPr lang="en-US"/>
          </a:p>
        </p:txBody>
      </p:sp>
      <p:pic>
        <p:nvPicPr>
          <p:cNvPr id="11" name="Picture 10"/>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979818" y="85355"/>
            <a:ext cx="1036626" cy="914400"/>
          </a:xfrm>
          <a:prstGeom prst="rect">
            <a:avLst/>
          </a:prstGeom>
        </p:spPr>
      </p:pic>
      <p:pic>
        <p:nvPicPr>
          <p:cNvPr id="8" name="Picture 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212100" y="6428987"/>
            <a:ext cx="3328416" cy="426720"/>
          </a:xfrm>
          <a:prstGeom prst="rect">
            <a:avLst/>
          </a:prstGeom>
        </p:spPr>
      </p:pic>
      <p:sp>
        <p:nvSpPr>
          <p:cNvPr id="7" name="TextBox 6"/>
          <p:cNvSpPr txBox="1"/>
          <p:nvPr userDrawn="1"/>
        </p:nvSpPr>
        <p:spPr>
          <a:xfrm>
            <a:off x="10804262" y="972541"/>
            <a:ext cx="1387737" cy="553998"/>
          </a:xfrm>
          <a:prstGeom prst="rect">
            <a:avLst/>
          </a:prstGeom>
          <a:noFill/>
        </p:spPr>
        <p:txBody>
          <a:bodyPr wrap="square" rtlCol="0">
            <a:spAutoFit/>
          </a:bodyPr>
          <a:lstStyle/>
          <a:p>
            <a:pPr algn="ctr" rtl="1"/>
            <a:r>
              <a:rPr lang="fa-IR" sz="1000" dirty="0" smtClean="0">
                <a:cs typeface="B Titr" panose="00000700000000000000" pitchFamily="2" charset="-78"/>
              </a:rPr>
              <a:t>دانشگاه علوم پزشکی و خدمات بهداشتی درمانی تهران</a:t>
            </a:r>
            <a:endParaRPr lang="en-US" sz="1000" dirty="0">
              <a:cs typeface="B Titr" panose="00000700000000000000" pitchFamily="2" charset="-78"/>
            </a:endParaRPr>
          </a:p>
        </p:txBody>
      </p:sp>
      <p:pic>
        <p:nvPicPr>
          <p:cNvPr id="13" name="Picture 12"/>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64085" y="178229"/>
            <a:ext cx="1028383" cy="899835"/>
          </a:xfrm>
          <a:prstGeom prst="rect">
            <a:avLst/>
          </a:prstGeom>
        </p:spPr>
      </p:pic>
    </p:spTree>
    <p:extLst>
      <p:ext uri="{BB962C8B-B14F-4D97-AF65-F5344CB8AC3E}">
        <p14:creationId xmlns:p14="http://schemas.microsoft.com/office/powerpoint/2010/main" val="2421948932"/>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26" r:id="rId12"/>
    <p:sldLayoutId id="2147483727" r:id="rId13"/>
    <p:sldLayoutId id="2147483729" r:id="rId14"/>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normAutofit fontScale="90000"/>
          </a:bodyPr>
          <a:lstStyle/>
          <a:p>
            <a:pPr eaLnBrk="1" hangingPunct="1"/>
            <a:endParaRPr lang="en-US" altLang="en-US" smtClean="0"/>
          </a:p>
        </p:txBody>
      </p:sp>
      <p:pic>
        <p:nvPicPr>
          <p:cNvPr id="7171" name="Picture 4" descr="untitled"/>
          <p:cNvPicPr>
            <a:picLocks noGrp="1" noChangeAspect="1" noChangeArrowheads="1"/>
          </p:cNvPicPr>
          <p:nvPr>
            <p:ph type="body" idx="1"/>
          </p:nvPr>
        </p:nvPicPr>
        <p:blipFill>
          <a:blip r:embed="rId2">
            <a:lum bright="24000" contrast="12000"/>
            <a:extLst>
              <a:ext uri="{28A0092B-C50C-407E-A947-70E740481C1C}">
                <a14:useLocalDpi xmlns:a14="http://schemas.microsoft.com/office/drawing/2010/main" val="0"/>
              </a:ext>
            </a:extLst>
          </a:blip>
          <a:srcRect/>
          <a:stretch>
            <a:fillRect/>
          </a:stretch>
        </p:blipFill>
        <p:spPr>
          <a:xfrm>
            <a:off x="0" y="1"/>
            <a:ext cx="12125325" cy="6898124"/>
          </a:xfrm>
          <a:noFill/>
        </p:spPr>
      </p:pic>
    </p:spTree>
    <p:extLst>
      <p:ext uri="{BB962C8B-B14F-4D97-AF65-F5344CB8AC3E}">
        <p14:creationId xmlns:p14="http://schemas.microsoft.com/office/powerpoint/2010/main" val="18635983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05000" y="590550"/>
            <a:ext cx="8229600" cy="1371600"/>
          </a:xfrm>
        </p:spPr>
        <p:txBody>
          <a:bodyPr/>
          <a:lstStyle/>
          <a:p>
            <a:pPr algn="ctr" eaLnBrk="1" hangingPunct="1"/>
            <a:r>
              <a:rPr lang="fa-IR" altLang="en-US" sz="4000" dirty="0">
                <a:solidFill>
                  <a:srgbClr val="C00000"/>
                </a:solidFill>
                <a:cs typeface="B Titr" panose="00000700000000000000" pitchFamily="2" charset="-78"/>
              </a:rPr>
              <a:t>اثر </a:t>
            </a:r>
            <a:r>
              <a:rPr lang="fa-IR" altLang="en-US" sz="4000" dirty="0" smtClean="0">
                <a:solidFill>
                  <a:srgbClr val="C00000"/>
                </a:solidFill>
                <a:cs typeface="B Titr" panose="00000700000000000000" pitchFamily="2" charset="-78"/>
              </a:rPr>
              <a:t>فعالیت جسمانی </a:t>
            </a:r>
            <a:r>
              <a:rPr lang="fa-IR" altLang="en-US" sz="4000" dirty="0">
                <a:solidFill>
                  <a:srgbClr val="C00000"/>
                </a:solidFill>
                <a:cs typeface="B Titr" panose="00000700000000000000" pitchFamily="2" charset="-78"/>
              </a:rPr>
              <a:t>بر قند خون</a:t>
            </a:r>
            <a:endParaRPr lang="en-US" altLang="en-US" sz="4000" dirty="0">
              <a:solidFill>
                <a:srgbClr val="C00000"/>
              </a:solidFill>
              <a:cs typeface="B Titr" panose="00000700000000000000" pitchFamily="2" charset="-78"/>
            </a:endParaRPr>
          </a:p>
        </p:txBody>
      </p:sp>
      <p:sp>
        <p:nvSpPr>
          <p:cNvPr id="23555" name="Rectangle 3"/>
          <p:cNvSpPr>
            <a:spLocks noGrp="1" noChangeArrowheads="1"/>
          </p:cNvSpPr>
          <p:nvPr>
            <p:ph type="body" sz="half" idx="1"/>
          </p:nvPr>
        </p:nvSpPr>
        <p:spPr>
          <a:xfrm>
            <a:off x="1981200" y="1981200"/>
            <a:ext cx="7848600" cy="3886200"/>
          </a:xfrm>
        </p:spPr>
        <p:txBody>
          <a:bodyPr/>
          <a:lstStyle/>
          <a:p>
            <a:pPr algn="r" rtl="1" eaLnBrk="1" hangingPunct="1"/>
            <a:endParaRPr lang="en-US" altLang="en-US" sz="2800" b="1" dirty="0">
              <a:solidFill>
                <a:srgbClr val="002060"/>
              </a:solidFill>
              <a:cs typeface="B Nazanin" panose="00000400000000000000" pitchFamily="2" charset="-78"/>
            </a:endParaRPr>
          </a:p>
          <a:p>
            <a:pPr algn="r" rtl="1" eaLnBrk="1" hangingPunct="1"/>
            <a:r>
              <a:rPr lang="fa-IR" altLang="en-US" sz="3600" b="1" dirty="0">
                <a:solidFill>
                  <a:srgbClr val="002060"/>
                </a:solidFill>
                <a:cs typeface="B Nazanin" panose="00000400000000000000" pitchFamily="2" charset="-78"/>
              </a:rPr>
              <a:t>کنترل قند خون قبل و پس از </a:t>
            </a:r>
            <a:r>
              <a:rPr lang="fa-IR" altLang="en-US" sz="3600" b="1" dirty="0" smtClean="0">
                <a:solidFill>
                  <a:srgbClr val="002060"/>
                </a:solidFill>
                <a:cs typeface="B Nazanin" panose="00000400000000000000" pitchFamily="2" charset="-78"/>
              </a:rPr>
              <a:t>فعالیت جسمانی </a:t>
            </a:r>
            <a:r>
              <a:rPr lang="fa-IR" altLang="en-US" sz="3600" b="1" dirty="0">
                <a:solidFill>
                  <a:srgbClr val="002060"/>
                </a:solidFill>
                <a:cs typeface="B Nazanin" panose="00000400000000000000" pitchFamily="2" charset="-78"/>
              </a:rPr>
              <a:t>اهمیت کلیدی دارد.</a:t>
            </a:r>
            <a:endParaRPr lang="en-US" altLang="en-US" sz="3600" b="1" dirty="0">
              <a:solidFill>
                <a:srgbClr val="002060"/>
              </a:solidFill>
              <a:cs typeface="B Nazanin" panose="00000400000000000000" pitchFamily="2" charset="-78"/>
            </a:endParaRPr>
          </a:p>
        </p:txBody>
      </p:sp>
      <p:pic>
        <p:nvPicPr>
          <p:cNvPr id="23556" name="Picture 4" descr="1ucpmnzz[1]"/>
          <p:cNvPicPr>
            <a:picLocks noGrp="1" noChangeAspect="1" noChangeArrowheads="1"/>
          </p:cNvPicPr>
          <p:nvPr>
            <p:ph type="clipArt" sz="half" idx="2"/>
          </p:nvPr>
        </p:nvPicPr>
        <p:blipFill>
          <a:blip r:embed="rId3" cstate="print">
            <a:extLst>
              <a:ext uri="{28A0092B-C50C-407E-A947-70E740481C1C}">
                <a14:useLocalDpi xmlns:a14="http://schemas.microsoft.com/office/drawing/2010/main" val="0"/>
              </a:ext>
            </a:extLst>
          </a:blip>
          <a:srcRect/>
          <a:stretch>
            <a:fillRect/>
          </a:stretch>
        </p:blipFill>
        <p:spPr>
          <a:xfrm>
            <a:off x="3962400" y="3962401"/>
            <a:ext cx="3581400" cy="1749425"/>
          </a:xfrm>
          <a:noFill/>
        </p:spPr>
      </p:pic>
    </p:spTree>
    <p:extLst>
      <p:ext uri="{BB962C8B-B14F-4D97-AF65-F5344CB8AC3E}">
        <p14:creationId xmlns:p14="http://schemas.microsoft.com/office/powerpoint/2010/main" val="562622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876425" y="733425"/>
            <a:ext cx="8229600" cy="1143000"/>
          </a:xfrm>
        </p:spPr>
        <p:txBody>
          <a:bodyPr/>
          <a:lstStyle/>
          <a:p>
            <a:pPr eaLnBrk="1" hangingPunct="1"/>
            <a:r>
              <a:rPr lang="fa-IR" altLang="en-US" sz="4000" dirty="0">
                <a:solidFill>
                  <a:srgbClr val="C00000"/>
                </a:solidFill>
                <a:cs typeface="B Titr" panose="00000700000000000000" pitchFamily="2" charset="-78"/>
              </a:rPr>
              <a:t>اثر </a:t>
            </a:r>
            <a:r>
              <a:rPr lang="fa-IR" altLang="en-US" sz="4000" dirty="0" smtClean="0">
                <a:solidFill>
                  <a:srgbClr val="C00000"/>
                </a:solidFill>
                <a:cs typeface="B Titr" panose="00000700000000000000" pitchFamily="2" charset="-78"/>
              </a:rPr>
              <a:t>فعالیت جسمانی </a:t>
            </a:r>
            <a:r>
              <a:rPr lang="fa-IR" altLang="en-US" sz="4000" dirty="0">
                <a:solidFill>
                  <a:srgbClr val="C00000"/>
                </a:solidFill>
                <a:cs typeface="B Titr" panose="00000700000000000000" pitchFamily="2" charset="-78"/>
              </a:rPr>
              <a:t>بر میزان قند خون</a:t>
            </a:r>
            <a:endParaRPr lang="en-US" altLang="en-US" sz="4000" dirty="0">
              <a:solidFill>
                <a:srgbClr val="C00000"/>
              </a:solidFill>
              <a:cs typeface="B Titr" panose="00000700000000000000" pitchFamily="2" charset="-78"/>
            </a:endParaRPr>
          </a:p>
        </p:txBody>
      </p:sp>
      <p:sp>
        <p:nvSpPr>
          <p:cNvPr id="25603" name="Rectangle 3"/>
          <p:cNvSpPr>
            <a:spLocks noGrp="1" noChangeArrowheads="1"/>
          </p:cNvSpPr>
          <p:nvPr>
            <p:ph type="body" idx="1"/>
          </p:nvPr>
        </p:nvSpPr>
        <p:spPr>
          <a:xfrm>
            <a:off x="1905000" y="2133600"/>
            <a:ext cx="8229600" cy="4419600"/>
          </a:xfrm>
        </p:spPr>
        <p:txBody>
          <a:bodyPr/>
          <a:lstStyle/>
          <a:p>
            <a:pPr algn="r" rtl="1" eaLnBrk="1" hangingPunct="1">
              <a:lnSpc>
                <a:spcPct val="90000"/>
              </a:lnSpc>
            </a:pPr>
            <a:r>
              <a:rPr lang="fa-IR" altLang="en-US" sz="2800" b="1" dirty="0">
                <a:solidFill>
                  <a:srgbClr val="002060"/>
                </a:solidFill>
              </a:rPr>
              <a:t>فعالیت ورزشی به طور معمول قند خون را کاهش می دهد. </a:t>
            </a:r>
            <a:endParaRPr lang="en-US" altLang="en-US" sz="2800" b="1" dirty="0">
              <a:solidFill>
                <a:srgbClr val="002060"/>
              </a:solidFill>
            </a:endParaRPr>
          </a:p>
          <a:p>
            <a:pPr algn="r" rtl="1" eaLnBrk="1" hangingPunct="1">
              <a:lnSpc>
                <a:spcPct val="90000"/>
              </a:lnSpc>
            </a:pPr>
            <a:endParaRPr lang="en-US" altLang="en-US" sz="2800" b="1" dirty="0">
              <a:solidFill>
                <a:srgbClr val="002060"/>
              </a:solidFill>
            </a:endParaRPr>
          </a:p>
          <a:p>
            <a:pPr algn="r" rtl="1" eaLnBrk="1" hangingPunct="1">
              <a:lnSpc>
                <a:spcPct val="90000"/>
              </a:lnSpc>
            </a:pPr>
            <a:r>
              <a:rPr lang="fa-IR" altLang="en-US" sz="2800" b="1" dirty="0">
                <a:solidFill>
                  <a:srgbClr val="002060"/>
                </a:solidFill>
              </a:rPr>
              <a:t>درموارد زیر ورزش می تواند قند خون را بالا ببرد:</a:t>
            </a:r>
          </a:p>
          <a:p>
            <a:pPr algn="r" rtl="1" eaLnBrk="1" hangingPunct="1">
              <a:lnSpc>
                <a:spcPct val="90000"/>
              </a:lnSpc>
              <a:buFont typeface="Arial" panose="020B0604020202020204" pitchFamily="34" charset="0"/>
              <a:buNone/>
            </a:pPr>
            <a:r>
              <a:rPr lang="fa-IR" altLang="en-US" sz="2800" b="1" dirty="0">
                <a:solidFill>
                  <a:srgbClr val="002060"/>
                </a:solidFill>
              </a:rPr>
              <a:t>- قند خون قبل از ورزش بالای 250 میلی گرم در دسی لیتر باشد.</a:t>
            </a:r>
          </a:p>
          <a:p>
            <a:pPr algn="r" rtl="1" eaLnBrk="1" hangingPunct="1">
              <a:lnSpc>
                <a:spcPct val="90000"/>
              </a:lnSpc>
              <a:buFont typeface="Arial" panose="020B0604020202020204" pitchFamily="34" charset="0"/>
              <a:buNone/>
            </a:pPr>
            <a:r>
              <a:rPr lang="fa-IR" altLang="en-US" sz="2800" b="1" dirty="0">
                <a:solidFill>
                  <a:srgbClr val="002060"/>
                </a:solidFill>
              </a:rPr>
              <a:t>- یک برنامه ورزشی شدید به تازگی آغاز شده باشد.</a:t>
            </a:r>
            <a:endParaRPr lang="en-US" altLang="en-US" sz="2800" b="1" dirty="0">
              <a:solidFill>
                <a:srgbClr val="002060"/>
              </a:solidFill>
            </a:endParaRPr>
          </a:p>
        </p:txBody>
      </p:sp>
      <p:sp>
        <p:nvSpPr>
          <p:cNvPr id="25604" name="AutoShape 4"/>
          <p:cNvSpPr>
            <a:spLocks noChangeArrowheads="1"/>
          </p:cNvSpPr>
          <p:nvPr/>
        </p:nvSpPr>
        <p:spPr bwMode="auto">
          <a:xfrm>
            <a:off x="1905000" y="2133600"/>
            <a:ext cx="533400" cy="609600"/>
          </a:xfrm>
          <a:prstGeom prst="downArrow">
            <a:avLst>
              <a:gd name="adj1" fmla="val 50000"/>
              <a:gd name="adj2" fmla="val 28571"/>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605" name="AutoShape 5"/>
          <p:cNvSpPr>
            <a:spLocks noChangeArrowheads="1"/>
          </p:cNvSpPr>
          <p:nvPr/>
        </p:nvSpPr>
        <p:spPr bwMode="auto">
          <a:xfrm>
            <a:off x="1905000" y="2971800"/>
            <a:ext cx="533400" cy="609600"/>
          </a:xfrm>
          <a:prstGeom prst="upArrow">
            <a:avLst>
              <a:gd name="adj1" fmla="val 50000"/>
              <a:gd name="adj2" fmla="val 28571"/>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Tree>
    <p:extLst>
      <p:ext uri="{BB962C8B-B14F-4D97-AF65-F5344CB8AC3E}">
        <p14:creationId xmlns:p14="http://schemas.microsoft.com/office/powerpoint/2010/main" val="3161727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05000" y="523875"/>
            <a:ext cx="8229600" cy="1143000"/>
          </a:xfrm>
        </p:spPr>
        <p:txBody>
          <a:bodyPr/>
          <a:lstStyle/>
          <a:p>
            <a:r>
              <a:rPr lang="fa-IR" altLang="en-US" sz="3200" dirty="0">
                <a:solidFill>
                  <a:srgbClr val="C00000"/>
                </a:solidFill>
                <a:latin typeface="Arial Black" panose="020B0A04020102020204" pitchFamily="34" charset="0"/>
                <a:cs typeface="B Titr" panose="00000700000000000000" pitchFamily="2" charset="-78"/>
              </a:rPr>
              <a:t>توصیه های عمومی برای ورزش </a:t>
            </a:r>
            <a:r>
              <a:rPr lang="fa-IR" altLang="en-US" sz="3200" dirty="0" smtClean="0">
                <a:solidFill>
                  <a:srgbClr val="C00000"/>
                </a:solidFill>
                <a:latin typeface="Arial Black" panose="020B0A04020102020204" pitchFamily="34" charset="0"/>
                <a:cs typeface="B Titr" panose="00000700000000000000" pitchFamily="2" charset="-78"/>
              </a:rPr>
              <a:t>بیمار دیابتی</a:t>
            </a:r>
            <a:endParaRPr lang="fa-IR" altLang="en-US" sz="3200" dirty="0">
              <a:solidFill>
                <a:srgbClr val="C00000"/>
              </a:solidFill>
              <a:latin typeface="Arial Black" panose="020B0A04020102020204" pitchFamily="34" charset="0"/>
              <a:cs typeface="B Titr" panose="00000700000000000000" pitchFamily="2" charset="-78"/>
            </a:endParaRPr>
          </a:p>
        </p:txBody>
      </p:sp>
      <p:sp>
        <p:nvSpPr>
          <p:cNvPr id="30723" name="Content Placeholder 2"/>
          <p:cNvSpPr>
            <a:spLocks noGrp="1"/>
          </p:cNvSpPr>
          <p:nvPr>
            <p:ph idx="1"/>
          </p:nvPr>
        </p:nvSpPr>
        <p:spPr>
          <a:xfrm>
            <a:off x="1352550" y="1676400"/>
            <a:ext cx="8934450" cy="4953000"/>
          </a:xfrm>
        </p:spPr>
        <p:txBody>
          <a:bodyPr/>
          <a:lstStyle/>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فرد </a:t>
            </a:r>
            <a:r>
              <a:rPr lang="fa-IR" altLang="en-US" sz="2400" b="1" dirty="0">
                <a:solidFill>
                  <a:srgbClr val="002060"/>
                </a:solidFill>
                <a:latin typeface="Arial" panose="020B0604020202020204" pitchFamily="34" charset="0"/>
              </a:rPr>
              <a:t>قبل و پس از فعالیت ورزشی حتماً قند خون را با گلوکومتر اندازه گیری کند.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برنامه </a:t>
            </a:r>
            <a:r>
              <a:rPr lang="fa-IR" altLang="en-US" sz="2400" b="1" dirty="0">
                <a:solidFill>
                  <a:srgbClr val="002060"/>
                </a:solidFill>
                <a:latin typeface="Arial" panose="020B0604020202020204" pitchFamily="34" charset="0"/>
              </a:rPr>
              <a:t>منظم روزانه داشته باشد.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به </a:t>
            </a:r>
            <a:r>
              <a:rPr lang="fa-IR" altLang="en-US" sz="2400" b="1" dirty="0">
                <a:solidFill>
                  <a:srgbClr val="002060"/>
                </a:solidFill>
                <a:latin typeface="Arial" panose="020B0604020202020204" pitchFamily="34" charset="0"/>
              </a:rPr>
              <a:t>دریافت مایعات و کربوهیدرات در حین ورزش دقت شود.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دریافت </a:t>
            </a:r>
            <a:r>
              <a:rPr lang="fa-IR" altLang="en-US" sz="2400" b="1" dirty="0">
                <a:solidFill>
                  <a:srgbClr val="002060"/>
                </a:solidFill>
                <a:latin typeface="Arial" panose="020B0604020202020204" pitchFamily="34" charset="0"/>
              </a:rPr>
              <a:t>کالری تعدیل شود.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انسولین </a:t>
            </a:r>
            <a:r>
              <a:rPr lang="fa-IR" altLang="en-US" sz="2400" b="1" dirty="0">
                <a:solidFill>
                  <a:srgbClr val="002060"/>
                </a:solidFill>
                <a:latin typeface="Arial" panose="020B0604020202020204" pitchFamily="34" charset="0"/>
              </a:rPr>
              <a:t>با نظر متخصص غدد داخلی تعدیل شود.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با </a:t>
            </a:r>
            <a:r>
              <a:rPr lang="fa-IR" altLang="en-US" sz="2400" b="1" dirty="0">
                <a:solidFill>
                  <a:srgbClr val="002060"/>
                </a:solidFill>
                <a:latin typeface="Arial" panose="020B0604020202020204" pitchFamily="34" charset="0"/>
              </a:rPr>
              <a:t>همراه ورزش کند.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کفش </a:t>
            </a:r>
            <a:r>
              <a:rPr lang="fa-IR" altLang="en-US" sz="2400" b="1" dirty="0">
                <a:solidFill>
                  <a:srgbClr val="002060"/>
                </a:solidFill>
                <a:latin typeface="Arial" panose="020B0604020202020204" pitchFamily="34" charset="0"/>
              </a:rPr>
              <a:t>مناسب اهمیت دارد.</a:t>
            </a:r>
          </a:p>
          <a:p>
            <a:pPr algn="r" rtl="1">
              <a:buFont typeface="Arial" panose="020B0604020202020204" pitchFamily="34" charset="0"/>
              <a:buBlip>
                <a:blip r:embed="rId2"/>
              </a:buBlip>
            </a:pPr>
            <a:r>
              <a:rPr lang="fa-IR" altLang="en-US" sz="2400" b="1" dirty="0" smtClean="0">
                <a:solidFill>
                  <a:srgbClr val="002060"/>
                </a:solidFill>
                <a:latin typeface="Arial" panose="020B0604020202020204" pitchFamily="34" charset="0"/>
              </a:rPr>
              <a:t> بهداشت </a:t>
            </a:r>
            <a:r>
              <a:rPr lang="fa-IR" altLang="en-US" sz="2400" b="1" dirty="0">
                <a:solidFill>
                  <a:srgbClr val="002060"/>
                </a:solidFill>
                <a:latin typeface="Arial" panose="020B0604020202020204" pitchFamily="34" charset="0"/>
              </a:rPr>
              <a:t>کاملاً رعایت شود.</a:t>
            </a:r>
          </a:p>
        </p:txBody>
      </p:sp>
    </p:spTree>
    <p:extLst>
      <p:ext uri="{BB962C8B-B14F-4D97-AF65-F5344CB8AC3E}">
        <p14:creationId xmlns:p14="http://schemas.microsoft.com/office/powerpoint/2010/main" val="2474208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5"/>
          <p:cNvSpPr>
            <a:spLocks noChangeArrowheads="1"/>
          </p:cNvSpPr>
          <p:nvPr/>
        </p:nvSpPr>
        <p:spPr bwMode="auto">
          <a:xfrm>
            <a:off x="2514600" y="533400"/>
            <a:ext cx="7162800" cy="4343400"/>
          </a:xfrm>
          <a:prstGeom prst="downArrowCallout">
            <a:avLst>
              <a:gd name="adj1" fmla="val 41228"/>
              <a:gd name="adj2" fmla="val 41228"/>
              <a:gd name="adj3" fmla="val 16667"/>
              <a:gd name="adj4" fmla="val 66667"/>
            </a:avLst>
          </a:prstGeom>
          <a:solidFill>
            <a:srgbClr val="FFFF00"/>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1800">
              <a:solidFill>
                <a:schemeClr val="bg1"/>
              </a:solidFill>
              <a:latin typeface="Arial" panose="020B0604020202020204" pitchFamily="34" charset="0"/>
            </a:endParaRPr>
          </a:p>
        </p:txBody>
      </p:sp>
      <p:sp>
        <p:nvSpPr>
          <p:cNvPr id="33795" name="Text Box 4"/>
          <p:cNvSpPr txBox="1">
            <a:spLocks noChangeArrowheads="1"/>
          </p:cNvSpPr>
          <p:nvPr/>
        </p:nvSpPr>
        <p:spPr bwMode="auto">
          <a:xfrm>
            <a:off x="2362200" y="892176"/>
            <a:ext cx="7467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fa-IR" altLang="en-US" sz="4800" b="1">
                <a:solidFill>
                  <a:srgbClr val="C00000"/>
                </a:solidFill>
                <a:latin typeface="Bookman Old Style" panose="02050604050505020204" pitchFamily="18" charset="0"/>
                <a:cs typeface="B Titr" panose="00000700000000000000" pitchFamily="2" charset="-78"/>
              </a:rPr>
              <a:t>آخرین توصیه های کالج پزشکی ورزشی آمریکا برای ورزش در بیماران دیابتی</a:t>
            </a:r>
            <a:endParaRPr lang="en-US" altLang="en-US" sz="4800" b="1">
              <a:solidFill>
                <a:srgbClr val="C00000"/>
              </a:solidFill>
              <a:latin typeface="Bookman Old Style" panose="02050604050505020204" pitchFamily="18" charset="0"/>
              <a:cs typeface="B Titr" panose="00000700000000000000" pitchFamily="2" charset="-78"/>
            </a:endParaRPr>
          </a:p>
        </p:txBody>
      </p:sp>
      <p:pic>
        <p:nvPicPr>
          <p:cNvPr id="33796" name="Picture 6" descr="200023322-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9513" y="3962400"/>
            <a:ext cx="1681162"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12" descr="a0013-0003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1" y="3962400"/>
            <a:ext cx="16351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CSM%20logo.jpg"/>
          <p:cNvPicPr>
            <a:picLocks noChangeAspect="1"/>
          </p:cNvPicPr>
          <p:nvPr/>
        </p:nvPicPr>
        <p:blipFill>
          <a:blip r:embed="rId4" cstate="print"/>
          <a:stretch>
            <a:fillRect/>
          </a:stretch>
        </p:blipFill>
        <p:spPr>
          <a:xfrm>
            <a:off x="5546302" y="3395898"/>
            <a:ext cx="1083098" cy="109990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255484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81200" y="409575"/>
            <a:ext cx="8229600" cy="1143000"/>
          </a:xfrm>
        </p:spPr>
        <p:txBody>
          <a:bodyPr/>
          <a:lstStyle/>
          <a:p>
            <a:pPr algn="ctr"/>
            <a:r>
              <a:rPr lang="fa-IR" altLang="en-US" dirty="0" smtClean="0">
                <a:solidFill>
                  <a:srgbClr val="FF0000"/>
                </a:solidFill>
                <a:cs typeface="B Titr" panose="00000700000000000000" pitchFamily="2" charset="-78"/>
              </a:rPr>
              <a:t>ورزش هوازی</a:t>
            </a:r>
            <a:endParaRPr lang="en-US" altLang="en-US" dirty="0" smtClean="0">
              <a:solidFill>
                <a:srgbClr val="FF0000"/>
              </a:solidFill>
              <a:cs typeface="B Titr" panose="00000700000000000000" pitchFamily="2" charset="-78"/>
            </a:endParaRPr>
          </a:p>
        </p:txBody>
      </p:sp>
      <p:graphicFrame>
        <p:nvGraphicFramePr>
          <p:cNvPr id="4" name="Content Placeholder 3"/>
          <p:cNvGraphicFramePr>
            <a:graphicFrameLocks noGrp="1"/>
          </p:cNvGraphicFramePr>
          <p:nvPr>
            <p:ph idx="1"/>
          </p:nvPr>
        </p:nvGraphicFramePr>
        <p:xfrm>
          <a:off x="1828800" y="1219201"/>
          <a:ext cx="8382000" cy="5000625"/>
        </p:xfrm>
        <a:graphic>
          <a:graphicData uri="http://schemas.openxmlformats.org/drawingml/2006/table">
            <a:tbl>
              <a:tblPr firstRow="1" bandRow="1">
                <a:tableStyleId>{5C22544A-7EE6-4342-B048-85BDC9FD1C3A}</a:tableStyleId>
              </a:tblPr>
              <a:tblGrid>
                <a:gridCol w="38100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1447800">
                  <a:extLst>
                    <a:ext uri="{9D8B030D-6E8A-4147-A177-3AD203B41FA5}">
                      <a16:colId xmlns="" xmlns:a16="http://schemas.microsoft.com/office/drawing/2014/main" val="20002"/>
                    </a:ext>
                  </a:extLst>
                </a:gridCol>
              </a:tblGrid>
              <a:tr h="744871">
                <a:tc>
                  <a:txBody>
                    <a:bodyPr/>
                    <a:lstStyle/>
                    <a:p>
                      <a:pPr marL="2540" algn="ctr" rtl="1">
                        <a:lnSpc>
                          <a:spcPct val="150000"/>
                        </a:lnSpc>
                        <a:spcAft>
                          <a:spcPts val="0"/>
                        </a:spcAft>
                      </a:pPr>
                      <a:r>
                        <a:rPr lang="fa-IR" sz="2200" b="1" dirty="0">
                          <a:latin typeface="Times New Roman"/>
                          <a:ea typeface="Calibri"/>
                          <a:cs typeface="B Nazanin"/>
                        </a:rPr>
                        <a:t>دیابت نوع 2</a:t>
                      </a:r>
                      <a:endParaRPr lang="en-US" sz="2200" dirty="0">
                        <a:latin typeface="Calibri"/>
                        <a:ea typeface="Calibri"/>
                        <a:cs typeface="Arial"/>
                      </a:endParaRPr>
                    </a:p>
                  </a:txBody>
                  <a:tcPr marL="68580" marR="68580" marT="0" marB="0"/>
                </a:tc>
                <a:tc>
                  <a:txBody>
                    <a:bodyPr/>
                    <a:lstStyle/>
                    <a:p>
                      <a:pPr marL="2540" algn="ctr" rtl="1">
                        <a:lnSpc>
                          <a:spcPct val="150000"/>
                        </a:lnSpc>
                        <a:spcAft>
                          <a:spcPts val="0"/>
                        </a:spcAft>
                      </a:pPr>
                      <a:r>
                        <a:rPr lang="fa-IR" sz="2200" b="1" dirty="0">
                          <a:latin typeface="Times New Roman"/>
                          <a:ea typeface="Calibri"/>
                          <a:cs typeface="B Nazanin"/>
                        </a:rPr>
                        <a:t>دیابت نوع 1</a:t>
                      </a:r>
                      <a:endParaRPr lang="en-US" sz="2200" dirty="0">
                        <a:latin typeface="Calibri"/>
                        <a:ea typeface="Calibri"/>
                        <a:cs typeface="Arial"/>
                      </a:endParaRPr>
                    </a:p>
                  </a:txBody>
                  <a:tcPr marL="68580" marR="68580" marT="0" marB="0"/>
                </a:tc>
                <a:tc>
                  <a:txBody>
                    <a:bodyPr/>
                    <a:lstStyle/>
                    <a:p>
                      <a:pPr marL="2540" algn="ctr" rtl="1">
                        <a:lnSpc>
                          <a:spcPct val="150000"/>
                        </a:lnSpc>
                        <a:spcAft>
                          <a:spcPts val="0"/>
                        </a:spcAft>
                      </a:pPr>
                      <a:r>
                        <a:rPr lang="fa-IR" sz="2200" b="1" dirty="0">
                          <a:latin typeface="Times New Roman"/>
                          <a:ea typeface="Calibri"/>
                          <a:cs typeface="B Nazanin"/>
                        </a:rPr>
                        <a:t>جزء ورزش</a:t>
                      </a:r>
                      <a:endParaRPr lang="en-US" sz="2200" dirty="0">
                        <a:latin typeface="Calibri"/>
                        <a:ea typeface="Calibri"/>
                        <a:cs typeface="Arial"/>
                      </a:endParaRPr>
                    </a:p>
                  </a:txBody>
                  <a:tcPr marL="68580" marR="68580" marT="0" marB="0"/>
                </a:tc>
                <a:extLst>
                  <a:ext uri="{0D108BD9-81ED-4DB2-BD59-A6C34878D82A}">
                    <a16:rowId xmlns="" xmlns:a16="http://schemas.microsoft.com/office/drawing/2014/main" val="10000"/>
                  </a:ext>
                </a:extLst>
              </a:tr>
              <a:tr h="744871">
                <a:tc>
                  <a:txBody>
                    <a:bodyPr/>
                    <a:lstStyle/>
                    <a:p>
                      <a:pPr marL="2540" algn="justLow" rtl="1">
                        <a:lnSpc>
                          <a:spcPct val="150000"/>
                        </a:lnSpc>
                        <a:spcAft>
                          <a:spcPts val="0"/>
                        </a:spcAft>
                      </a:pPr>
                      <a:r>
                        <a:rPr lang="fa-IR" sz="2200">
                          <a:latin typeface="Times New Roman"/>
                          <a:ea typeface="Calibri"/>
                          <a:cs typeface="B Nazanin"/>
                        </a:rPr>
                        <a:t>7-3 روز در هفته</a:t>
                      </a:r>
                      <a:endParaRPr lang="en-US" sz="220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7-3 روز در هفته</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فراوانی</a:t>
                      </a:r>
                      <a:endParaRPr lang="en-US" sz="2200" dirty="0">
                        <a:latin typeface="Calibri"/>
                        <a:ea typeface="Calibri"/>
                        <a:cs typeface="Arial"/>
                      </a:endParaRPr>
                    </a:p>
                  </a:txBody>
                  <a:tcPr marL="68580" marR="68580" marT="0" marB="0"/>
                </a:tc>
                <a:extLst>
                  <a:ext uri="{0D108BD9-81ED-4DB2-BD59-A6C34878D82A}">
                    <a16:rowId xmlns="" xmlns:a16="http://schemas.microsoft.com/office/drawing/2014/main" val="10001"/>
                  </a:ext>
                </a:extLst>
              </a:tr>
              <a:tr h="994862">
                <a:tc>
                  <a:txBody>
                    <a:bodyPr/>
                    <a:lstStyle/>
                    <a:p>
                      <a:pPr marL="2540" algn="justLow" rtl="1">
                        <a:lnSpc>
                          <a:spcPct val="150000"/>
                        </a:lnSpc>
                        <a:spcAft>
                          <a:spcPts val="0"/>
                        </a:spcAft>
                      </a:pPr>
                      <a:r>
                        <a:rPr lang="fa-IR" sz="2200" dirty="0">
                          <a:latin typeface="Times New Roman"/>
                          <a:ea typeface="Calibri"/>
                          <a:cs typeface="B Nazanin"/>
                        </a:rPr>
                        <a:t>درجه تقلای احساس شده 16-12 </a:t>
                      </a:r>
                      <a:r>
                        <a:rPr lang="fa-IR" sz="2200" dirty="0" smtClean="0">
                          <a:latin typeface="Times New Roman"/>
                          <a:ea typeface="Calibri"/>
                          <a:cs typeface="B Nazanin"/>
                        </a:rPr>
                        <a:t> </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درجه تقلای احساس شده 16-12 </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شدت</a:t>
                      </a:r>
                      <a:endParaRPr lang="en-US" sz="2200" dirty="0">
                        <a:latin typeface="Calibri"/>
                        <a:ea typeface="Calibri"/>
                        <a:cs typeface="Arial"/>
                      </a:endParaRPr>
                    </a:p>
                  </a:txBody>
                  <a:tcPr marL="68580" marR="68580" marT="0" marB="0"/>
                </a:tc>
                <a:extLst>
                  <a:ext uri="{0D108BD9-81ED-4DB2-BD59-A6C34878D82A}">
                    <a16:rowId xmlns="" xmlns:a16="http://schemas.microsoft.com/office/drawing/2014/main" val="10002"/>
                  </a:ext>
                </a:extLst>
              </a:tr>
              <a:tr h="1509613">
                <a:tc>
                  <a:txBody>
                    <a:bodyPr/>
                    <a:lstStyle/>
                    <a:p>
                      <a:pPr marL="2540" algn="justLow" rtl="1">
                        <a:lnSpc>
                          <a:spcPct val="150000"/>
                        </a:lnSpc>
                        <a:spcAft>
                          <a:spcPts val="0"/>
                        </a:spcAft>
                      </a:pPr>
                      <a:r>
                        <a:rPr lang="fa-IR" sz="2200">
                          <a:latin typeface="Times New Roman"/>
                          <a:ea typeface="Calibri"/>
                          <a:cs typeface="B Nazanin"/>
                        </a:rPr>
                        <a:t>60-20 دقیقه در هر جلسه</a:t>
                      </a:r>
                      <a:endParaRPr lang="en-US" sz="2200">
                        <a:latin typeface="Calibri"/>
                        <a:ea typeface="Calibri"/>
                        <a:cs typeface="Arial"/>
                      </a:endParaRPr>
                    </a:p>
                    <a:p>
                      <a:pPr marL="2540" algn="justLow" rtl="1">
                        <a:lnSpc>
                          <a:spcPct val="150000"/>
                        </a:lnSpc>
                        <a:spcAft>
                          <a:spcPts val="0"/>
                        </a:spcAft>
                      </a:pPr>
                      <a:r>
                        <a:rPr lang="fa-IR" sz="2200">
                          <a:latin typeface="Times New Roman"/>
                          <a:ea typeface="Calibri"/>
                          <a:cs typeface="B Nazanin"/>
                        </a:rPr>
                        <a:t>حداقل 150 دقیقه در هفته ورزش با شدت متوسط یا 90 دقیقه در هفته با شدت بالا</a:t>
                      </a:r>
                      <a:endParaRPr lang="en-US" sz="220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60-20 دقیقه در هر جلسه</a:t>
                      </a:r>
                      <a:endParaRPr lang="en-US" sz="2200" dirty="0">
                        <a:latin typeface="Calibri"/>
                        <a:ea typeface="Calibri"/>
                        <a:cs typeface="Arial"/>
                      </a:endParaRPr>
                    </a:p>
                    <a:p>
                      <a:pPr marL="2540" algn="justLow" rtl="1">
                        <a:lnSpc>
                          <a:spcPct val="150000"/>
                        </a:lnSpc>
                        <a:spcAft>
                          <a:spcPts val="0"/>
                        </a:spcAft>
                      </a:pPr>
                      <a:r>
                        <a:rPr lang="fa-IR" sz="2200" dirty="0">
                          <a:latin typeface="Times New Roman"/>
                          <a:ea typeface="Calibri"/>
                          <a:cs typeface="B Nazanin"/>
                        </a:rPr>
                        <a:t>حداقل 150 دقیقه در هفته ورزش با شدت متوسط</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مدت</a:t>
                      </a:r>
                      <a:endParaRPr lang="en-US" sz="2200" dirty="0">
                        <a:latin typeface="Calibri"/>
                        <a:ea typeface="Calibri"/>
                        <a:cs typeface="Arial"/>
                      </a:endParaRPr>
                    </a:p>
                  </a:txBody>
                  <a:tcPr marL="68580" marR="68580" marT="0" marB="0"/>
                </a:tc>
                <a:extLst>
                  <a:ext uri="{0D108BD9-81ED-4DB2-BD59-A6C34878D82A}">
                    <a16:rowId xmlns="" xmlns:a16="http://schemas.microsoft.com/office/drawing/2014/main" val="10003"/>
                  </a:ext>
                </a:extLst>
              </a:tr>
              <a:tr h="1006408">
                <a:tc>
                  <a:txBody>
                    <a:bodyPr/>
                    <a:lstStyle/>
                    <a:p>
                      <a:pPr marL="2540" algn="justLow" rtl="1">
                        <a:lnSpc>
                          <a:spcPct val="150000"/>
                        </a:lnSpc>
                        <a:spcAft>
                          <a:spcPts val="0"/>
                        </a:spcAft>
                      </a:pPr>
                      <a:r>
                        <a:rPr lang="fa-IR" sz="2200" dirty="0">
                          <a:latin typeface="Times New Roman"/>
                          <a:ea typeface="Calibri"/>
                          <a:cs typeface="B Nazanin"/>
                        </a:rPr>
                        <a:t>پیاده‌روی، دوچرخه‌سواری، دویدن نرم، ورزش‌ هوازی در آب</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spc="-20" dirty="0">
                          <a:latin typeface="Times New Roman"/>
                          <a:ea typeface="Calibri"/>
                          <a:cs typeface="B Nazanin"/>
                        </a:rPr>
                        <a:t>پیاده‌روی، دوچرخه‌سواری، دویدن نرم، ورزش‌ هوازی در آب</a:t>
                      </a:r>
                      <a:endParaRPr lang="en-US" sz="2200" dirty="0">
                        <a:latin typeface="Calibri"/>
                        <a:ea typeface="Calibri"/>
                        <a:cs typeface="Arial"/>
                      </a:endParaRPr>
                    </a:p>
                  </a:txBody>
                  <a:tcPr marL="68580" marR="68580" marT="0" marB="0"/>
                </a:tc>
                <a:tc>
                  <a:txBody>
                    <a:bodyPr/>
                    <a:lstStyle/>
                    <a:p>
                      <a:pPr marL="2540" algn="justLow" rtl="1">
                        <a:lnSpc>
                          <a:spcPct val="150000"/>
                        </a:lnSpc>
                        <a:spcAft>
                          <a:spcPts val="0"/>
                        </a:spcAft>
                      </a:pPr>
                      <a:r>
                        <a:rPr lang="fa-IR" sz="2200" dirty="0">
                          <a:latin typeface="Times New Roman"/>
                          <a:ea typeface="Calibri"/>
                          <a:cs typeface="B Nazanin"/>
                        </a:rPr>
                        <a:t>نوع</a:t>
                      </a:r>
                      <a:endParaRPr lang="en-US" sz="2200" dirty="0">
                        <a:latin typeface="Calibri"/>
                        <a:ea typeface="Calibri"/>
                        <a:cs typeface="Arial"/>
                      </a:endParaRPr>
                    </a:p>
                  </a:txBody>
                  <a:tcPr marL="68580" marR="68580" marT="0" marB="0"/>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2317320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81200" y="190500"/>
            <a:ext cx="8229600" cy="1143000"/>
          </a:xfrm>
        </p:spPr>
        <p:txBody>
          <a:bodyPr/>
          <a:lstStyle/>
          <a:p>
            <a:pPr algn="ctr"/>
            <a:r>
              <a:rPr lang="fa-IR" altLang="en-US" dirty="0" smtClean="0">
                <a:solidFill>
                  <a:srgbClr val="FF0000"/>
                </a:solidFill>
                <a:cs typeface="B Titr" panose="00000700000000000000" pitchFamily="2" charset="-78"/>
              </a:rPr>
              <a:t>ورزش مقاومتی</a:t>
            </a:r>
            <a:endParaRPr lang="en-US" altLang="en-US" dirty="0" smtClean="0">
              <a:solidFill>
                <a:srgbClr val="FF0000"/>
              </a:solidFill>
              <a:cs typeface="B Titr" panose="00000700000000000000" pitchFamily="2" charset="-78"/>
            </a:endParaRPr>
          </a:p>
        </p:txBody>
      </p:sp>
      <p:graphicFrame>
        <p:nvGraphicFramePr>
          <p:cNvPr id="4" name="Content Placeholder 3"/>
          <p:cNvGraphicFramePr>
            <a:graphicFrameLocks noGrp="1"/>
          </p:cNvGraphicFramePr>
          <p:nvPr>
            <p:ph idx="1"/>
          </p:nvPr>
        </p:nvGraphicFramePr>
        <p:xfrm>
          <a:off x="1828801" y="1143001"/>
          <a:ext cx="8381999" cy="5029199"/>
        </p:xfrm>
        <a:graphic>
          <a:graphicData uri="http://schemas.openxmlformats.org/drawingml/2006/table">
            <a:tbl>
              <a:tblPr firstRow="1" bandRow="1">
                <a:tableStyleId>{5C22544A-7EE6-4342-B048-85BDC9FD1C3A}</a:tableStyleId>
              </a:tblPr>
              <a:tblGrid>
                <a:gridCol w="34290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1828799">
                  <a:extLst>
                    <a:ext uri="{9D8B030D-6E8A-4147-A177-3AD203B41FA5}">
                      <a16:colId xmlns="" xmlns:a16="http://schemas.microsoft.com/office/drawing/2014/main" val="20002"/>
                    </a:ext>
                  </a:extLst>
                </a:gridCol>
              </a:tblGrid>
              <a:tr h="646642">
                <a:tc>
                  <a:txBody>
                    <a:bodyPr/>
                    <a:lstStyle/>
                    <a:p>
                      <a:pPr marL="2540" algn="ctr" rtl="1">
                        <a:lnSpc>
                          <a:spcPct val="150000"/>
                        </a:lnSpc>
                        <a:spcAft>
                          <a:spcPts val="0"/>
                        </a:spcAft>
                      </a:pPr>
                      <a:r>
                        <a:rPr lang="fa-IR" sz="2000" b="1" dirty="0">
                          <a:latin typeface="Times New Roman"/>
                          <a:ea typeface="Calibri"/>
                          <a:cs typeface="B Nazanin"/>
                        </a:rPr>
                        <a:t>دیابت نوع 2</a:t>
                      </a:r>
                      <a:endParaRPr lang="en-US" sz="2000" dirty="0">
                        <a:latin typeface="Calibri"/>
                        <a:ea typeface="Calibri"/>
                        <a:cs typeface="Arial"/>
                      </a:endParaRPr>
                    </a:p>
                  </a:txBody>
                  <a:tcPr marL="68580" marR="68580" marT="0" marB="0"/>
                </a:tc>
                <a:tc>
                  <a:txBody>
                    <a:bodyPr/>
                    <a:lstStyle/>
                    <a:p>
                      <a:pPr marL="2540" algn="ctr" rtl="1">
                        <a:lnSpc>
                          <a:spcPct val="150000"/>
                        </a:lnSpc>
                        <a:spcAft>
                          <a:spcPts val="0"/>
                        </a:spcAft>
                      </a:pPr>
                      <a:r>
                        <a:rPr lang="fa-IR" sz="2000" b="1" dirty="0">
                          <a:latin typeface="Times New Roman"/>
                          <a:ea typeface="Calibri"/>
                          <a:cs typeface="B Nazanin"/>
                        </a:rPr>
                        <a:t>دیابت نوع 1</a:t>
                      </a:r>
                      <a:endParaRPr lang="en-US" sz="2000" dirty="0">
                        <a:latin typeface="Calibri"/>
                        <a:ea typeface="Calibri"/>
                        <a:cs typeface="Arial"/>
                      </a:endParaRPr>
                    </a:p>
                  </a:txBody>
                  <a:tcPr marL="68580" marR="68580" marT="0" marB="0"/>
                </a:tc>
                <a:tc>
                  <a:txBody>
                    <a:bodyPr/>
                    <a:lstStyle/>
                    <a:p>
                      <a:pPr marL="2540" algn="ctr" rtl="1">
                        <a:lnSpc>
                          <a:spcPct val="150000"/>
                        </a:lnSpc>
                        <a:spcAft>
                          <a:spcPts val="0"/>
                        </a:spcAft>
                      </a:pPr>
                      <a:r>
                        <a:rPr lang="fa-IR" sz="2000" b="1" dirty="0">
                          <a:latin typeface="Times New Roman"/>
                          <a:ea typeface="Calibri"/>
                          <a:cs typeface="B Nazanin"/>
                        </a:rPr>
                        <a:t>جزء ورزش</a:t>
                      </a:r>
                      <a:endParaRPr lang="en-US" sz="2000" dirty="0">
                        <a:latin typeface="Calibri"/>
                        <a:ea typeface="Calibri"/>
                        <a:cs typeface="Arial"/>
                      </a:endParaRPr>
                    </a:p>
                  </a:txBody>
                  <a:tcPr marL="68580" marR="68580" marT="0" marB="0" anchor="ctr"/>
                </a:tc>
                <a:extLst>
                  <a:ext uri="{0D108BD9-81ED-4DB2-BD59-A6C34878D82A}">
                    <a16:rowId xmlns="" xmlns:a16="http://schemas.microsoft.com/office/drawing/2014/main" val="10000"/>
                  </a:ext>
                </a:extLst>
              </a:tr>
              <a:tr h="646642">
                <a:tc>
                  <a:txBody>
                    <a:bodyPr/>
                    <a:lstStyle/>
                    <a:p>
                      <a:pPr marL="2540" algn="r" rtl="1">
                        <a:lnSpc>
                          <a:spcPct val="150000"/>
                        </a:lnSpc>
                        <a:spcAft>
                          <a:spcPts val="0"/>
                        </a:spcAft>
                      </a:pPr>
                      <a:r>
                        <a:rPr lang="fa-IR" sz="2000" dirty="0">
                          <a:latin typeface="Times New Roman"/>
                          <a:ea typeface="Calibri"/>
                          <a:cs typeface="B Nazanin"/>
                        </a:rPr>
                        <a:t>3-2 روز در هفته</a:t>
                      </a:r>
                      <a:endParaRPr lang="en-US" sz="2000" dirty="0">
                        <a:latin typeface="Calibri"/>
                        <a:ea typeface="Calibri"/>
                        <a:cs typeface="Arial"/>
                      </a:endParaRPr>
                    </a:p>
                  </a:txBody>
                  <a:tcPr marL="68580" marR="68580" marT="0" marB="0"/>
                </a:tc>
                <a:tc>
                  <a:txBody>
                    <a:bodyPr/>
                    <a:lstStyle/>
                    <a:p>
                      <a:pPr marL="2540" algn="r" rtl="1">
                        <a:lnSpc>
                          <a:spcPct val="150000"/>
                        </a:lnSpc>
                        <a:spcAft>
                          <a:spcPts val="0"/>
                        </a:spcAft>
                      </a:pPr>
                      <a:r>
                        <a:rPr lang="fa-IR" sz="2000">
                          <a:latin typeface="Times New Roman"/>
                          <a:ea typeface="Calibri"/>
                          <a:cs typeface="B Nazanin"/>
                        </a:rPr>
                        <a:t>3-2 روز در هفته</a:t>
                      </a:r>
                      <a:endParaRPr lang="en-US" sz="2000">
                        <a:latin typeface="Calibri"/>
                        <a:ea typeface="Calibri"/>
                        <a:cs typeface="Arial"/>
                      </a:endParaRPr>
                    </a:p>
                  </a:txBody>
                  <a:tcPr marL="68580" marR="68580" marT="0" marB="0"/>
                </a:tc>
                <a:tc>
                  <a:txBody>
                    <a:bodyPr/>
                    <a:lstStyle/>
                    <a:p>
                      <a:pPr marL="2540" algn="r" rtl="1">
                        <a:lnSpc>
                          <a:spcPct val="150000"/>
                        </a:lnSpc>
                        <a:spcAft>
                          <a:spcPts val="0"/>
                        </a:spcAft>
                      </a:pPr>
                      <a:r>
                        <a:rPr lang="fa-IR" sz="2000" b="1" dirty="0">
                          <a:latin typeface="Times New Roman"/>
                          <a:ea typeface="Calibri"/>
                          <a:cs typeface="B Nazanin"/>
                        </a:rPr>
                        <a:t>فراوانی</a:t>
                      </a:r>
                      <a:endParaRPr lang="en-US" sz="2000" b="1" dirty="0">
                        <a:latin typeface="Calibri"/>
                        <a:ea typeface="Calibri"/>
                        <a:cs typeface="Arial"/>
                      </a:endParaRPr>
                    </a:p>
                  </a:txBody>
                  <a:tcPr marL="68580" marR="68580" marT="0" marB="0" anchor="ctr"/>
                </a:tc>
                <a:extLst>
                  <a:ext uri="{0D108BD9-81ED-4DB2-BD59-A6C34878D82A}">
                    <a16:rowId xmlns="" xmlns:a16="http://schemas.microsoft.com/office/drawing/2014/main" val="10001"/>
                  </a:ext>
                </a:extLst>
              </a:tr>
              <a:tr h="1230446">
                <a:tc>
                  <a:txBody>
                    <a:bodyPr/>
                    <a:lstStyle/>
                    <a:p>
                      <a:pPr marL="2540" algn="r" rtl="1">
                        <a:lnSpc>
                          <a:spcPct val="150000"/>
                        </a:lnSpc>
                        <a:spcAft>
                          <a:spcPts val="0"/>
                        </a:spcAft>
                      </a:pPr>
                      <a:r>
                        <a:rPr lang="fa-IR" sz="2000" dirty="0">
                          <a:latin typeface="Times New Roman"/>
                          <a:ea typeface="Calibri"/>
                          <a:cs typeface="B Nazanin"/>
                        </a:rPr>
                        <a:t>درجه تقلای احساس شده 15-11 </a:t>
                      </a:r>
                      <a:r>
                        <a:rPr lang="fa-IR" sz="2000" dirty="0" smtClean="0">
                          <a:latin typeface="Times New Roman"/>
                          <a:ea typeface="Calibri"/>
                          <a:cs typeface="B Nazanin"/>
                        </a:rPr>
                        <a:t> </a:t>
                      </a:r>
                      <a:endParaRPr lang="en-US" sz="2000" dirty="0">
                        <a:latin typeface="Calibri"/>
                        <a:ea typeface="Calibri"/>
                        <a:cs typeface="Arial"/>
                      </a:endParaRPr>
                    </a:p>
                  </a:txBody>
                  <a:tcPr marL="68580" marR="68580" marT="0" marB="0"/>
                </a:tc>
                <a:tc>
                  <a:txBody>
                    <a:bodyPr/>
                    <a:lstStyle/>
                    <a:p>
                      <a:pPr marL="2540" algn="r" rtl="1">
                        <a:lnSpc>
                          <a:spcPct val="150000"/>
                        </a:lnSpc>
                        <a:spcAft>
                          <a:spcPts val="0"/>
                        </a:spcAft>
                      </a:pPr>
                      <a:r>
                        <a:rPr lang="fa-IR" sz="2000" dirty="0">
                          <a:latin typeface="Times New Roman"/>
                          <a:ea typeface="Calibri"/>
                          <a:cs typeface="B Nazanin"/>
                        </a:rPr>
                        <a:t>درجه تقلای احساس شده </a:t>
                      </a:r>
                      <a:r>
                        <a:rPr lang="fa-IR" sz="2000" dirty="0" smtClean="0">
                          <a:latin typeface="Times New Roman"/>
                          <a:ea typeface="Calibri"/>
                          <a:cs typeface="B Nazanin"/>
                        </a:rPr>
                        <a:t>16-14  </a:t>
                      </a:r>
                      <a:endParaRPr lang="en-US" sz="2000" dirty="0">
                        <a:latin typeface="Calibri"/>
                        <a:ea typeface="Calibri"/>
                        <a:cs typeface="Arial"/>
                      </a:endParaRPr>
                    </a:p>
                  </a:txBody>
                  <a:tcPr marL="68580" marR="68580" marT="0" marB="0"/>
                </a:tc>
                <a:tc>
                  <a:txBody>
                    <a:bodyPr/>
                    <a:lstStyle/>
                    <a:p>
                      <a:pPr marL="2540" algn="r" rtl="1">
                        <a:lnSpc>
                          <a:spcPct val="150000"/>
                        </a:lnSpc>
                        <a:spcAft>
                          <a:spcPts val="0"/>
                        </a:spcAft>
                      </a:pPr>
                      <a:r>
                        <a:rPr lang="fa-IR" sz="2000" b="1" dirty="0">
                          <a:latin typeface="Times New Roman"/>
                          <a:ea typeface="Calibri"/>
                          <a:cs typeface="B Nazanin"/>
                        </a:rPr>
                        <a:t>شدت</a:t>
                      </a:r>
                      <a:endParaRPr lang="en-US" sz="2000" b="1" dirty="0">
                        <a:latin typeface="Calibri"/>
                        <a:ea typeface="Calibri"/>
                        <a:cs typeface="Arial"/>
                      </a:endParaRPr>
                    </a:p>
                  </a:txBody>
                  <a:tcPr marL="68580" marR="68580" marT="0" marB="0" anchor="ctr"/>
                </a:tc>
                <a:extLst>
                  <a:ext uri="{0D108BD9-81ED-4DB2-BD59-A6C34878D82A}">
                    <a16:rowId xmlns="" xmlns:a16="http://schemas.microsoft.com/office/drawing/2014/main" val="10002"/>
                  </a:ext>
                </a:extLst>
              </a:tr>
              <a:tr h="1129409">
                <a:tc>
                  <a:txBody>
                    <a:bodyPr/>
                    <a:lstStyle/>
                    <a:p>
                      <a:pPr marL="2540" algn="r" rtl="1">
                        <a:lnSpc>
                          <a:spcPct val="150000"/>
                        </a:lnSpc>
                        <a:spcAft>
                          <a:spcPts val="0"/>
                        </a:spcAft>
                      </a:pPr>
                      <a:r>
                        <a:rPr lang="fa-IR" sz="2000" dirty="0">
                          <a:latin typeface="Times New Roman"/>
                          <a:ea typeface="Calibri"/>
                          <a:cs typeface="B Nazanin"/>
                        </a:rPr>
                        <a:t>12-8 (حداکثر 20) تکرار در هر سری</a:t>
                      </a:r>
                      <a:endParaRPr lang="en-US" sz="2000" dirty="0">
                        <a:latin typeface="Calibri"/>
                        <a:ea typeface="Calibri"/>
                        <a:cs typeface="Arial"/>
                      </a:endParaRPr>
                    </a:p>
                    <a:p>
                      <a:pPr marL="2540" algn="r" rtl="1">
                        <a:lnSpc>
                          <a:spcPct val="150000"/>
                        </a:lnSpc>
                        <a:spcAft>
                          <a:spcPts val="0"/>
                        </a:spcAft>
                      </a:pPr>
                      <a:r>
                        <a:rPr lang="fa-IR" sz="2000" dirty="0">
                          <a:latin typeface="Times New Roman"/>
                          <a:ea typeface="Calibri"/>
                          <a:cs typeface="B Nazanin"/>
                        </a:rPr>
                        <a:t>3-2 سری</a:t>
                      </a:r>
                      <a:endParaRPr lang="en-US" sz="2000" dirty="0">
                        <a:latin typeface="Calibri"/>
                        <a:ea typeface="Calibri"/>
                        <a:cs typeface="Arial"/>
                      </a:endParaRPr>
                    </a:p>
                  </a:txBody>
                  <a:tcPr marL="68580" marR="68580" marT="0" marB="0"/>
                </a:tc>
                <a:tc>
                  <a:txBody>
                    <a:bodyPr/>
                    <a:lstStyle/>
                    <a:p>
                      <a:pPr marL="2540" algn="r" rtl="1">
                        <a:lnSpc>
                          <a:spcPct val="150000"/>
                        </a:lnSpc>
                        <a:spcAft>
                          <a:spcPts val="0"/>
                        </a:spcAft>
                      </a:pPr>
                      <a:r>
                        <a:rPr lang="fa-IR" sz="2000">
                          <a:latin typeface="Times New Roman"/>
                          <a:ea typeface="Calibri"/>
                          <a:cs typeface="B Nazanin"/>
                        </a:rPr>
                        <a:t>12-8 تکرار در هر سری</a:t>
                      </a:r>
                      <a:endParaRPr lang="en-US" sz="2000">
                        <a:latin typeface="Calibri"/>
                        <a:ea typeface="Calibri"/>
                        <a:cs typeface="Arial"/>
                      </a:endParaRPr>
                    </a:p>
                    <a:p>
                      <a:pPr marL="2540" algn="r" rtl="1">
                        <a:lnSpc>
                          <a:spcPct val="150000"/>
                        </a:lnSpc>
                        <a:spcAft>
                          <a:spcPts val="0"/>
                        </a:spcAft>
                      </a:pPr>
                      <a:r>
                        <a:rPr lang="fa-IR" sz="2000">
                          <a:latin typeface="Times New Roman"/>
                          <a:ea typeface="Calibri"/>
                          <a:cs typeface="B Nazanin"/>
                        </a:rPr>
                        <a:t>3-2 سری</a:t>
                      </a:r>
                      <a:endParaRPr lang="en-US" sz="2000">
                        <a:latin typeface="Calibri"/>
                        <a:ea typeface="Calibri"/>
                        <a:cs typeface="Arial"/>
                      </a:endParaRPr>
                    </a:p>
                  </a:txBody>
                  <a:tcPr marL="68580" marR="68580" marT="0" marB="0"/>
                </a:tc>
                <a:tc>
                  <a:txBody>
                    <a:bodyPr/>
                    <a:lstStyle/>
                    <a:p>
                      <a:pPr marL="2540" algn="r" rtl="1">
                        <a:lnSpc>
                          <a:spcPct val="150000"/>
                        </a:lnSpc>
                        <a:spcAft>
                          <a:spcPts val="0"/>
                        </a:spcAft>
                      </a:pPr>
                      <a:r>
                        <a:rPr lang="fa-IR" sz="2000" b="1" dirty="0">
                          <a:latin typeface="Times New Roman"/>
                          <a:ea typeface="Calibri"/>
                          <a:cs typeface="B Nazanin"/>
                        </a:rPr>
                        <a:t>مدت</a:t>
                      </a:r>
                      <a:endParaRPr lang="en-US" sz="2000" b="1" dirty="0">
                        <a:latin typeface="Calibri"/>
                        <a:ea typeface="Calibri"/>
                        <a:cs typeface="Arial"/>
                      </a:endParaRPr>
                    </a:p>
                  </a:txBody>
                  <a:tcPr marL="68580" marR="68580" marT="0" marB="0" anchor="ctr"/>
                </a:tc>
                <a:extLst>
                  <a:ext uri="{0D108BD9-81ED-4DB2-BD59-A6C34878D82A}">
                    <a16:rowId xmlns="" xmlns:a16="http://schemas.microsoft.com/office/drawing/2014/main" val="10003"/>
                  </a:ext>
                </a:extLst>
              </a:tr>
              <a:tr h="1376060">
                <a:tc>
                  <a:txBody>
                    <a:bodyPr/>
                    <a:lstStyle/>
                    <a:p>
                      <a:pPr marL="2540" algn="r" rtl="1">
                        <a:lnSpc>
                          <a:spcPct val="150000"/>
                        </a:lnSpc>
                        <a:spcAft>
                          <a:spcPts val="0"/>
                        </a:spcAft>
                      </a:pPr>
                      <a:r>
                        <a:rPr lang="fa-IR" sz="2000" dirty="0">
                          <a:latin typeface="Times New Roman"/>
                          <a:ea typeface="Calibri"/>
                          <a:cs typeface="B Nazanin"/>
                        </a:rPr>
                        <a:t>تمامی گروه‌های عضلانی بزرگ</a:t>
                      </a:r>
                      <a:endParaRPr lang="en-US" sz="2000" dirty="0">
                        <a:latin typeface="Calibri"/>
                        <a:ea typeface="Calibri"/>
                        <a:cs typeface="Arial"/>
                      </a:endParaRPr>
                    </a:p>
                    <a:p>
                      <a:pPr marL="2540" algn="r" rtl="1">
                        <a:lnSpc>
                          <a:spcPct val="150000"/>
                        </a:lnSpc>
                        <a:spcAft>
                          <a:spcPts val="0"/>
                        </a:spcAft>
                      </a:pPr>
                      <a:r>
                        <a:rPr lang="fa-IR" sz="2000" dirty="0">
                          <a:latin typeface="Times New Roman"/>
                          <a:ea typeface="Calibri"/>
                          <a:cs typeface="B Nazanin"/>
                        </a:rPr>
                        <a:t>بالاتنه: 5-4 ورزش</a:t>
                      </a:r>
                      <a:endParaRPr lang="en-US" sz="2000" dirty="0">
                        <a:latin typeface="Calibri"/>
                        <a:ea typeface="Calibri"/>
                        <a:cs typeface="Arial"/>
                      </a:endParaRPr>
                    </a:p>
                    <a:p>
                      <a:pPr marL="2540" algn="r" rtl="1">
                        <a:lnSpc>
                          <a:spcPct val="150000"/>
                        </a:lnSpc>
                        <a:spcAft>
                          <a:spcPts val="0"/>
                        </a:spcAft>
                      </a:pPr>
                      <a:r>
                        <a:rPr lang="fa-IR" sz="2000" dirty="0">
                          <a:latin typeface="Times New Roman"/>
                          <a:ea typeface="Calibri"/>
                          <a:cs typeface="B Nazanin"/>
                        </a:rPr>
                        <a:t>پایین‌تنه: 5-4 ورزش</a:t>
                      </a:r>
                      <a:endParaRPr lang="en-US" sz="2000" dirty="0">
                        <a:latin typeface="Calibri"/>
                        <a:ea typeface="Calibri"/>
                        <a:cs typeface="Arial"/>
                      </a:endParaRPr>
                    </a:p>
                  </a:txBody>
                  <a:tcPr marL="68580" marR="68580" marT="0" marB="0"/>
                </a:tc>
                <a:tc>
                  <a:txBody>
                    <a:bodyPr/>
                    <a:lstStyle/>
                    <a:p>
                      <a:pPr marL="2540" algn="r" rtl="1">
                        <a:lnSpc>
                          <a:spcPct val="150000"/>
                        </a:lnSpc>
                        <a:spcAft>
                          <a:spcPts val="0"/>
                        </a:spcAft>
                      </a:pPr>
                      <a:r>
                        <a:rPr lang="fa-IR" sz="2000">
                          <a:latin typeface="Times New Roman"/>
                          <a:ea typeface="Calibri"/>
                          <a:cs typeface="B Nazanin"/>
                        </a:rPr>
                        <a:t>تمامی گروه‌های عضلانی بزرگ</a:t>
                      </a:r>
                      <a:endParaRPr lang="en-US" sz="2000">
                        <a:latin typeface="Calibri"/>
                        <a:ea typeface="Calibri"/>
                        <a:cs typeface="Arial"/>
                      </a:endParaRPr>
                    </a:p>
                    <a:p>
                      <a:pPr marL="2540" algn="r" rtl="1">
                        <a:lnSpc>
                          <a:spcPct val="150000"/>
                        </a:lnSpc>
                        <a:spcAft>
                          <a:spcPts val="0"/>
                        </a:spcAft>
                      </a:pPr>
                      <a:r>
                        <a:rPr lang="fa-IR" sz="2000">
                          <a:latin typeface="Times New Roman"/>
                          <a:ea typeface="Calibri"/>
                          <a:cs typeface="B Nazanin"/>
                        </a:rPr>
                        <a:t>بالاتنه: 5-4 ورزش</a:t>
                      </a:r>
                      <a:endParaRPr lang="en-US" sz="2000">
                        <a:latin typeface="Calibri"/>
                        <a:ea typeface="Calibri"/>
                        <a:cs typeface="Arial"/>
                      </a:endParaRPr>
                    </a:p>
                    <a:p>
                      <a:pPr marL="2540" algn="r" rtl="1">
                        <a:lnSpc>
                          <a:spcPct val="150000"/>
                        </a:lnSpc>
                        <a:spcAft>
                          <a:spcPts val="0"/>
                        </a:spcAft>
                      </a:pPr>
                      <a:r>
                        <a:rPr lang="fa-IR" sz="2000">
                          <a:latin typeface="Times New Roman"/>
                          <a:ea typeface="Calibri"/>
                          <a:cs typeface="B Nazanin"/>
                        </a:rPr>
                        <a:t>پایین‌تنه: 5-4 ورزش</a:t>
                      </a:r>
                      <a:endParaRPr lang="en-US" sz="2000">
                        <a:latin typeface="Calibri"/>
                        <a:ea typeface="Calibri"/>
                        <a:cs typeface="Arial"/>
                      </a:endParaRPr>
                    </a:p>
                  </a:txBody>
                  <a:tcPr marL="68580" marR="68580" marT="0" marB="0"/>
                </a:tc>
                <a:tc>
                  <a:txBody>
                    <a:bodyPr/>
                    <a:lstStyle/>
                    <a:p>
                      <a:pPr marL="2540" algn="r" rtl="1">
                        <a:lnSpc>
                          <a:spcPct val="150000"/>
                        </a:lnSpc>
                        <a:spcAft>
                          <a:spcPts val="0"/>
                        </a:spcAft>
                      </a:pPr>
                      <a:r>
                        <a:rPr lang="fa-IR" sz="2000" b="1" dirty="0">
                          <a:latin typeface="Times New Roman"/>
                          <a:ea typeface="Calibri"/>
                          <a:cs typeface="B Nazanin"/>
                        </a:rPr>
                        <a:t>نوع</a:t>
                      </a:r>
                      <a:endParaRPr lang="en-US" sz="2000" b="1" dirty="0">
                        <a:latin typeface="Calibri"/>
                        <a:ea typeface="Calibri"/>
                        <a:cs typeface="Arial"/>
                      </a:endParaRPr>
                    </a:p>
                  </a:txBody>
                  <a:tcPr marL="68580" marR="68580" marT="0" marB="0" anchor="ct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42020690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81200" y="228600"/>
            <a:ext cx="8229600" cy="769938"/>
          </a:xfrm>
        </p:spPr>
        <p:txBody>
          <a:bodyPr/>
          <a:lstStyle/>
          <a:p>
            <a:pPr algn="ctr"/>
            <a:r>
              <a:rPr lang="fa-IR" altLang="en-US" dirty="0" smtClean="0">
                <a:solidFill>
                  <a:srgbClr val="FF0000"/>
                </a:solidFill>
                <a:cs typeface="B Titr" panose="00000700000000000000" pitchFamily="2" charset="-78"/>
              </a:rPr>
              <a:t>تمرینات انعطاف پذیری</a:t>
            </a:r>
            <a:endParaRPr lang="en-US" altLang="en-US" dirty="0" smtClean="0">
              <a:solidFill>
                <a:srgbClr val="FF0000"/>
              </a:solidFill>
              <a:cs typeface="B Titr" panose="00000700000000000000"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877453"/>
              </p:ext>
            </p:extLst>
          </p:nvPr>
        </p:nvGraphicFramePr>
        <p:xfrm>
          <a:off x="1981200" y="1600201"/>
          <a:ext cx="8077200" cy="3962401"/>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gridCol w="1981200">
                  <a:extLst>
                    <a:ext uri="{9D8B030D-6E8A-4147-A177-3AD203B41FA5}">
                      <a16:colId xmlns="" xmlns:a16="http://schemas.microsoft.com/office/drawing/2014/main" val="20002"/>
                    </a:ext>
                  </a:extLst>
                </a:gridCol>
              </a:tblGrid>
              <a:tr h="594567">
                <a:tc>
                  <a:txBody>
                    <a:bodyPr/>
                    <a:lstStyle/>
                    <a:p>
                      <a:pPr algn="ctr" rtl="1"/>
                      <a:r>
                        <a:rPr lang="fa-IR" sz="2400" b="0" dirty="0" smtClean="0">
                          <a:cs typeface="B Nazanin" pitchFamily="2" charset="-78"/>
                        </a:rPr>
                        <a:t>دیابت نوع 2</a:t>
                      </a:r>
                      <a:endParaRPr lang="en-US" sz="2400" b="0" dirty="0">
                        <a:cs typeface="B Nazanin" pitchFamily="2" charset="-78"/>
                      </a:endParaRPr>
                    </a:p>
                  </a:txBody>
                  <a:tcPr marL="84406" marR="84406"/>
                </a:tc>
                <a:tc>
                  <a:txBody>
                    <a:bodyPr/>
                    <a:lstStyle/>
                    <a:p>
                      <a:pPr algn="ctr" rtl="1"/>
                      <a:r>
                        <a:rPr lang="fa-IR" sz="2400" b="0" dirty="0" smtClean="0">
                          <a:cs typeface="B Nazanin" pitchFamily="2" charset="-78"/>
                        </a:rPr>
                        <a:t>دیابت نوع 1</a:t>
                      </a:r>
                      <a:endParaRPr lang="en-US" sz="2400" b="0" dirty="0">
                        <a:cs typeface="B Nazanin" pitchFamily="2" charset="-78"/>
                      </a:endParaRPr>
                    </a:p>
                  </a:txBody>
                  <a:tcPr marL="84406" marR="84406"/>
                </a:tc>
                <a:tc>
                  <a:txBody>
                    <a:bodyPr/>
                    <a:lstStyle/>
                    <a:p>
                      <a:pPr algn="ctr" rtl="1"/>
                      <a:r>
                        <a:rPr lang="fa-IR" sz="2400" b="0" dirty="0" smtClean="0">
                          <a:cs typeface="B Nazanin" pitchFamily="2" charset="-78"/>
                        </a:rPr>
                        <a:t>متغیر</a:t>
                      </a:r>
                      <a:endParaRPr lang="en-US" sz="2400" b="0" dirty="0">
                        <a:cs typeface="B Nazanin" pitchFamily="2" charset="-78"/>
                      </a:endParaRPr>
                    </a:p>
                  </a:txBody>
                  <a:tcPr marL="84406" marR="84406"/>
                </a:tc>
                <a:extLst>
                  <a:ext uri="{0D108BD9-81ED-4DB2-BD59-A6C34878D82A}">
                    <a16:rowId xmlns="" xmlns:a16="http://schemas.microsoft.com/office/drawing/2014/main" val="10000"/>
                  </a:ext>
                </a:extLst>
              </a:tr>
              <a:tr h="59456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1800" b="0" dirty="0" smtClean="0">
                          <a:cs typeface="B Nazanin" pitchFamily="2" charset="-78"/>
                        </a:rPr>
                        <a:t>3-2 روز در هفته</a:t>
                      </a:r>
                      <a:endParaRPr lang="en-US" sz="1800" b="0" dirty="0" smtClean="0">
                        <a:cs typeface="B Nazanin" pitchFamily="2" charset="-78"/>
                      </a:endParaRPr>
                    </a:p>
                  </a:txBody>
                  <a:tcPr marL="84406" marR="84406"/>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1800" b="0" dirty="0" smtClean="0">
                          <a:cs typeface="B Nazanin" pitchFamily="2" charset="-78"/>
                        </a:rPr>
                        <a:t>3-2 روز در هفته</a:t>
                      </a:r>
                      <a:endParaRPr lang="en-US" sz="1800" b="0" dirty="0" smtClean="0">
                        <a:cs typeface="B Nazanin" pitchFamily="2" charset="-78"/>
                      </a:endParaRPr>
                    </a:p>
                  </a:txBody>
                  <a:tcPr marL="84406" marR="84406"/>
                </a:tc>
                <a:tc>
                  <a:txBody>
                    <a:bodyPr/>
                    <a:lstStyle/>
                    <a:p>
                      <a:pPr algn="ctr" rtl="1"/>
                      <a:r>
                        <a:rPr lang="fa-IR" sz="2400" b="0" dirty="0" smtClean="0">
                          <a:cs typeface="B Nazanin" pitchFamily="2" charset="-78"/>
                        </a:rPr>
                        <a:t>فراوانی</a:t>
                      </a:r>
                      <a:endParaRPr lang="en-US" sz="2400" b="0" dirty="0">
                        <a:cs typeface="B Nazanin" pitchFamily="2" charset="-78"/>
                      </a:endParaRPr>
                    </a:p>
                  </a:txBody>
                  <a:tcPr marL="84406" marR="84406"/>
                </a:tc>
                <a:extLst>
                  <a:ext uri="{0D108BD9-81ED-4DB2-BD59-A6C34878D82A}">
                    <a16:rowId xmlns="" xmlns:a16="http://schemas.microsoft.com/office/drawing/2014/main" val="10001"/>
                  </a:ext>
                </a:extLst>
              </a:tr>
              <a:tr h="774603">
                <a:tc>
                  <a:txBody>
                    <a:bodyPr/>
                    <a:lstStyle/>
                    <a:p>
                      <a:pPr algn="ctr" rtl="1"/>
                      <a:r>
                        <a:rPr lang="fa-IR" sz="1800" b="0" dirty="0" smtClean="0">
                          <a:cs typeface="B Nazanin" pitchFamily="2" charset="-78"/>
                        </a:rPr>
                        <a:t>کشش تا </a:t>
                      </a:r>
                      <a:r>
                        <a:rPr lang="fa-IR" sz="2000" b="0" kern="1200" dirty="0" smtClean="0">
                          <a:solidFill>
                            <a:schemeClr val="dk1"/>
                          </a:solidFill>
                          <a:latin typeface="Times New Roman"/>
                          <a:ea typeface="Calibri"/>
                          <a:cs typeface="B Nazanin" pitchFamily="2" charset="-78"/>
                        </a:rPr>
                        <a:t>انتهای</a:t>
                      </a:r>
                      <a:r>
                        <a:rPr lang="fa-IR" sz="1800" b="0" dirty="0" smtClean="0">
                          <a:cs typeface="B Nazanin" pitchFamily="2" charset="-78"/>
                        </a:rPr>
                        <a:t> محدوده حرکتی</a:t>
                      </a:r>
                      <a:endParaRPr lang="en-US" sz="1800" b="0" dirty="0">
                        <a:cs typeface="B Nazanin" pitchFamily="2" charset="-78"/>
                      </a:endParaRPr>
                    </a:p>
                  </a:txBody>
                  <a:tcPr marL="84406" marR="84406"/>
                </a:tc>
                <a:tc>
                  <a:txBody>
                    <a:bodyPr/>
                    <a:lstStyle/>
                    <a:p>
                      <a:pPr algn="ctr" rtl="1"/>
                      <a:r>
                        <a:rPr lang="fa-IR" sz="1800" b="0" dirty="0" smtClean="0">
                          <a:cs typeface="B Nazanin" pitchFamily="2" charset="-78"/>
                        </a:rPr>
                        <a:t>کشش تا انتهای محدوده حرکتی</a:t>
                      </a:r>
                      <a:endParaRPr lang="en-US" sz="1800" b="0" dirty="0">
                        <a:cs typeface="B Nazanin" pitchFamily="2" charset="-78"/>
                      </a:endParaRPr>
                    </a:p>
                  </a:txBody>
                  <a:tcPr marL="84406" marR="84406"/>
                </a:tc>
                <a:tc>
                  <a:txBody>
                    <a:bodyPr/>
                    <a:lstStyle/>
                    <a:p>
                      <a:pPr algn="ctr" rtl="1"/>
                      <a:r>
                        <a:rPr lang="fa-IR" sz="2400" b="0" dirty="0" smtClean="0">
                          <a:cs typeface="B Nazanin" pitchFamily="2" charset="-78"/>
                        </a:rPr>
                        <a:t>شدت</a:t>
                      </a:r>
                      <a:endParaRPr lang="en-US" sz="2400" b="0" dirty="0">
                        <a:cs typeface="B Nazanin" pitchFamily="2" charset="-78"/>
                      </a:endParaRPr>
                    </a:p>
                  </a:txBody>
                  <a:tcPr marL="84406" marR="84406"/>
                </a:tc>
                <a:extLst>
                  <a:ext uri="{0D108BD9-81ED-4DB2-BD59-A6C34878D82A}">
                    <a16:rowId xmlns="" xmlns:a16="http://schemas.microsoft.com/office/drawing/2014/main" val="10002"/>
                  </a:ext>
                </a:extLst>
              </a:tr>
              <a:tr h="1011443">
                <a:tc>
                  <a:txBody>
                    <a:bodyPr/>
                    <a:lstStyle/>
                    <a:p>
                      <a:pPr algn="ctr" rtl="1"/>
                      <a:r>
                        <a:rPr lang="fa-IR" sz="1800" b="0" dirty="0" smtClean="0">
                          <a:cs typeface="B Nazanin" pitchFamily="2" charset="-78"/>
                        </a:rPr>
                        <a:t>30-15 ثانیه</a:t>
                      </a:r>
                      <a:r>
                        <a:rPr lang="fa-IR" sz="1800" b="0" baseline="0" dirty="0" smtClean="0">
                          <a:cs typeface="B Nazanin" pitchFamily="2" charset="-78"/>
                        </a:rPr>
                        <a:t> حفظ وضعیت</a:t>
                      </a:r>
                      <a:endParaRPr lang="en-US" sz="1800" b="0" dirty="0" smtClean="0">
                        <a:cs typeface="B Nazanin" pitchFamily="2" charset="-78"/>
                      </a:endParaRPr>
                    </a:p>
                    <a:p>
                      <a:pPr marL="0" marR="0" indent="0" algn="ctr" defTabSz="914400" rtl="1" eaLnBrk="1" fontAlgn="auto" latinLnBrk="0" hangingPunct="1">
                        <a:lnSpc>
                          <a:spcPct val="100000"/>
                        </a:lnSpc>
                        <a:spcBef>
                          <a:spcPts val="0"/>
                        </a:spcBef>
                        <a:spcAft>
                          <a:spcPts val="0"/>
                        </a:spcAft>
                        <a:buClrTx/>
                        <a:buSzTx/>
                        <a:buFontTx/>
                        <a:buNone/>
                        <a:tabLst/>
                        <a:defRPr/>
                      </a:pPr>
                      <a:r>
                        <a:rPr lang="fa-IR" sz="1800" b="0" dirty="0" smtClean="0">
                          <a:cs typeface="B Nazanin" pitchFamily="2" charset="-78"/>
                        </a:rPr>
                        <a:t>4-2</a:t>
                      </a:r>
                      <a:r>
                        <a:rPr lang="fa-IR" sz="1800" b="0" baseline="0" dirty="0" smtClean="0">
                          <a:cs typeface="B Nazanin" pitchFamily="2" charset="-78"/>
                        </a:rPr>
                        <a:t> تکرار</a:t>
                      </a:r>
                      <a:endParaRPr lang="en-US" sz="1800" b="0" dirty="0" smtClean="0">
                        <a:cs typeface="B Nazanin" pitchFamily="2" charset="-78"/>
                      </a:endParaRPr>
                    </a:p>
                  </a:txBody>
                  <a:tcPr marL="84406" marR="84406"/>
                </a:tc>
                <a:tc>
                  <a:txBody>
                    <a:bodyPr/>
                    <a:lstStyle/>
                    <a:p>
                      <a:pPr algn="ctr" rtl="1"/>
                      <a:r>
                        <a:rPr lang="fa-IR" sz="1800" b="0" dirty="0" smtClean="0">
                          <a:cs typeface="B Nazanin" pitchFamily="2" charset="-78"/>
                        </a:rPr>
                        <a:t>30-15 ثانیه</a:t>
                      </a:r>
                      <a:r>
                        <a:rPr lang="fa-IR" sz="1800" b="0" baseline="0" dirty="0" smtClean="0">
                          <a:cs typeface="B Nazanin" pitchFamily="2" charset="-78"/>
                        </a:rPr>
                        <a:t> حفظ وضعیت</a:t>
                      </a:r>
                      <a:endParaRPr lang="en-US" sz="1800" b="0" dirty="0" smtClean="0">
                        <a:cs typeface="B Nazanin" pitchFamily="2" charset="-78"/>
                      </a:endParaRPr>
                    </a:p>
                    <a:p>
                      <a:pPr marL="0" marR="0" indent="0" algn="ctr" defTabSz="914400" rtl="1" eaLnBrk="1" fontAlgn="auto" latinLnBrk="0" hangingPunct="1">
                        <a:lnSpc>
                          <a:spcPct val="100000"/>
                        </a:lnSpc>
                        <a:spcBef>
                          <a:spcPts val="0"/>
                        </a:spcBef>
                        <a:spcAft>
                          <a:spcPts val="0"/>
                        </a:spcAft>
                        <a:buClrTx/>
                        <a:buSzTx/>
                        <a:buFontTx/>
                        <a:buNone/>
                        <a:tabLst/>
                        <a:defRPr/>
                      </a:pPr>
                      <a:r>
                        <a:rPr lang="fa-IR" sz="1800" b="0" dirty="0" smtClean="0">
                          <a:cs typeface="B Nazanin" pitchFamily="2" charset="-78"/>
                        </a:rPr>
                        <a:t>4-2</a:t>
                      </a:r>
                      <a:r>
                        <a:rPr lang="fa-IR" sz="1800" b="0" baseline="0" dirty="0" smtClean="0">
                          <a:cs typeface="B Nazanin" pitchFamily="2" charset="-78"/>
                        </a:rPr>
                        <a:t> تکرار</a:t>
                      </a:r>
                      <a:endParaRPr lang="en-US" sz="1800" b="0" dirty="0" smtClean="0">
                        <a:cs typeface="B Nazanin" pitchFamily="2" charset="-78"/>
                      </a:endParaRPr>
                    </a:p>
                  </a:txBody>
                  <a:tcPr marL="84406" marR="84406"/>
                </a:tc>
                <a:tc>
                  <a:txBody>
                    <a:bodyPr/>
                    <a:lstStyle/>
                    <a:p>
                      <a:pPr algn="ctr" rtl="1"/>
                      <a:r>
                        <a:rPr lang="fa-IR" sz="2400" b="0" dirty="0" smtClean="0">
                          <a:cs typeface="B Nazanin" pitchFamily="2" charset="-78"/>
                        </a:rPr>
                        <a:t>زمان</a:t>
                      </a:r>
                      <a:endParaRPr lang="en-US" sz="2400" b="0" dirty="0">
                        <a:cs typeface="B Nazanin" pitchFamily="2" charset="-78"/>
                      </a:endParaRPr>
                    </a:p>
                  </a:txBody>
                  <a:tcPr marL="84406" marR="84406"/>
                </a:tc>
                <a:extLst>
                  <a:ext uri="{0D108BD9-81ED-4DB2-BD59-A6C34878D82A}">
                    <a16:rowId xmlns="" xmlns:a16="http://schemas.microsoft.com/office/drawing/2014/main" val="10003"/>
                  </a:ext>
                </a:extLst>
              </a:tr>
              <a:tr h="987221">
                <a:tc>
                  <a:txBody>
                    <a:bodyPr/>
                    <a:lstStyle/>
                    <a:p>
                      <a:pPr algn="ctr" rtl="1"/>
                      <a:r>
                        <a:rPr lang="fa-IR" sz="1800" b="0" dirty="0" smtClean="0">
                          <a:cs typeface="B Nazanin" pitchFamily="2" charset="-78"/>
                        </a:rPr>
                        <a:t>اندام فوقانی: 5-4 کشش </a:t>
                      </a:r>
                      <a:endParaRPr lang="en-US" sz="1800" b="0" dirty="0" smtClean="0">
                        <a:cs typeface="B Nazanin" pitchFamily="2" charset="-78"/>
                      </a:endParaRPr>
                    </a:p>
                    <a:p>
                      <a:pPr algn="ctr" rtl="1"/>
                      <a:r>
                        <a:rPr lang="fa-IR" sz="1800" b="0" dirty="0" smtClean="0">
                          <a:cs typeface="B Nazanin" pitchFamily="2" charset="-78"/>
                        </a:rPr>
                        <a:t>اندام تحتانی: 5-4 کشش </a:t>
                      </a:r>
                      <a:endParaRPr lang="en-US" sz="1800" b="0" dirty="0" smtClean="0">
                        <a:cs typeface="B Nazanin" pitchFamily="2" charset="-78"/>
                      </a:endParaRPr>
                    </a:p>
                  </a:txBody>
                  <a:tcPr marL="84406" marR="84406"/>
                </a:tc>
                <a:tc>
                  <a:txBody>
                    <a:bodyPr/>
                    <a:lstStyle/>
                    <a:p>
                      <a:pPr algn="ctr" rtl="1"/>
                      <a:r>
                        <a:rPr lang="fa-IR" sz="1800" b="0" dirty="0" smtClean="0">
                          <a:cs typeface="B Nazanin" pitchFamily="2" charset="-78"/>
                        </a:rPr>
                        <a:t>اندام فوقانی: 5-4 کشش </a:t>
                      </a:r>
                      <a:endParaRPr lang="en-US" sz="1800" b="0" dirty="0" smtClean="0">
                        <a:cs typeface="B Nazanin" pitchFamily="2" charset="-78"/>
                      </a:endParaRPr>
                    </a:p>
                    <a:p>
                      <a:pPr algn="ctr" rtl="1"/>
                      <a:r>
                        <a:rPr lang="fa-IR" sz="1800" b="0" dirty="0" smtClean="0">
                          <a:cs typeface="B Nazanin" pitchFamily="2" charset="-78"/>
                        </a:rPr>
                        <a:t>اندام تحتانی: 5-4 کشش </a:t>
                      </a:r>
                      <a:endParaRPr lang="en-US" sz="1800" b="0" dirty="0" smtClean="0">
                        <a:cs typeface="B Nazanin" pitchFamily="2" charset="-78"/>
                      </a:endParaRPr>
                    </a:p>
                  </a:txBody>
                  <a:tcPr marL="84406" marR="84406"/>
                </a:tc>
                <a:tc>
                  <a:txBody>
                    <a:bodyPr/>
                    <a:lstStyle/>
                    <a:p>
                      <a:pPr algn="ctr" rtl="1"/>
                      <a:r>
                        <a:rPr lang="fa-IR" sz="2400" b="0" dirty="0" smtClean="0">
                          <a:cs typeface="B Nazanin" pitchFamily="2" charset="-78"/>
                        </a:rPr>
                        <a:t>نوع</a:t>
                      </a:r>
                      <a:endParaRPr lang="en-US" sz="2400" b="0" dirty="0">
                        <a:cs typeface="B Nazanin" pitchFamily="2" charset="-78"/>
                      </a:endParaRPr>
                    </a:p>
                  </a:txBody>
                  <a:tcPr marL="84406" marR="84406"/>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666957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algn="ctr"/>
            <a:r>
              <a:rPr lang="fa-IR" sz="6600" dirty="0" smtClean="0">
                <a:solidFill>
                  <a:srgbClr val="C00000"/>
                </a:solidFill>
                <a:cs typeface="B Titr" panose="00000700000000000000" pitchFamily="2" charset="-78"/>
              </a:rPr>
              <a:t>آشنایی با دستورالعمل</a:t>
            </a:r>
            <a:endParaRPr lang="en-US" sz="6600" dirty="0">
              <a:solidFill>
                <a:srgbClr val="C00000"/>
              </a:solidFill>
              <a:cs typeface="B Titr" panose="00000700000000000000" pitchFamily="2" charset="-78"/>
            </a:endParaRPr>
          </a:p>
        </p:txBody>
      </p:sp>
    </p:spTree>
    <p:extLst>
      <p:ext uri="{BB962C8B-B14F-4D97-AF65-F5344CB8AC3E}">
        <p14:creationId xmlns:p14="http://schemas.microsoft.com/office/powerpoint/2010/main" val="39649128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5" y="286603"/>
            <a:ext cx="10058400" cy="1450757"/>
          </a:xfrm>
        </p:spPr>
        <p:txBody>
          <a:bodyPr>
            <a:normAutofit/>
          </a:bodyPr>
          <a:lstStyle/>
          <a:p>
            <a:pPr algn="r" rtl="1"/>
            <a:r>
              <a:rPr lang="fa-IR" sz="3600" dirty="0" smtClean="0">
                <a:solidFill>
                  <a:srgbClr val="C00000"/>
                </a:solidFill>
                <a:cs typeface="B Nazanin" panose="00000400000000000000" pitchFamily="2" charset="-78"/>
              </a:rPr>
              <a:t>قبل از تکمیل پرسش‌نامه مرتبط با فعالیت بدنی و در قدم اول اطمینان حاصل کنید فرد مبتلا به کدام بیماری است:</a:t>
            </a:r>
            <a:endParaRPr lang="en-US" sz="3600" dirty="0">
              <a:solidFill>
                <a:srgbClr val="C00000"/>
              </a:solidFill>
              <a:cs typeface="B Nazanin" panose="00000400000000000000" pitchFamily="2" charset="-78"/>
            </a:endParaRPr>
          </a:p>
        </p:txBody>
      </p:sp>
      <p:sp>
        <p:nvSpPr>
          <p:cNvPr id="3" name="Content Placeholder 2"/>
          <p:cNvSpPr>
            <a:spLocks noGrp="1"/>
          </p:cNvSpPr>
          <p:nvPr>
            <p:ph sz="half" idx="1"/>
          </p:nvPr>
        </p:nvSpPr>
        <p:spPr>
          <a:xfrm>
            <a:off x="670095" y="1825625"/>
            <a:ext cx="5349705" cy="4351338"/>
          </a:xfrm>
        </p:spPr>
        <p:txBody>
          <a:bodyPr>
            <a:normAutofit/>
          </a:bodyPr>
          <a:lstStyle/>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بيمارى </a:t>
            </a:r>
            <a:r>
              <a:rPr lang="fa-IR" sz="2800" dirty="0">
                <a:cs typeface="B Nazanin" panose="00000400000000000000" pitchFamily="2" charset="-78"/>
              </a:rPr>
              <a:t>ريوى (آسم، بیماری انسدادی ریه و ...)</a:t>
            </a:r>
            <a:endParaRPr lang="en-US" sz="2800" dirty="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پوکی </a:t>
            </a:r>
            <a:r>
              <a:rPr lang="fa-IR" sz="2800" dirty="0">
                <a:cs typeface="B Nazanin" panose="00000400000000000000" pitchFamily="2" charset="-78"/>
              </a:rPr>
              <a:t>استخوان</a:t>
            </a:r>
            <a:endParaRPr lang="en-US" sz="2800" dirty="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فشارخون </a:t>
            </a:r>
            <a:r>
              <a:rPr lang="fa-IR" sz="2800" dirty="0">
                <a:cs typeface="B Nazanin" panose="00000400000000000000" pitchFamily="2" charset="-78"/>
              </a:rPr>
              <a:t>بالا</a:t>
            </a:r>
            <a:endParaRPr lang="en-US" sz="2800" dirty="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سرطان</a:t>
            </a:r>
            <a:endParaRPr lang="en-US" sz="2800" dirty="0">
              <a:cs typeface="B Nazanin" panose="00000400000000000000" pitchFamily="2" charset="-78"/>
            </a:endParaRPr>
          </a:p>
        </p:txBody>
      </p:sp>
      <p:sp>
        <p:nvSpPr>
          <p:cNvPr id="4" name="Content Placeholder 3"/>
          <p:cNvSpPr>
            <a:spLocks noGrp="1"/>
          </p:cNvSpPr>
          <p:nvPr>
            <p:ph sz="half" idx="2"/>
          </p:nvPr>
        </p:nvSpPr>
        <p:spPr/>
        <p:txBody>
          <a:bodyPr>
            <a:normAutofit/>
          </a:bodyPr>
          <a:lstStyle/>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بیماری قلبی 	</a:t>
            </a:r>
            <a:endParaRPr lang="en-US" sz="2800" dirty="0" smtClean="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نارسايى مزمن كليوى</a:t>
            </a:r>
            <a:endParaRPr lang="en-US" sz="2800" dirty="0" smtClean="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بیماری عروق مغزی</a:t>
            </a:r>
            <a:endParaRPr lang="en-US" sz="2800" dirty="0" smtClean="0">
              <a:cs typeface="B Nazanin" panose="00000400000000000000" pitchFamily="2" charset="-78"/>
            </a:endParaRPr>
          </a:p>
          <a:p>
            <a:pPr lvl="0" algn="r" rtl="1">
              <a:buFont typeface="Wingdings" panose="05000000000000000000" pitchFamily="2" charset="2"/>
              <a:buChar char="§"/>
            </a:pPr>
            <a:r>
              <a:rPr lang="en-US" sz="2800" dirty="0" smtClean="0">
                <a:cs typeface="B Nazanin" panose="00000400000000000000" pitchFamily="2" charset="-78"/>
              </a:rPr>
              <a:t> </a:t>
            </a:r>
            <a:r>
              <a:rPr lang="fa-IR" sz="2800" dirty="0" smtClean="0">
                <a:cs typeface="B Nazanin" panose="00000400000000000000" pitchFamily="2" charset="-78"/>
              </a:rPr>
              <a:t>درد زانو و کمر</a:t>
            </a:r>
            <a:endParaRPr lang="en-US" sz="2800" dirty="0">
              <a:cs typeface="B Nazanin" panose="00000400000000000000" pitchFamily="2" charset="-78"/>
            </a:endParaRPr>
          </a:p>
        </p:txBody>
      </p:sp>
      <p:sp>
        <p:nvSpPr>
          <p:cNvPr id="5" name="TextBox 4"/>
          <p:cNvSpPr txBox="1"/>
          <p:nvPr/>
        </p:nvSpPr>
        <p:spPr>
          <a:xfrm>
            <a:off x="838200" y="4683682"/>
            <a:ext cx="10588310" cy="830997"/>
          </a:xfrm>
          <a:prstGeom prst="rect">
            <a:avLst/>
          </a:prstGeom>
          <a:noFill/>
        </p:spPr>
        <p:txBody>
          <a:bodyPr wrap="square" rtlCol="0">
            <a:spAutoFit/>
          </a:bodyPr>
          <a:lstStyle/>
          <a:p>
            <a:pPr algn="r" rtl="1"/>
            <a:r>
              <a:rPr lang="fa-IR" sz="2400" dirty="0" smtClean="0">
                <a:solidFill>
                  <a:srgbClr val="C00000"/>
                </a:solidFill>
                <a:cs typeface="B Nazanin" panose="00000400000000000000" pitchFamily="2" charset="-78"/>
              </a:rPr>
              <a:t>در </a:t>
            </a:r>
            <a:r>
              <a:rPr lang="fa-IR" sz="2400" dirty="0">
                <a:solidFill>
                  <a:srgbClr val="C00000"/>
                </a:solidFill>
                <a:cs typeface="B Nazanin" panose="00000400000000000000" pitchFamily="2" charset="-78"/>
              </a:rPr>
              <a:t>صورت وجود هر یک از بيماري‌هاى مذکور از دستورالعمل ویژه آن بیماری برای شروع فعالیت فیزیکی استفاده </a:t>
            </a:r>
            <a:r>
              <a:rPr lang="fa-IR" sz="2400" dirty="0" smtClean="0">
                <a:solidFill>
                  <a:srgbClr val="C00000"/>
                </a:solidFill>
                <a:cs typeface="B Nazanin" panose="00000400000000000000" pitchFamily="2" charset="-78"/>
              </a:rPr>
              <a:t>شود و </a:t>
            </a:r>
            <a:r>
              <a:rPr lang="fa-IR" sz="2400" dirty="0">
                <a:solidFill>
                  <a:srgbClr val="C00000"/>
                </a:solidFill>
                <a:cs typeface="B Nazanin" panose="00000400000000000000" pitchFamily="2" charset="-78"/>
              </a:rPr>
              <a:t>یا در صورت وجود چندین بیماری، دستورالعمل‌های مرتبط در کنار هم پیش برده شوند.</a:t>
            </a:r>
            <a:endParaRPr lang="en-US" sz="2400" dirty="0">
              <a:solidFill>
                <a:srgbClr val="C00000"/>
              </a:solidFill>
              <a:cs typeface="B Nazanin" panose="00000400000000000000" pitchFamily="2" charset="-78"/>
            </a:endParaRPr>
          </a:p>
        </p:txBody>
      </p:sp>
    </p:spTree>
    <p:extLst>
      <p:ext uri="{BB962C8B-B14F-4D97-AF65-F5344CB8AC3E}">
        <p14:creationId xmlns:p14="http://schemas.microsoft.com/office/powerpoint/2010/main" val="1004258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1165411" y="2301616"/>
            <a:ext cx="9957923" cy="3875347"/>
          </a:xfrm>
          <a:prstGeom prst="rect">
            <a:avLst/>
          </a:prstGeom>
        </p:spPr>
      </p:pic>
      <p:sp>
        <p:nvSpPr>
          <p:cNvPr id="5" name="TextBox 4"/>
          <p:cNvSpPr txBox="1"/>
          <p:nvPr/>
        </p:nvSpPr>
        <p:spPr>
          <a:xfrm flipH="1">
            <a:off x="3998594" y="904875"/>
            <a:ext cx="2992756" cy="707886"/>
          </a:xfrm>
          <a:prstGeom prst="rect">
            <a:avLst/>
          </a:prstGeom>
          <a:noFill/>
        </p:spPr>
        <p:txBody>
          <a:bodyPr wrap="square" rtlCol="0">
            <a:spAutoFit/>
          </a:bodyPr>
          <a:lstStyle/>
          <a:p>
            <a:pPr algn="ctr"/>
            <a:r>
              <a:rPr lang="fa-IR" sz="4000" dirty="0" smtClean="0">
                <a:solidFill>
                  <a:srgbClr val="C00000"/>
                </a:solidFill>
                <a:cs typeface="B Titr" panose="00000700000000000000" pitchFamily="2" charset="-78"/>
              </a:rPr>
              <a:t>شمای کلی</a:t>
            </a:r>
            <a:endParaRPr lang="en-US" sz="4000" dirty="0">
              <a:solidFill>
                <a:srgbClr val="C00000"/>
              </a:solidFill>
              <a:cs typeface="B Titr" panose="00000700000000000000" pitchFamily="2" charset="-78"/>
            </a:endParaRPr>
          </a:p>
        </p:txBody>
      </p:sp>
    </p:spTree>
    <p:extLst>
      <p:ext uri="{BB962C8B-B14F-4D97-AF65-F5344CB8AC3E}">
        <p14:creationId xmlns:p14="http://schemas.microsoft.com/office/powerpoint/2010/main" val="1116228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71079"/>
            <a:ext cx="9144000" cy="2387600"/>
          </a:xfrm>
        </p:spPr>
        <p:txBody>
          <a:bodyPr>
            <a:normAutofit fontScale="90000"/>
          </a:bodyPr>
          <a:lstStyle/>
          <a:p>
            <a:pPr algn="ctr" rtl="1">
              <a:lnSpc>
                <a:spcPct val="150000"/>
              </a:lnSpc>
            </a:pPr>
            <a:r>
              <a:rPr lang="fa-IR" sz="5400" b="1" dirty="0">
                <a:solidFill>
                  <a:srgbClr val="FF0000"/>
                </a:solidFill>
                <a:cs typeface="B Titr" panose="00000700000000000000" pitchFamily="2" charset="-78"/>
              </a:rPr>
              <a:t>راهنمای فعالیت </a:t>
            </a:r>
            <a:r>
              <a:rPr lang="fa-IR" sz="5400" b="1" dirty="0" smtClean="0">
                <a:solidFill>
                  <a:srgbClr val="FF0000"/>
                </a:solidFill>
                <a:cs typeface="B Titr" panose="00000700000000000000" pitchFamily="2" charset="-78"/>
              </a:rPr>
              <a:t>جسمانی میانسالان مبتلا </a:t>
            </a:r>
            <a:r>
              <a:rPr lang="fa-IR" sz="5400" b="1" dirty="0">
                <a:solidFill>
                  <a:srgbClr val="FF0000"/>
                </a:solidFill>
                <a:cs typeface="B Titr" panose="00000700000000000000" pitchFamily="2" charset="-78"/>
              </a:rPr>
              <a:t>به </a:t>
            </a:r>
            <a:r>
              <a:rPr lang="fa-IR" sz="5400" b="1" dirty="0" smtClean="0">
                <a:solidFill>
                  <a:srgbClr val="FF0000"/>
                </a:solidFill>
                <a:cs typeface="B Titr" panose="00000700000000000000" pitchFamily="2" charset="-78"/>
              </a:rPr>
              <a:t>دیابت شیرین</a:t>
            </a:r>
            <a:endParaRPr lang="en-US" sz="5400" dirty="0">
              <a:solidFill>
                <a:srgbClr val="FF0000"/>
              </a:solidFill>
              <a:cs typeface="B Titr" panose="00000700000000000000" pitchFamily="2" charset="-78"/>
            </a:endParaRPr>
          </a:p>
        </p:txBody>
      </p:sp>
      <p:sp>
        <p:nvSpPr>
          <p:cNvPr id="3" name="Subtitle 2"/>
          <p:cNvSpPr>
            <a:spLocks noGrp="1"/>
          </p:cNvSpPr>
          <p:nvPr>
            <p:ph type="subTitle" idx="1"/>
          </p:nvPr>
        </p:nvSpPr>
        <p:spPr>
          <a:xfrm>
            <a:off x="1524000" y="4367669"/>
            <a:ext cx="9144000" cy="1655762"/>
          </a:xfrm>
        </p:spPr>
        <p:txBody>
          <a:bodyPr>
            <a:normAutofit/>
          </a:bodyPr>
          <a:lstStyle/>
          <a:p>
            <a:pPr algn="ctr" rtl="1">
              <a:defRPr/>
            </a:pPr>
            <a:r>
              <a:rPr lang="fa-IR" b="1" dirty="0" smtClean="0">
                <a:solidFill>
                  <a:srgbClr val="002060"/>
                </a:solidFill>
                <a:effectLst>
                  <a:outerShdw blurRad="38100" dist="38100" dir="2700000" algn="tl">
                    <a:srgbClr val="C0C0C0"/>
                  </a:outerShdw>
                </a:effectLst>
                <a:latin typeface="Calibri" pitchFamily="34" charset="0"/>
                <a:cs typeface="B Homa" pitchFamily="2" charset="-78"/>
              </a:rPr>
              <a:t>دکتر فرزین </a:t>
            </a:r>
            <a:r>
              <a:rPr lang="fa-IR" b="1" dirty="0">
                <a:solidFill>
                  <a:srgbClr val="002060"/>
                </a:solidFill>
                <a:effectLst>
                  <a:outerShdw blurRad="38100" dist="38100" dir="2700000" algn="tl">
                    <a:srgbClr val="C0C0C0"/>
                  </a:outerShdw>
                </a:effectLst>
                <a:latin typeface="Calibri" pitchFamily="34" charset="0"/>
                <a:cs typeface="B Homa" pitchFamily="2" charset="-78"/>
              </a:rPr>
              <a:t>حلب چی</a:t>
            </a:r>
          </a:p>
          <a:p>
            <a:pPr algn="ctr" rtl="1">
              <a:defRPr/>
            </a:pPr>
            <a:r>
              <a:rPr lang="fa-IR" b="1" dirty="0" smtClean="0">
                <a:solidFill>
                  <a:srgbClr val="002060"/>
                </a:solidFill>
                <a:effectLst>
                  <a:outerShdw blurRad="38100" dist="38100" dir="2700000" algn="tl">
                    <a:srgbClr val="C0C0C0"/>
                  </a:outerShdw>
                </a:effectLst>
                <a:latin typeface="Calibri" pitchFamily="34" charset="0"/>
                <a:cs typeface="B Homa" pitchFamily="2" charset="-78"/>
              </a:rPr>
              <a:t>متخصص پزشکی ورزشی</a:t>
            </a:r>
          </a:p>
          <a:p>
            <a:pPr algn="ctr" rtl="1">
              <a:defRPr/>
            </a:pPr>
            <a:r>
              <a:rPr lang="fa-IR" b="1" dirty="0" smtClean="0">
                <a:solidFill>
                  <a:srgbClr val="002060"/>
                </a:solidFill>
                <a:effectLst>
                  <a:outerShdw blurRad="38100" dist="38100" dir="2700000" algn="tl">
                    <a:srgbClr val="C0C0C0"/>
                  </a:outerShdw>
                </a:effectLst>
                <a:latin typeface="Calibri" pitchFamily="34" charset="0"/>
                <a:cs typeface="B Homa" pitchFamily="2" charset="-78"/>
              </a:rPr>
              <a:t>استاد </a:t>
            </a:r>
            <a:r>
              <a:rPr lang="fa-IR" b="1" dirty="0">
                <a:solidFill>
                  <a:srgbClr val="002060"/>
                </a:solidFill>
                <a:effectLst>
                  <a:outerShdw blurRad="38100" dist="38100" dir="2700000" algn="tl">
                    <a:srgbClr val="C0C0C0"/>
                  </a:outerShdw>
                </a:effectLst>
                <a:latin typeface="Calibri" pitchFamily="34" charset="0"/>
                <a:cs typeface="B Homa" pitchFamily="2" charset="-78"/>
              </a:rPr>
              <a:t>گروه پزشکی ورزشی دانشگاه علوم پزشکی تهران</a:t>
            </a:r>
          </a:p>
        </p:txBody>
      </p:sp>
    </p:spTree>
    <p:extLst>
      <p:ext uri="{BB962C8B-B14F-4D97-AF65-F5344CB8AC3E}">
        <p14:creationId xmlns:p14="http://schemas.microsoft.com/office/powerpoint/2010/main" val="1982720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005" y="7409"/>
            <a:ext cx="10058400" cy="4023360"/>
          </a:xfrm>
        </p:spPr>
        <p:txBody>
          <a:bodyPr>
            <a:noAutofit/>
          </a:bodyPr>
          <a:lstStyle/>
          <a:p>
            <a:pPr lvl="0" algn="r" rtl="1">
              <a:lnSpc>
                <a:spcPct val="150000"/>
              </a:lnSpc>
            </a:pPr>
            <a:r>
              <a:rPr lang="fa-IR" sz="3600" b="1" dirty="0" smtClean="0">
                <a:solidFill>
                  <a:srgbClr val="C00000"/>
                </a:solidFill>
                <a:cs typeface="B Titr" panose="00000700000000000000" pitchFamily="2" charset="-78"/>
              </a:rPr>
              <a:t>پرسش های عمومی</a:t>
            </a:r>
          </a:p>
          <a:p>
            <a:pPr lvl="0" algn="r" rtl="1">
              <a:lnSpc>
                <a:spcPct val="150000"/>
              </a:lnSpc>
              <a:buClr>
                <a:srgbClr val="C00000"/>
              </a:buClr>
              <a:buFont typeface="Courier New" panose="02070309020205020404" pitchFamily="49" charset="0"/>
              <a:buChar char="o"/>
            </a:pPr>
            <a:r>
              <a:rPr lang="fa-IR" sz="2400" dirty="0" smtClean="0">
                <a:solidFill>
                  <a:srgbClr val="002060"/>
                </a:solidFill>
                <a:cs typeface="B Nazanin" panose="00000400000000000000" pitchFamily="2" charset="-78"/>
              </a:rPr>
              <a:t>آیا </a:t>
            </a:r>
            <a:r>
              <a:rPr lang="fa-IR" sz="2400" dirty="0">
                <a:solidFill>
                  <a:srgbClr val="002060"/>
                </a:solidFill>
                <a:cs typeface="B Nazanin" panose="00000400000000000000" pitchFamily="2" charset="-78"/>
              </a:rPr>
              <a:t>تاکنون پزشک به شما گفته است که فشارخون بالا دارید؟ ⃝</a:t>
            </a:r>
            <a:endParaRPr lang="en-US" sz="2400" dirty="0">
              <a:solidFill>
                <a:srgbClr val="002060"/>
              </a:solidFill>
              <a:cs typeface="B Nazanin" panose="00000400000000000000" pitchFamily="2" charset="-78"/>
            </a:endParaRPr>
          </a:p>
          <a:p>
            <a:pPr lvl="0" algn="r" rtl="1">
              <a:lnSpc>
                <a:spcPct val="150000"/>
              </a:lnSpc>
              <a:buClr>
                <a:srgbClr val="C00000"/>
              </a:buClr>
              <a:buFont typeface="Courier New" panose="02070309020205020404" pitchFamily="49" charset="0"/>
              <a:buChar char="o"/>
            </a:pPr>
            <a:r>
              <a:rPr lang="fa-IR" sz="2400" dirty="0">
                <a:solidFill>
                  <a:srgbClr val="002060"/>
                </a:solidFill>
                <a:cs typeface="B Nazanin" panose="00000400000000000000" pitchFamily="2" charset="-78"/>
              </a:rPr>
              <a:t>آیا هنگام استراحت یا انجام کارهای روزمره و یا حین انجام فعالیت فیزیکی در ناحیه قفسه سینه احساس درد  می‌کنید؟ ⃝  </a:t>
            </a:r>
            <a:endParaRPr lang="en-US" sz="2400" dirty="0">
              <a:solidFill>
                <a:srgbClr val="002060"/>
              </a:solidFill>
              <a:cs typeface="B Nazanin" panose="00000400000000000000" pitchFamily="2" charset="-78"/>
            </a:endParaRPr>
          </a:p>
          <a:p>
            <a:pPr lvl="0" algn="r" rtl="1">
              <a:lnSpc>
                <a:spcPct val="150000"/>
              </a:lnSpc>
              <a:buClr>
                <a:srgbClr val="C00000"/>
              </a:buClr>
              <a:buFont typeface="Courier New" panose="02070309020205020404" pitchFamily="49" charset="0"/>
              <a:buChar char="o"/>
            </a:pPr>
            <a:r>
              <a:rPr lang="fa-IR" sz="2400" dirty="0">
                <a:solidFill>
                  <a:srgbClr val="002060"/>
                </a:solidFill>
                <a:cs typeface="B Nazanin" panose="00000400000000000000" pitchFamily="2" charset="-78"/>
              </a:rPr>
              <a:t>آیا تا به حال تعادل خود را بخاطر سرگیجه یا سیاهی رفتن چشم‌ها از دست داده‌اید و یا تا به حال هوشیاری خود را طی 12 ماه گذشته از دست داده‌اید؟ ⃝</a:t>
            </a:r>
            <a:endParaRPr lang="en-US" sz="2400" dirty="0">
              <a:solidFill>
                <a:srgbClr val="002060"/>
              </a:solidFill>
              <a:cs typeface="B Nazanin" panose="00000400000000000000" pitchFamily="2" charset="-78"/>
            </a:endParaRPr>
          </a:p>
          <a:p>
            <a:pPr marL="201168" lvl="1" indent="0" algn="r" rtl="1">
              <a:lnSpc>
                <a:spcPct val="150000"/>
              </a:lnSpc>
              <a:buClr>
                <a:srgbClr val="C00000"/>
              </a:buClr>
              <a:buNone/>
            </a:pPr>
            <a:r>
              <a:rPr lang="fa-IR" sz="2400" dirty="0">
                <a:solidFill>
                  <a:srgbClr val="002060"/>
                </a:solidFill>
                <a:cs typeface="B Nazanin" panose="00000400000000000000" pitchFamily="2" charset="-78"/>
              </a:rPr>
              <a:t>اگرسرگیجه یا سیاهی رفتن چشم‌ها بدنبال نفس نفس زدن های بیش از حد (مثلا حین ورزش شدید) بوده است، پاسخ منفی به سؤال بدهید.</a:t>
            </a:r>
            <a:endParaRPr lang="en-US" sz="2400" dirty="0">
              <a:solidFill>
                <a:srgbClr val="002060"/>
              </a:solidFill>
              <a:cs typeface="B Nazanin" panose="00000400000000000000" pitchFamily="2" charset="-78"/>
            </a:endParaRPr>
          </a:p>
          <a:p>
            <a:pPr lvl="0" algn="r" rtl="1">
              <a:lnSpc>
                <a:spcPct val="150000"/>
              </a:lnSpc>
              <a:buClr>
                <a:srgbClr val="C00000"/>
              </a:buClr>
              <a:buFont typeface="Courier New" panose="02070309020205020404" pitchFamily="49" charset="0"/>
              <a:buChar char="o"/>
            </a:pPr>
            <a:r>
              <a:rPr lang="fa-IR" sz="2400" dirty="0">
                <a:solidFill>
                  <a:srgbClr val="002060"/>
                </a:solidFill>
                <a:cs typeface="B Nazanin" panose="00000400000000000000" pitchFamily="2" charset="-78"/>
              </a:rPr>
              <a:t>آیا تا به حال بیماری مزمن دیگری برای شما تشخیص داده شده است؟ موارد آن را بنویسید</a:t>
            </a:r>
            <a:r>
              <a:rPr lang="fa-IR" sz="2400" dirty="0" smtClean="0">
                <a:solidFill>
                  <a:srgbClr val="002060"/>
                </a:solidFill>
                <a:cs typeface="B Nazanin" panose="00000400000000000000" pitchFamily="2" charset="-78"/>
              </a:rPr>
              <a:t>:-------</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26226525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endParaRPr lang="en-US" sz="3200" dirty="0"/>
          </a:p>
        </p:txBody>
      </p:sp>
      <p:sp>
        <p:nvSpPr>
          <p:cNvPr id="3" name="Content Placeholder 2"/>
          <p:cNvSpPr>
            <a:spLocks noGrp="1"/>
          </p:cNvSpPr>
          <p:nvPr>
            <p:ph idx="1"/>
          </p:nvPr>
        </p:nvSpPr>
        <p:spPr>
          <a:xfrm>
            <a:off x="544830" y="359834"/>
            <a:ext cx="10058400" cy="4023360"/>
          </a:xfrm>
        </p:spPr>
        <p:txBody>
          <a:bodyPr>
            <a:noAutofit/>
          </a:bodyPr>
          <a:lstStyle/>
          <a:p>
            <a:r>
              <a:rPr lang="fa-IR" sz="4000" b="1" dirty="0">
                <a:solidFill>
                  <a:srgbClr val="C00000"/>
                </a:solidFill>
                <a:cs typeface="B Titr" panose="00000700000000000000" pitchFamily="2" charset="-78"/>
              </a:rPr>
              <a:t>پرسش های عمومی</a:t>
            </a:r>
          </a:p>
          <a:p>
            <a:pPr lvl="0"/>
            <a:endParaRPr lang="fa-IR" sz="2400" dirty="0" smtClean="0"/>
          </a:p>
          <a:p>
            <a:pPr lvl="0">
              <a:buClr>
                <a:srgbClr val="C00000"/>
              </a:buClr>
              <a:buFont typeface="Courier New" panose="02070309020205020404" pitchFamily="49" charset="0"/>
              <a:buChar char="o"/>
            </a:pPr>
            <a:r>
              <a:rPr lang="fa-IR" sz="2400" dirty="0" smtClean="0">
                <a:solidFill>
                  <a:srgbClr val="002060"/>
                </a:solidFill>
              </a:rPr>
              <a:t>آیا در حال حاضر دارویی برای بیماری مزمن خود مصرف می‌کنید؟ ⃝  </a:t>
            </a:r>
            <a:r>
              <a:rPr lang="en-US" sz="2400" dirty="0" smtClean="0">
                <a:solidFill>
                  <a:srgbClr val="002060"/>
                </a:solidFill>
              </a:rPr>
              <a:t/>
            </a:r>
            <a:br>
              <a:rPr lang="en-US" sz="2400" dirty="0" smtClean="0">
                <a:solidFill>
                  <a:srgbClr val="002060"/>
                </a:solidFill>
              </a:rPr>
            </a:br>
            <a:r>
              <a:rPr lang="fa-IR" sz="2400" dirty="0" smtClean="0">
                <a:solidFill>
                  <a:srgbClr val="002060"/>
                </a:solidFill>
              </a:rPr>
              <a:t>لطفا بیماری‌ها و داروهایی را که مصرف می‌کنید، لیست فرمایید.</a:t>
            </a:r>
            <a:endParaRPr lang="en-US" sz="2400" dirty="0" smtClean="0">
              <a:solidFill>
                <a:srgbClr val="002060"/>
              </a:solidFill>
            </a:endParaRPr>
          </a:p>
          <a:p>
            <a:pPr lvl="0">
              <a:buClr>
                <a:srgbClr val="C00000"/>
              </a:buClr>
              <a:buFont typeface="Courier New" panose="02070309020205020404" pitchFamily="49" charset="0"/>
              <a:buChar char="o"/>
            </a:pPr>
            <a:endParaRPr lang="en-US" sz="2400" dirty="0" smtClean="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آیا در حال حاضر یا در 12 ماه گذشته مشکلی در استخوان‌ها، مفاصل یا بافت نرم (عضله، تاندون، لیگامان) داشته‌اید که با افزایش فعالیت جسمانی بدتر شود؟ ⃝  </a:t>
            </a:r>
            <a:r>
              <a:rPr lang="en-US" sz="2400" dirty="0" smtClean="0">
                <a:solidFill>
                  <a:srgbClr val="002060"/>
                </a:solidFill>
              </a:rPr>
              <a:t/>
            </a:r>
            <a:br>
              <a:rPr lang="en-US" sz="2400" dirty="0" smtClean="0">
                <a:solidFill>
                  <a:srgbClr val="002060"/>
                </a:solidFill>
              </a:rPr>
            </a:br>
            <a:r>
              <a:rPr lang="fa-IR" sz="2400" dirty="0" smtClean="0">
                <a:solidFill>
                  <a:srgbClr val="002060"/>
                </a:solidFill>
              </a:rPr>
              <a:t>لطفا اگر در گذشته مشکلی داشته‌اید، ولی در حال حاضر فعالیت جسمانی شما را محدود نمی‌کند، پاسخ منفی بدهید. لطفا مشکلات ذکر شده را بنویسید.</a:t>
            </a:r>
            <a:endParaRPr lang="en-US" sz="2400" dirty="0" smtClean="0">
              <a:solidFill>
                <a:srgbClr val="002060"/>
              </a:solidFill>
            </a:endParaRPr>
          </a:p>
          <a:p>
            <a:pPr lvl="0">
              <a:buClr>
                <a:srgbClr val="C00000"/>
              </a:buClr>
              <a:buFont typeface="Courier New" panose="02070309020205020404" pitchFamily="49" charset="0"/>
              <a:buChar char="o"/>
            </a:pPr>
            <a:endParaRPr lang="en-US" sz="2400" dirty="0" smtClean="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آیا تا به حال پزشکتان به شما گفته است که فقط باید تحت نظارت پزشک فعالیت جسمانی داشته باشید؟</a:t>
            </a:r>
            <a:endParaRPr lang="en-US" sz="2400" dirty="0">
              <a:solidFill>
                <a:srgbClr val="002060"/>
              </a:solidFill>
            </a:endParaRPr>
          </a:p>
        </p:txBody>
      </p:sp>
    </p:spTree>
    <p:extLst>
      <p:ext uri="{BB962C8B-B14F-4D97-AF65-F5344CB8AC3E}">
        <p14:creationId xmlns:p14="http://schemas.microsoft.com/office/powerpoint/2010/main" val="7572529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endParaRPr lang="en-US" sz="3200" dirty="0"/>
          </a:p>
        </p:txBody>
      </p:sp>
      <p:sp>
        <p:nvSpPr>
          <p:cNvPr id="3" name="Content Placeholder 2"/>
          <p:cNvSpPr>
            <a:spLocks noGrp="1"/>
          </p:cNvSpPr>
          <p:nvPr>
            <p:ph idx="1"/>
          </p:nvPr>
        </p:nvSpPr>
        <p:spPr>
          <a:xfrm>
            <a:off x="1097280" y="1617134"/>
            <a:ext cx="10058400" cy="4023360"/>
          </a:xfrm>
        </p:spPr>
        <p:txBody>
          <a:bodyPr>
            <a:noAutofit/>
          </a:bodyPr>
          <a:lstStyle/>
          <a:p>
            <a:pPr lvl="0"/>
            <a:r>
              <a:rPr lang="fa-IR" sz="4000" dirty="0" smtClean="0">
                <a:solidFill>
                  <a:srgbClr val="C00000"/>
                </a:solidFill>
                <a:cs typeface="B Titr" panose="00000700000000000000" pitchFamily="2" charset="-78"/>
              </a:rPr>
              <a:t>پرسش های اختصاصی</a:t>
            </a: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تا به حال در حالت استراحت دچار تپش قلب شده‌اید؟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تاکنون سابقه عدم تحمل و توانایی ورزش کردن داشته‌اید؟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سابقه اختلال اجابت مزاج (یبوست) داشته‌اید؟ </a:t>
            </a:r>
            <a:endParaRPr lang="fa-IR" sz="2400" dirty="0" smtClean="0">
              <a:solidFill>
                <a:srgbClr val="002060"/>
              </a:solidFill>
            </a:endParaRPr>
          </a:p>
          <a:p>
            <a:pPr lvl="0">
              <a:buClr>
                <a:srgbClr val="C00000"/>
              </a:buClr>
              <a:buFont typeface="Courier New" panose="02070309020205020404" pitchFamily="49" charset="0"/>
              <a:buChar char="o"/>
            </a:pPr>
            <a:r>
              <a:rPr lang="fa-IR" sz="2400" dirty="0">
                <a:solidFill>
                  <a:srgbClr val="002060"/>
                </a:solidFill>
              </a:rPr>
              <a:t> </a:t>
            </a:r>
            <a:r>
              <a:rPr lang="fa-IR" sz="2400" dirty="0" smtClean="0">
                <a:solidFill>
                  <a:srgbClr val="002060"/>
                </a:solidFill>
              </a:rPr>
              <a:t>(</a:t>
            </a:r>
            <a:r>
              <a:rPr lang="fa-IR" sz="2400" dirty="0">
                <a:solidFill>
                  <a:srgbClr val="002060"/>
                </a:solidFill>
              </a:rPr>
              <a:t>در آقایان) آیا تا به حال دچار اختلال عملکرد جنسی شده‌اید؟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متوجه تعریق بیش از حد یا کمتر از نرمال در خود شده‌اید</a:t>
            </a:r>
            <a:r>
              <a:rPr lang="fa-IR" sz="2400" dirty="0" smtClean="0">
                <a:solidFill>
                  <a:srgbClr val="002060"/>
                </a:solidFill>
              </a:rPr>
              <a:t>؟</a:t>
            </a:r>
            <a:endParaRPr lang="en-US" sz="2400" dirty="0">
              <a:solidFill>
                <a:srgbClr val="002060"/>
              </a:solidFill>
            </a:endParaRPr>
          </a:p>
        </p:txBody>
      </p:sp>
    </p:spTree>
    <p:extLst>
      <p:ext uri="{BB962C8B-B14F-4D97-AF65-F5344CB8AC3E}">
        <p14:creationId xmlns:p14="http://schemas.microsoft.com/office/powerpoint/2010/main" val="4147311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endParaRPr lang="en-US" sz="3200" dirty="0"/>
          </a:p>
        </p:txBody>
      </p:sp>
      <p:sp>
        <p:nvSpPr>
          <p:cNvPr id="3" name="Content Placeholder 2"/>
          <p:cNvSpPr>
            <a:spLocks noGrp="1"/>
          </p:cNvSpPr>
          <p:nvPr>
            <p:ph idx="1"/>
          </p:nvPr>
        </p:nvSpPr>
        <p:spPr>
          <a:xfrm>
            <a:off x="1097280" y="1617134"/>
            <a:ext cx="10058400" cy="4023360"/>
          </a:xfrm>
        </p:spPr>
        <p:txBody>
          <a:bodyPr>
            <a:noAutofit/>
          </a:bodyPr>
          <a:lstStyle/>
          <a:p>
            <a:pPr lvl="0"/>
            <a:r>
              <a:rPr lang="fa-IR" sz="4000" dirty="0" smtClean="0">
                <a:solidFill>
                  <a:srgbClr val="C00000"/>
                </a:solidFill>
                <a:cs typeface="B Titr" panose="00000700000000000000" pitchFamily="2" charset="-78"/>
              </a:rPr>
              <a:t>پرسش های اختصاصی</a:t>
            </a: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هنگام افت قند خون، دچار علائم لرزش دست ها / تپش قلب و سیاهی رفتن چشم ها می‌شوید؟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اغلب اوقات احساس درد قفسه سینه یا شکم درد دارید؟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احساس سفتی و سنگینی در اندام های تحتانی خود به دنبال راه رفتن دارید؟</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قدرت عضلات پاهای شما کاهش یافته است؟</a:t>
            </a:r>
            <a:endParaRPr lang="en-US" sz="2400" dirty="0">
              <a:solidFill>
                <a:srgbClr val="002060"/>
              </a:solidFill>
            </a:endParaRPr>
          </a:p>
          <a:p>
            <a:pPr lvl="0">
              <a:buClr>
                <a:srgbClr val="C00000"/>
              </a:buClr>
              <a:buFont typeface="Courier New" panose="02070309020205020404" pitchFamily="49" charset="0"/>
              <a:buChar char="o"/>
            </a:pPr>
            <a:r>
              <a:rPr lang="fa-IR" sz="2400" dirty="0" smtClean="0">
                <a:solidFill>
                  <a:srgbClr val="002060"/>
                </a:solidFill>
              </a:rPr>
              <a:t> آیا </a:t>
            </a:r>
            <a:r>
              <a:rPr lang="fa-IR" sz="2400" dirty="0">
                <a:solidFill>
                  <a:srgbClr val="002060"/>
                </a:solidFill>
              </a:rPr>
              <a:t>متوجه تغییر رنگ پوست یا ریزش و کاهش موهای ساق پا و یا کاهش دمای پاهای خود و نازک شدن و براق شدن پوست آنها شده‌اید؟</a:t>
            </a:r>
            <a:endParaRPr lang="en-US" sz="2400" dirty="0">
              <a:solidFill>
                <a:srgbClr val="002060"/>
              </a:solidFill>
            </a:endParaRPr>
          </a:p>
        </p:txBody>
      </p:sp>
    </p:spTree>
    <p:extLst>
      <p:ext uri="{BB962C8B-B14F-4D97-AF65-F5344CB8AC3E}">
        <p14:creationId xmlns:p14="http://schemas.microsoft.com/office/powerpoint/2010/main" val="26840566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endParaRPr lang="en-US" sz="3200" dirty="0"/>
          </a:p>
        </p:txBody>
      </p:sp>
      <p:sp>
        <p:nvSpPr>
          <p:cNvPr id="3" name="Content Placeholder 2"/>
          <p:cNvSpPr>
            <a:spLocks noGrp="1"/>
          </p:cNvSpPr>
          <p:nvPr>
            <p:ph idx="1"/>
          </p:nvPr>
        </p:nvSpPr>
        <p:spPr>
          <a:xfrm>
            <a:off x="1097280" y="1617134"/>
            <a:ext cx="10058400" cy="4023360"/>
          </a:xfrm>
        </p:spPr>
        <p:txBody>
          <a:bodyPr>
            <a:noAutofit/>
          </a:bodyPr>
          <a:lstStyle/>
          <a:p>
            <a:pPr lvl="0"/>
            <a:r>
              <a:rPr lang="fa-IR" sz="4000" dirty="0" smtClean="0">
                <a:solidFill>
                  <a:srgbClr val="C00000"/>
                </a:solidFill>
                <a:cs typeface="B Titr" panose="00000700000000000000" pitchFamily="2" charset="-78"/>
              </a:rPr>
              <a:t>پرسش های اختصاصی</a:t>
            </a:r>
          </a:p>
          <a:p>
            <a:pPr lvl="0">
              <a:buClr>
                <a:srgbClr val="C00000"/>
              </a:buClr>
              <a:buFont typeface="Courier New" panose="02070309020205020404" pitchFamily="49" charset="0"/>
              <a:buChar char="o"/>
            </a:pPr>
            <a:r>
              <a:rPr lang="fa-IR" sz="2400" dirty="0" smtClean="0"/>
              <a:t> آیا </a:t>
            </a:r>
            <a:r>
              <a:rPr lang="fa-IR" sz="2400" dirty="0"/>
              <a:t>در پاهای خود زخم دارید؟</a:t>
            </a:r>
            <a:endParaRPr lang="en-US" sz="2400" dirty="0"/>
          </a:p>
          <a:p>
            <a:pPr lvl="0">
              <a:buClr>
                <a:srgbClr val="C00000"/>
              </a:buClr>
              <a:buFont typeface="Courier New" panose="02070309020205020404" pitchFamily="49" charset="0"/>
              <a:buChar char="o"/>
            </a:pPr>
            <a:r>
              <a:rPr lang="fa-IR" sz="2400" dirty="0" smtClean="0"/>
              <a:t> آيا </a:t>
            </a:r>
            <a:r>
              <a:rPr lang="fa-IR" sz="2400" dirty="0"/>
              <a:t>در6 ماه گذشته جهت كنترل قند خون  به پزشك متخصص مراجعه كرده‌ايد؟</a:t>
            </a:r>
            <a:endParaRPr lang="en-US" sz="2400" dirty="0"/>
          </a:p>
          <a:p>
            <a:pPr lvl="0">
              <a:buClr>
                <a:srgbClr val="C00000"/>
              </a:buClr>
              <a:buFont typeface="Courier New" panose="02070309020205020404" pitchFamily="49" charset="0"/>
              <a:buChar char="o"/>
            </a:pPr>
            <a:r>
              <a:rPr lang="fa-IR" sz="2400" dirty="0" smtClean="0"/>
              <a:t> آیا </a:t>
            </a:r>
            <a:r>
              <a:rPr lang="fa-IR" sz="2400" dirty="0"/>
              <a:t>دچار درگیری چشمی بدنبال دیابت هستید؟</a:t>
            </a:r>
            <a:endParaRPr lang="en-US" sz="2400" dirty="0"/>
          </a:p>
          <a:p>
            <a:pPr lvl="0">
              <a:buClr>
                <a:srgbClr val="C00000"/>
              </a:buClr>
              <a:buFont typeface="Courier New" panose="02070309020205020404" pitchFamily="49" charset="0"/>
              <a:buChar char="o"/>
            </a:pPr>
            <a:r>
              <a:rPr lang="fa-IR" sz="2400" dirty="0" smtClean="0"/>
              <a:t> آیا </a:t>
            </a:r>
            <a:r>
              <a:rPr lang="fa-IR" sz="2400" dirty="0"/>
              <a:t>تا به حال دچار تاری دید/ دوبینی/ دیدن لکه های سیاه در محدوده بینایی خود شده‌اید؟</a:t>
            </a:r>
            <a:endParaRPr lang="en-US" sz="2400" dirty="0"/>
          </a:p>
          <a:p>
            <a:pPr lvl="0">
              <a:buClr>
                <a:srgbClr val="C00000"/>
              </a:buClr>
              <a:buFont typeface="Courier New" panose="02070309020205020404" pitchFamily="49" charset="0"/>
              <a:buChar char="o"/>
            </a:pPr>
            <a:r>
              <a:rPr lang="fa-IR" sz="2400" dirty="0" smtClean="0"/>
              <a:t> آیا </a:t>
            </a:r>
            <a:r>
              <a:rPr lang="fa-IR" sz="2400" dirty="0"/>
              <a:t>تا به حال کاهش سطح هوشیاری و نابینایی گذرا داشته‌اید؟ </a:t>
            </a:r>
            <a:endParaRPr lang="en-US" sz="2400" dirty="0"/>
          </a:p>
          <a:p>
            <a:pPr lvl="0">
              <a:buClr>
                <a:srgbClr val="C00000"/>
              </a:buClr>
              <a:buFont typeface="Courier New" panose="02070309020205020404" pitchFamily="49" charset="0"/>
              <a:buChar char="o"/>
            </a:pPr>
            <a:r>
              <a:rPr lang="fa-IR" sz="2400" dirty="0" smtClean="0"/>
              <a:t> تا </a:t>
            </a:r>
            <a:r>
              <a:rPr lang="fa-IR" sz="2400" dirty="0"/>
              <a:t>به حال دچار تورم دوطرفه اندام تحتانی یا دور پلک چشم‌ها شده‌اید؟</a:t>
            </a:r>
          </a:p>
          <a:p>
            <a:endParaRPr lang="en-US" sz="2400" dirty="0"/>
          </a:p>
        </p:txBody>
      </p:sp>
    </p:spTree>
    <p:extLst>
      <p:ext uri="{BB962C8B-B14F-4D97-AF65-F5344CB8AC3E}">
        <p14:creationId xmlns:p14="http://schemas.microsoft.com/office/powerpoint/2010/main" val="23999225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ts val="4000"/>
              </a:lnSpc>
            </a:pPr>
            <a:r>
              <a:rPr lang="fa-IR" sz="3200" b="1" dirty="0" smtClean="0"/>
              <a:t>بررسی علامت ها در بیمار</a:t>
            </a:r>
            <a:br>
              <a:rPr lang="fa-IR" sz="3200" b="1" dirty="0" smtClean="0"/>
            </a:br>
            <a:r>
              <a:rPr lang="fa-IR" sz="2800" b="1" dirty="0"/>
              <a:t>توجه:</a:t>
            </a:r>
            <a:r>
              <a:rPr lang="fa-IR" sz="2800" dirty="0"/>
              <a:t> هرگونه تغییر نسبت به یک ماه گذشته مثبت درنظرگرفته می‌شود</a:t>
            </a:r>
            <a:r>
              <a:rPr lang="fa-IR" sz="2800" dirty="0" smtClean="0"/>
              <a:t>.</a:t>
            </a:r>
            <a:endParaRPr lang="en-US" sz="2800" b="1" dirty="0"/>
          </a:p>
        </p:txBody>
      </p:sp>
      <p:sp>
        <p:nvSpPr>
          <p:cNvPr id="3" name="Content Placeholder 2"/>
          <p:cNvSpPr>
            <a:spLocks noGrp="1"/>
          </p:cNvSpPr>
          <p:nvPr>
            <p:ph idx="1"/>
          </p:nvPr>
        </p:nvSpPr>
        <p:spPr>
          <a:xfrm>
            <a:off x="838200" y="1706133"/>
            <a:ext cx="10515600" cy="4523139"/>
          </a:xfrm>
        </p:spPr>
        <p:txBody>
          <a:bodyPr>
            <a:noAutofit/>
          </a:bodyPr>
          <a:lstStyle/>
          <a:p>
            <a:pPr lvl="0">
              <a:lnSpc>
                <a:spcPct val="150000"/>
              </a:lnSpc>
              <a:buClr>
                <a:srgbClr val="C00000"/>
              </a:buClr>
              <a:buFont typeface="Courier New" panose="02070309020205020404" pitchFamily="49" charset="0"/>
              <a:buChar char="o"/>
            </a:pPr>
            <a:r>
              <a:rPr lang="fa-IR" sz="2800" dirty="0" smtClean="0">
                <a:solidFill>
                  <a:srgbClr val="002060"/>
                </a:solidFill>
              </a:rPr>
              <a:t> تنگی </a:t>
            </a:r>
            <a:r>
              <a:rPr lang="fa-IR" sz="2800" dirty="0">
                <a:solidFill>
                  <a:srgbClr val="002060"/>
                </a:solidFill>
              </a:rPr>
              <a:t>نفس درحالت استراحت یا با فعالیت اندک</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تنگی </a:t>
            </a:r>
            <a:r>
              <a:rPr lang="fa-IR" sz="2800" dirty="0">
                <a:solidFill>
                  <a:srgbClr val="002060"/>
                </a:solidFill>
              </a:rPr>
              <a:t>نفس در هنگام درازکشیدن یا خواب</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تورم </a:t>
            </a:r>
            <a:r>
              <a:rPr lang="fa-IR" sz="2800" dirty="0">
                <a:solidFill>
                  <a:srgbClr val="002060"/>
                </a:solidFill>
              </a:rPr>
              <a:t>در ناحیه مچ پاها یا اندام تحتانی</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تپش </a:t>
            </a:r>
            <a:r>
              <a:rPr lang="fa-IR" sz="2800" dirty="0">
                <a:solidFill>
                  <a:srgbClr val="002060"/>
                </a:solidFill>
              </a:rPr>
              <a:t>قلب یا احساس نامنظمی ضربان قلب</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لنگش </a:t>
            </a:r>
            <a:r>
              <a:rPr lang="fa-IR" sz="2800" dirty="0">
                <a:solidFill>
                  <a:srgbClr val="002060"/>
                </a:solidFill>
              </a:rPr>
              <a:t>یا سنگینی در </a:t>
            </a:r>
            <a:r>
              <a:rPr lang="fa-IR" sz="2800" dirty="0" smtClean="0">
                <a:solidFill>
                  <a:srgbClr val="002060"/>
                </a:solidFill>
              </a:rPr>
              <a:t>پاها</a:t>
            </a:r>
            <a:endParaRPr lang="en-US" sz="2800" dirty="0">
              <a:solidFill>
                <a:srgbClr val="002060"/>
              </a:solidFill>
            </a:endParaRPr>
          </a:p>
        </p:txBody>
      </p:sp>
      <p:sp>
        <p:nvSpPr>
          <p:cNvPr id="4" name="TextBox 3"/>
          <p:cNvSpPr txBox="1"/>
          <p:nvPr/>
        </p:nvSpPr>
        <p:spPr>
          <a:xfrm>
            <a:off x="1247776" y="352425"/>
            <a:ext cx="9086850" cy="1138773"/>
          </a:xfrm>
          <a:prstGeom prst="rect">
            <a:avLst/>
          </a:prstGeom>
          <a:noFill/>
        </p:spPr>
        <p:txBody>
          <a:bodyPr wrap="square" rtlCol="0">
            <a:spAutoFit/>
          </a:bodyPr>
          <a:lstStyle/>
          <a:p>
            <a:pPr algn="ctr" rtl="1"/>
            <a:r>
              <a:rPr lang="fa-IR" sz="4000" dirty="0" smtClean="0">
                <a:solidFill>
                  <a:srgbClr val="C00000"/>
                </a:solidFill>
                <a:cs typeface="B Titr" panose="00000700000000000000" pitchFamily="2" charset="-78"/>
              </a:rPr>
              <a:t>بررسی علامتها در بیمار</a:t>
            </a:r>
            <a:endParaRPr lang="fa-IR" sz="4000" dirty="0">
              <a:solidFill>
                <a:srgbClr val="C00000"/>
              </a:solidFill>
              <a:cs typeface="B Titr" panose="00000700000000000000" pitchFamily="2" charset="-78"/>
            </a:endParaRPr>
          </a:p>
          <a:p>
            <a:pPr algn="ctr" rtl="1"/>
            <a:r>
              <a:rPr lang="fa-IR" sz="2800" dirty="0" smtClean="0">
                <a:cs typeface="B Nazanin" panose="00000400000000000000" pitchFamily="2" charset="-78"/>
              </a:rPr>
              <a:t>(هر </a:t>
            </a:r>
            <a:r>
              <a:rPr lang="fa-IR" sz="2800" dirty="0">
                <a:cs typeface="B Nazanin" panose="00000400000000000000" pitchFamily="2" charset="-78"/>
              </a:rPr>
              <a:t>گونه تغییر نسبت به یک ماه گذشته مثبت در نظر گرفته </a:t>
            </a:r>
            <a:r>
              <a:rPr lang="fa-IR" sz="2800" dirty="0" smtClean="0">
                <a:cs typeface="B Nazanin" panose="00000400000000000000" pitchFamily="2" charset="-78"/>
              </a:rPr>
              <a:t>می شود)</a:t>
            </a:r>
            <a:endParaRPr lang="en-US" sz="2800" dirty="0">
              <a:solidFill>
                <a:srgbClr val="C00000"/>
              </a:solidFill>
              <a:cs typeface="B Nazanin" panose="00000400000000000000" pitchFamily="2" charset="-78"/>
            </a:endParaRPr>
          </a:p>
        </p:txBody>
      </p:sp>
    </p:spTree>
    <p:extLst>
      <p:ext uri="{BB962C8B-B14F-4D97-AF65-F5344CB8AC3E}">
        <p14:creationId xmlns:p14="http://schemas.microsoft.com/office/powerpoint/2010/main" val="24081028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ts val="4000"/>
              </a:lnSpc>
            </a:pPr>
            <a:r>
              <a:rPr lang="fa-IR" sz="3200" b="1" dirty="0" smtClean="0"/>
              <a:t>بررسی علامت ها در بیمار</a:t>
            </a:r>
            <a:br>
              <a:rPr lang="fa-IR" sz="3200" b="1" dirty="0" smtClean="0"/>
            </a:br>
            <a:r>
              <a:rPr lang="fa-IR" sz="2800" b="1" dirty="0"/>
              <a:t>توجه:</a:t>
            </a:r>
            <a:r>
              <a:rPr lang="fa-IR" sz="2800" dirty="0"/>
              <a:t> هرگونه تغییر نسبت به یک ماه گذشته مثبت درنظرگرفته می‌شود</a:t>
            </a:r>
            <a:r>
              <a:rPr lang="fa-IR" sz="2800" dirty="0" smtClean="0"/>
              <a:t>.</a:t>
            </a:r>
            <a:endParaRPr lang="en-US" sz="2800" b="1" dirty="0"/>
          </a:p>
        </p:txBody>
      </p:sp>
      <p:sp>
        <p:nvSpPr>
          <p:cNvPr id="3" name="Content Placeholder 2"/>
          <p:cNvSpPr>
            <a:spLocks noGrp="1"/>
          </p:cNvSpPr>
          <p:nvPr>
            <p:ph idx="1"/>
          </p:nvPr>
        </p:nvSpPr>
        <p:spPr>
          <a:xfrm>
            <a:off x="838200" y="1706133"/>
            <a:ext cx="10515600" cy="4523139"/>
          </a:xfrm>
        </p:spPr>
        <p:txBody>
          <a:bodyPr>
            <a:noAutofit/>
          </a:bodyPr>
          <a:lstStyle/>
          <a:p>
            <a:pPr lvl="0">
              <a:lnSpc>
                <a:spcPct val="150000"/>
              </a:lnSpc>
              <a:buClr>
                <a:srgbClr val="C00000"/>
              </a:buClr>
              <a:buFont typeface="Courier New" panose="02070309020205020404" pitchFamily="49" charset="0"/>
              <a:buChar char="o"/>
            </a:pPr>
            <a:r>
              <a:rPr lang="fa-IR" sz="2800" dirty="0" smtClean="0">
                <a:solidFill>
                  <a:srgbClr val="002060"/>
                </a:solidFill>
              </a:rPr>
              <a:t> خستگی </a:t>
            </a:r>
            <a:r>
              <a:rPr lang="fa-IR" sz="2800" dirty="0">
                <a:solidFill>
                  <a:srgbClr val="002060"/>
                </a:solidFill>
              </a:rPr>
              <a:t>یا تنگی نفس نامتناسب با فعالیت‌های معمولی</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افزایش </a:t>
            </a:r>
            <a:r>
              <a:rPr lang="fa-IR" sz="2800" dirty="0">
                <a:solidFill>
                  <a:srgbClr val="002060"/>
                </a:solidFill>
              </a:rPr>
              <a:t>یا کاهش وزن ناخواسته</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درد </a:t>
            </a:r>
            <a:r>
              <a:rPr lang="fa-IR" sz="2800" dirty="0">
                <a:solidFill>
                  <a:srgbClr val="002060"/>
                </a:solidFill>
              </a:rPr>
              <a:t>در ناحیه شکم یا بزرگ شدن دور شکم</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خستگی </a:t>
            </a:r>
            <a:r>
              <a:rPr lang="fa-IR" sz="2800" dirty="0">
                <a:solidFill>
                  <a:srgbClr val="002060"/>
                </a:solidFill>
              </a:rPr>
              <a:t>یا خواب آلودگی غیرمعمول</a:t>
            </a:r>
            <a:endParaRPr lang="en-US" sz="2800" dirty="0">
              <a:solidFill>
                <a:srgbClr val="002060"/>
              </a:solidFill>
            </a:endParaRPr>
          </a:p>
          <a:p>
            <a:pPr lvl="0">
              <a:lnSpc>
                <a:spcPct val="150000"/>
              </a:lnSpc>
              <a:buClr>
                <a:srgbClr val="C00000"/>
              </a:buClr>
              <a:buFont typeface="Courier New" panose="02070309020205020404" pitchFamily="49" charset="0"/>
              <a:buChar char="o"/>
            </a:pPr>
            <a:r>
              <a:rPr lang="fa-IR" sz="2800" dirty="0" smtClean="0">
                <a:solidFill>
                  <a:srgbClr val="002060"/>
                </a:solidFill>
              </a:rPr>
              <a:t> کاهش </a:t>
            </a:r>
            <a:r>
              <a:rPr lang="fa-IR" sz="2800" dirty="0">
                <a:solidFill>
                  <a:srgbClr val="002060"/>
                </a:solidFill>
              </a:rPr>
              <a:t>توان فعالیت بدنی</a:t>
            </a:r>
            <a:endParaRPr lang="en-US" sz="2800" dirty="0">
              <a:solidFill>
                <a:srgbClr val="002060"/>
              </a:solidFill>
            </a:endParaRPr>
          </a:p>
        </p:txBody>
      </p:sp>
      <p:sp>
        <p:nvSpPr>
          <p:cNvPr id="4" name="TextBox 3"/>
          <p:cNvSpPr txBox="1"/>
          <p:nvPr/>
        </p:nvSpPr>
        <p:spPr>
          <a:xfrm>
            <a:off x="1247776" y="352425"/>
            <a:ext cx="9086850" cy="1138773"/>
          </a:xfrm>
          <a:prstGeom prst="rect">
            <a:avLst/>
          </a:prstGeom>
          <a:noFill/>
        </p:spPr>
        <p:txBody>
          <a:bodyPr wrap="square" rtlCol="0">
            <a:spAutoFit/>
          </a:bodyPr>
          <a:lstStyle/>
          <a:p>
            <a:pPr algn="ctr" rtl="1"/>
            <a:r>
              <a:rPr lang="fa-IR" sz="4000" dirty="0" smtClean="0">
                <a:solidFill>
                  <a:srgbClr val="C00000"/>
                </a:solidFill>
                <a:cs typeface="B Titr" panose="00000700000000000000" pitchFamily="2" charset="-78"/>
              </a:rPr>
              <a:t>بررسی علامتها در بیمار</a:t>
            </a:r>
            <a:endParaRPr lang="fa-IR" sz="4000" dirty="0">
              <a:solidFill>
                <a:srgbClr val="C00000"/>
              </a:solidFill>
              <a:cs typeface="B Titr" panose="00000700000000000000" pitchFamily="2" charset="-78"/>
            </a:endParaRPr>
          </a:p>
          <a:p>
            <a:pPr algn="ctr" rtl="1"/>
            <a:r>
              <a:rPr lang="fa-IR" sz="2800" dirty="0" smtClean="0">
                <a:cs typeface="B Nazanin" panose="00000400000000000000" pitchFamily="2" charset="-78"/>
              </a:rPr>
              <a:t>(هر </a:t>
            </a:r>
            <a:r>
              <a:rPr lang="fa-IR" sz="2800" dirty="0">
                <a:cs typeface="B Nazanin" panose="00000400000000000000" pitchFamily="2" charset="-78"/>
              </a:rPr>
              <a:t>گونه تغییر نسبت به یک ماه گذشته مثبت در نظر گرفته </a:t>
            </a:r>
            <a:r>
              <a:rPr lang="fa-IR" sz="2800" dirty="0" smtClean="0">
                <a:cs typeface="B Nazanin" panose="00000400000000000000" pitchFamily="2" charset="-78"/>
              </a:rPr>
              <a:t>می شود)</a:t>
            </a:r>
            <a:endParaRPr lang="en-US" sz="2800" dirty="0">
              <a:solidFill>
                <a:srgbClr val="C00000"/>
              </a:solidFill>
              <a:cs typeface="B Nazanin" panose="00000400000000000000" pitchFamily="2" charset="-78"/>
            </a:endParaRPr>
          </a:p>
        </p:txBody>
      </p:sp>
    </p:spTree>
    <p:extLst>
      <p:ext uri="{BB962C8B-B14F-4D97-AF65-F5344CB8AC3E}">
        <p14:creationId xmlns:p14="http://schemas.microsoft.com/office/powerpoint/2010/main" val="12820837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بر اساس پاسخ بیمار سوالات و علامت ها، طبقه بندی کنید:</a:t>
            </a:r>
            <a:endParaRPr lang="en-US" dirty="0"/>
          </a:p>
        </p:txBody>
      </p:sp>
      <p:sp>
        <p:nvSpPr>
          <p:cNvPr id="3" name="Content Placeholder 2"/>
          <p:cNvSpPr>
            <a:spLocks noGrp="1"/>
          </p:cNvSpPr>
          <p:nvPr>
            <p:ph idx="1"/>
          </p:nvPr>
        </p:nvSpPr>
        <p:spPr/>
        <p:txBody>
          <a:bodyPr>
            <a:normAutofit/>
          </a:bodyPr>
          <a:lstStyle/>
          <a:p>
            <a:r>
              <a:rPr lang="fa-IR" sz="2800" b="1" dirty="0" smtClean="0">
                <a:solidFill>
                  <a:srgbClr val="C00000"/>
                </a:solidFill>
              </a:rPr>
              <a:t>الف) تمامی سوالات اختصاصی بالا منفی است و هیچ یک از علائم را ندارد:</a:t>
            </a:r>
            <a:br>
              <a:rPr lang="fa-IR" sz="2800" b="1" dirty="0" smtClean="0">
                <a:solidFill>
                  <a:srgbClr val="C00000"/>
                </a:solidFill>
              </a:rPr>
            </a:br>
            <a:endParaRPr lang="fa-IR" sz="2800" b="1" dirty="0" smtClean="0">
              <a:solidFill>
                <a:srgbClr val="C00000"/>
              </a:solidFill>
            </a:endParaRPr>
          </a:p>
          <a:p>
            <a:pPr marL="0" indent="0">
              <a:buNone/>
            </a:pPr>
            <a:r>
              <a:rPr lang="fa-IR" sz="2800" dirty="0">
                <a:solidFill>
                  <a:srgbClr val="002060"/>
                </a:solidFill>
              </a:rPr>
              <a:t>بررسی سطح فعالیت بدنی و </a:t>
            </a:r>
            <a:r>
              <a:rPr lang="fa-IR" sz="2800" dirty="0" smtClean="0">
                <a:solidFill>
                  <a:srgbClr val="002060"/>
                </a:solidFill>
              </a:rPr>
              <a:t>اندازه گیریها </a:t>
            </a:r>
            <a:r>
              <a:rPr lang="fa-IR" sz="2800" dirty="0">
                <a:solidFill>
                  <a:srgbClr val="002060"/>
                </a:solidFill>
              </a:rPr>
              <a:t>را آغاز </a:t>
            </a:r>
            <a:r>
              <a:rPr lang="fa-IR" sz="2800" dirty="0" smtClean="0">
                <a:solidFill>
                  <a:srgbClr val="002060"/>
                </a:solidFill>
              </a:rPr>
              <a:t>کنید. (ادامه راهنما)</a:t>
            </a:r>
          </a:p>
          <a:p>
            <a:pPr marL="0" indent="0">
              <a:buNone/>
            </a:pPr>
            <a:r>
              <a:rPr lang="fa-IR" sz="2800" dirty="0" smtClean="0">
                <a:solidFill>
                  <a:srgbClr val="C00000"/>
                </a:solidFill>
              </a:rPr>
              <a:t>توجه:</a:t>
            </a:r>
            <a:r>
              <a:rPr lang="fa-IR" sz="2800" dirty="0" smtClean="0">
                <a:solidFill>
                  <a:srgbClr val="002060"/>
                </a:solidFill>
              </a:rPr>
              <a:t> در </a:t>
            </a:r>
            <a:r>
              <a:rPr lang="fa-IR" sz="2800" dirty="0">
                <a:solidFill>
                  <a:srgbClr val="002060"/>
                </a:solidFill>
              </a:rPr>
              <a:t>صورتیکه سن بیمار 45 سال و یا بیشتر است و قبلاً فعالیت بدنی مداوم نداشته است، باید قبل از انجام فعالیت بدنی </a:t>
            </a:r>
            <a:r>
              <a:rPr lang="fa-IR" sz="2800" dirty="0" smtClean="0">
                <a:solidFill>
                  <a:srgbClr val="002060"/>
                </a:solidFill>
              </a:rPr>
              <a:t>شدید با </a:t>
            </a:r>
            <a:r>
              <a:rPr lang="fa-IR" sz="2800" dirty="0">
                <a:solidFill>
                  <a:srgbClr val="002060"/>
                </a:solidFill>
              </a:rPr>
              <a:t>متخصص مربوطه، در صورت امکان متخصص پزشکی ورزشی مشورت کند. ا گر سن بیمار کمتر از 45 سال است، برای انجام </a:t>
            </a:r>
            <a:r>
              <a:rPr lang="fa-IR" sz="2800" dirty="0" smtClean="0">
                <a:solidFill>
                  <a:srgbClr val="002060"/>
                </a:solidFill>
              </a:rPr>
              <a:t>فعالیت شدید</a:t>
            </a:r>
            <a:r>
              <a:rPr lang="fa-IR" sz="2800" dirty="0">
                <a:solidFill>
                  <a:srgbClr val="002060"/>
                </a:solidFill>
              </a:rPr>
              <a:t>، پزشک عمومی برای استفاده از نظر مشورتی متخصص </a:t>
            </a:r>
            <a:r>
              <a:rPr lang="fa-IR" sz="2800" dirty="0" smtClean="0">
                <a:solidFill>
                  <a:srgbClr val="002060"/>
                </a:solidFill>
              </a:rPr>
              <a:t>تصمیم گیری </a:t>
            </a:r>
            <a:r>
              <a:rPr lang="fa-IR" sz="2800" dirty="0">
                <a:solidFill>
                  <a:srgbClr val="002060"/>
                </a:solidFill>
              </a:rPr>
              <a:t>نماید.</a:t>
            </a:r>
          </a:p>
          <a:p>
            <a:pPr marL="0" indent="0">
              <a:buNone/>
            </a:pPr>
            <a:endParaRPr lang="en-US" sz="2800" dirty="0">
              <a:solidFill>
                <a:srgbClr val="002060"/>
              </a:solidFill>
            </a:endParaRPr>
          </a:p>
        </p:txBody>
      </p:sp>
      <p:sp>
        <p:nvSpPr>
          <p:cNvPr id="4" name="TextBox 3"/>
          <p:cNvSpPr txBox="1"/>
          <p:nvPr/>
        </p:nvSpPr>
        <p:spPr>
          <a:xfrm>
            <a:off x="4962525" y="428625"/>
            <a:ext cx="3550919" cy="707886"/>
          </a:xfrm>
          <a:prstGeom prst="rect">
            <a:avLst/>
          </a:prstGeom>
          <a:noFill/>
        </p:spPr>
        <p:txBody>
          <a:bodyPr wrap="square" rtlCol="0">
            <a:spAutoFit/>
          </a:bodyPr>
          <a:lstStyle/>
          <a:p>
            <a:pPr algn="ctr"/>
            <a:r>
              <a:rPr lang="fa-IR" sz="4000" dirty="0" smtClean="0">
                <a:solidFill>
                  <a:srgbClr val="C00000"/>
                </a:solidFill>
                <a:cs typeface="B Titr" panose="00000700000000000000" pitchFamily="2" charset="-78"/>
              </a:rPr>
              <a:t>طبقه بندی بیمار</a:t>
            </a:r>
            <a:endParaRPr lang="en-US" sz="4000" dirty="0">
              <a:solidFill>
                <a:srgbClr val="C00000"/>
              </a:solidFill>
              <a:cs typeface="B Titr" panose="00000700000000000000" pitchFamily="2" charset="-78"/>
            </a:endParaRPr>
          </a:p>
        </p:txBody>
      </p:sp>
    </p:spTree>
    <p:extLst>
      <p:ext uri="{BB962C8B-B14F-4D97-AF65-F5344CB8AC3E}">
        <p14:creationId xmlns:p14="http://schemas.microsoft.com/office/powerpoint/2010/main" val="38933270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vert="horz" lIns="0" tIns="45720" rIns="0" bIns="45720" rtlCol="0">
            <a:normAutofit/>
          </a:bodyPr>
          <a:lstStyle/>
          <a:p>
            <a:r>
              <a:rPr lang="fa-IR" sz="2800" b="1" dirty="0" smtClean="0">
                <a:solidFill>
                  <a:srgbClr val="C00000"/>
                </a:solidFill>
              </a:rPr>
              <a:t>ب) اگر </a:t>
            </a:r>
            <a:r>
              <a:rPr lang="fa-IR" sz="2800" b="1" dirty="0">
                <a:solidFill>
                  <a:srgbClr val="C00000"/>
                </a:solidFill>
              </a:rPr>
              <a:t>بیمار به یکی یا بیشتر از سوالات اختصاصی پاسخ مثبت داده یا اخیرا یک یا چند علامت بالا را تجربه کرده است:</a:t>
            </a:r>
          </a:p>
          <a:p>
            <a:endParaRPr lang="fa-IR" sz="2800" b="1" dirty="0">
              <a:solidFill>
                <a:srgbClr val="C00000"/>
              </a:solidFill>
            </a:endParaRPr>
          </a:p>
          <a:p>
            <a:r>
              <a:rPr lang="fa-IR" sz="2800" b="1" dirty="0">
                <a:solidFill>
                  <a:srgbClr val="C00000"/>
                </a:solidFill>
              </a:rPr>
              <a:t> </a:t>
            </a:r>
            <a:r>
              <a:rPr lang="fa-IR" sz="2800" b="1" dirty="0">
                <a:solidFill>
                  <a:srgbClr val="002060"/>
                </a:solidFill>
              </a:rPr>
              <a:t>قبل از شروع فعالیت بدنی باید توسط پزشک عمومی مرکز بررسی شده و در مورد ارجاع بیمار به متخصص تصمیم‌گیری شود.</a:t>
            </a:r>
            <a:endParaRPr lang="en-US" sz="2800" b="1" dirty="0">
              <a:solidFill>
                <a:srgbClr val="002060"/>
              </a:solidFill>
            </a:endParaRPr>
          </a:p>
          <a:p>
            <a:endParaRPr lang="en-US" sz="2800" b="1" dirty="0">
              <a:solidFill>
                <a:srgbClr val="002060"/>
              </a:solidFill>
            </a:endParaRPr>
          </a:p>
        </p:txBody>
      </p:sp>
    </p:spTree>
    <p:extLst>
      <p:ext uri="{BB962C8B-B14F-4D97-AF65-F5344CB8AC3E}">
        <p14:creationId xmlns:p14="http://schemas.microsoft.com/office/powerpoint/2010/main" val="22874084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ارزیابی های تکمیلی و اندازه گیری ها</a:t>
            </a:r>
            <a:endParaRPr lang="en-US" b="1" dirty="0"/>
          </a:p>
        </p:txBody>
      </p:sp>
      <p:sp>
        <p:nvSpPr>
          <p:cNvPr id="3" name="Content Placeholder 2"/>
          <p:cNvSpPr>
            <a:spLocks noGrp="1"/>
          </p:cNvSpPr>
          <p:nvPr>
            <p:ph idx="1"/>
          </p:nvPr>
        </p:nvSpPr>
        <p:spPr>
          <a:xfrm>
            <a:off x="838200" y="1825625"/>
            <a:ext cx="10515600" cy="4693838"/>
          </a:xfrm>
        </p:spPr>
        <p:txBody>
          <a:bodyPr>
            <a:normAutofit/>
          </a:bodyPr>
          <a:lstStyle/>
          <a:p>
            <a:r>
              <a:rPr lang="fa-IR" sz="3200" b="1" dirty="0">
                <a:solidFill>
                  <a:srgbClr val="FF0000"/>
                </a:solidFill>
              </a:rPr>
              <a:t>سنجش سطح فعالیت </a:t>
            </a:r>
            <a:r>
              <a:rPr lang="fa-IR" sz="3200" b="1" dirty="0" smtClean="0">
                <a:solidFill>
                  <a:srgbClr val="FF0000"/>
                </a:solidFill>
              </a:rPr>
              <a:t>بدنی</a:t>
            </a:r>
          </a:p>
          <a:p>
            <a:pPr marL="0" indent="0">
              <a:buNone/>
            </a:pPr>
            <a:r>
              <a:rPr lang="fa-IR" sz="3200" dirty="0">
                <a:solidFill>
                  <a:srgbClr val="002060"/>
                </a:solidFill>
              </a:rPr>
              <a:t>منظور از فعال بودن، انجام فعالیت </a:t>
            </a:r>
            <a:r>
              <a:rPr lang="fa-IR" sz="3200" dirty="0" smtClean="0">
                <a:solidFill>
                  <a:srgbClr val="002060"/>
                </a:solidFill>
              </a:rPr>
              <a:t>بدنی با </a:t>
            </a:r>
            <a:r>
              <a:rPr lang="fa-IR" sz="3200" dirty="0">
                <a:solidFill>
                  <a:srgbClr val="002060"/>
                </a:solidFill>
              </a:rPr>
              <a:t>شدت متوسط </a:t>
            </a:r>
            <a:r>
              <a:rPr lang="fa-IR" sz="3200" dirty="0" smtClean="0">
                <a:solidFill>
                  <a:srgbClr val="002060"/>
                </a:solidFill>
              </a:rPr>
              <a:t>برای حداقل 30 دقیقه در روز و 3 روز در هفته به مدت 3 ماه است. </a:t>
            </a:r>
          </a:p>
          <a:p>
            <a:pPr marL="0" indent="0">
              <a:buNone/>
            </a:pPr>
            <a:endParaRPr lang="fa-IR" sz="3200" dirty="0">
              <a:solidFill>
                <a:srgbClr val="002060"/>
              </a:solidFill>
            </a:endParaRPr>
          </a:p>
        </p:txBody>
      </p:sp>
      <p:sp>
        <p:nvSpPr>
          <p:cNvPr id="4" name="TextBox 3"/>
          <p:cNvSpPr txBox="1"/>
          <p:nvPr/>
        </p:nvSpPr>
        <p:spPr>
          <a:xfrm>
            <a:off x="3467100" y="390525"/>
            <a:ext cx="5379719" cy="646331"/>
          </a:xfrm>
          <a:prstGeom prst="rect">
            <a:avLst/>
          </a:prstGeom>
          <a:noFill/>
        </p:spPr>
        <p:txBody>
          <a:bodyPr wrap="square" rtlCol="0">
            <a:spAutoFit/>
          </a:bodyPr>
          <a:lstStyle/>
          <a:p>
            <a:pPr algn="ctr"/>
            <a:r>
              <a:rPr lang="fa-IR" sz="3600" dirty="0" smtClean="0">
                <a:solidFill>
                  <a:srgbClr val="C00000"/>
                </a:solidFill>
                <a:cs typeface="B Titr" panose="00000700000000000000" pitchFamily="2" charset="-78"/>
              </a:rPr>
              <a:t>ارزیابی تکمیلی و اندازه گیری</a:t>
            </a:r>
            <a:endParaRPr lang="en-US" sz="3600" dirty="0">
              <a:solidFill>
                <a:srgbClr val="C00000"/>
              </a:solidFill>
              <a:cs typeface="B Titr" panose="00000700000000000000" pitchFamily="2" charset="-78"/>
            </a:endParaRPr>
          </a:p>
        </p:txBody>
      </p:sp>
    </p:spTree>
    <p:extLst>
      <p:ext uri="{BB962C8B-B14F-4D97-AF65-F5344CB8AC3E}">
        <p14:creationId xmlns:p14="http://schemas.microsoft.com/office/powerpoint/2010/main" val="1491947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2133600" y="2514599"/>
            <a:ext cx="4724400" cy="1724025"/>
          </a:xfrm>
          <a:effectLst>
            <a:outerShdw dist="107763" dir="18900000" algn="ctr" rotWithShape="0">
              <a:schemeClr val="bg2">
                <a:alpha val="50000"/>
              </a:schemeClr>
            </a:outerShdw>
          </a:effectLst>
        </p:spPr>
        <p:txBody>
          <a:bodyPr/>
          <a:lstStyle/>
          <a:p>
            <a:pPr algn="ctr" rtl="1" eaLnBrk="1" hangingPunct="1"/>
            <a:r>
              <a:rPr lang="fa-IR" altLang="en-US" sz="4000" b="1" dirty="0">
                <a:solidFill>
                  <a:srgbClr val="002060"/>
                </a:solidFill>
                <a:cs typeface="B Nazanin" panose="00000400000000000000" pitchFamily="2" charset="-78"/>
              </a:rPr>
              <a:t>فعالیت جسمانی منظم و ورزش </a:t>
            </a:r>
            <a:r>
              <a:rPr lang="fa-IR" altLang="en-US" sz="4000" b="1" dirty="0" smtClean="0">
                <a:solidFill>
                  <a:srgbClr val="002060"/>
                </a:solidFill>
                <a:cs typeface="B Nazanin" panose="00000400000000000000" pitchFamily="2" charset="-78"/>
              </a:rPr>
              <a:t>اثرات </a:t>
            </a:r>
            <a:r>
              <a:rPr lang="fa-IR" altLang="en-US" sz="4000" b="1" dirty="0">
                <a:solidFill>
                  <a:srgbClr val="002060"/>
                </a:solidFill>
                <a:cs typeface="B Nazanin" panose="00000400000000000000" pitchFamily="2" charset="-78"/>
              </a:rPr>
              <a:t>معجزه </a:t>
            </a:r>
            <a:r>
              <a:rPr lang="fa-IR" altLang="en-US" sz="4000" b="1" dirty="0" smtClean="0">
                <a:solidFill>
                  <a:srgbClr val="002060"/>
                </a:solidFill>
                <a:cs typeface="B Nazanin" panose="00000400000000000000" pitchFamily="2" charset="-78"/>
              </a:rPr>
              <a:t>آسایی در دیابت </a:t>
            </a:r>
            <a:r>
              <a:rPr lang="fa-IR" altLang="en-US" sz="4000" b="1" dirty="0">
                <a:solidFill>
                  <a:srgbClr val="002060"/>
                </a:solidFill>
                <a:cs typeface="B Nazanin" panose="00000400000000000000" pitchFamily="2" charset="-78"/>
              </a:rPr>
              <a:t>دارد.</a:t>
            </a:r>
            <a:endParaRPr lang="en-US" altLang="en-US" sz="4000" b="1" dirty="0">
              <a:solidFill>
                <a:srgbClr val="002060"/>
              </a:solidFill>
              <a:cs typeface="B Nazanin" panose="00000400000000000000" pitchFamily="2" charset="-78"/>
            </a:endParaRPr>
          </a:p>
        </p:txBody>
      </p:sp>
      <p:pic>
        <p:nvPicPr>
          <p:cNvPr id="9219" name="Picture 11" descr="4fefiirn[1]"/>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7086600" y="1981200"/>
            <a:ext cx="3005138" cy="4724400"/>
          </a:xfrm>
          <a:noFill/>
        </p:spPr>
      </p:pic>
    </p:spTree>
    <p:extLst>
      <p:ext uri="{BB962C8B-B14F-4D97-AF65-F5344CB8AC3E}">
        <p14:creationId xmlns:p14="http://schemas.microsoft.com/office/powerpoint/2010/main" val="39550449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800"/>
            <a:ext cx="10515600" cy="730759"/>
          </a:xfrm>
        </p:spPr>
        <p:txBody>
          <a:bodyPr>
            <a:normAutofit/>
          </a:bodyPr>
          <a:lstStyle/>
          <a:p>
            <a:pPr algn="ctr"/>
            <a:r>
              <a:rPr lang="fa-IR" sz="3400" b="1" dirty="0">
                <a:solidFill>
                  <a:srgbClr val="C00000"/>
                </a:solidFill>
                <a:cs typeface="B Titr" panose="00000700000000000000" pitchFamily="2" charset="-78"/>
              </a:rPr>
              <a:t>موارد منع شروع ورزش در بیماران</a:t>
            </a:r>
            <a:endParaRPr lang="en-US" sz="3400" dirty="0">
              <a:solidFill>
                <a:srgbClr val="C00000"/>
              </a:solidFill>
              <a:cs typeface="B Titr" panose="00000700000000000000" pitchFamily="2" charset="-78"/>
            </a:endParaRPr>
          </a:p>
        </p:txBody>
      </p:sp>
      <p:sp>
        <p:nvSpPr>
          <p:cNvPr id="3" name="Content Placeholder 2"/>
          <p:cNvSpPr>
            <a:spLocks noGrp="1"/>
          </p:cNvSpPr>
          <p:nvPr>
            <p:ph idx="1"/>
          </p:nvPr>
        </p:nvSpPr>
        <p:spPr>
          <a:xfrm>
            <a:off x="-9525" y="2255320"/>
            <a:ext cx="11572875" cy="4467293"/>
          </a:xfrm>
        </p:spPr>
        <p:txBody>
          <a:bodyPr>
            <a:noAutofit/>
          </a:bodyPr>
          <a:lstStyle/>
          <a:p>
            <a:pPr lvl="0">
              <a:buClr>
                <a:srgbClr val="C00000"/>
              </a:buClr>
              <a:buFont typeface="Wingdings" panose="05000000000000000000" pitchFamily="2" charset="2"/>
              <a:buChar char="q"/>
            </a:pPr>
            <a:r>
              <a:rPr lang="fa-IR" sz="2400" dirty="0" smtClean="0">
                <a:solidFill>
                  <a:srgbClr val="002060"/>
                </a:solidFill>
              </a:rPr>
              <a:t> فشار </a:t>
            </a:r>
            <a:r>
              <a:rPr lang="fa-IR" sz="2400" dirty="0">
                <a:solidFill>
                  <a:srgbClr val="002060"/>
                </a:solidFill>
              </a:rPr>
              <a:t>خون بالا </a:t>
            </a:r>
            <a:r>
              <a:rPr lang="ar-SA" sz="2400" dirty="0">
                <a:solidFill>
                  <a:srgbClr val="002060"/>
                </a:solidFill>
              </a:rPr>
              <a:t>در ورزش‌هاي هوازي</a:t>
            </a:r>
            <a:r>
              <a:rPr lang="fa-IR" sz="2400" dirty="0">
                <a:solidFill>
                  <a:srgbClr val="002060"/>
                </a:solidFill>
              </a:rPr>
              <a:t>: فشار سیستولی </a:t>
            </a:r>
            <a:r>
              <a:rPr lang="ar-SA" sz="2400" dirty="0">
                <a:solidFill>
                  <a:srgbClr val="002060"/>
                </a:solidFill>
              </a:rPr>
              <a:t>بيش ا</a:t>
            </a:r>
            <a:r>
              <a:rPr lang="fa-IR" sz="2400" dirty="0">
                <a:solidFill>
                  <a:srgbClr val="002060"/>
                </a:solidFill>
              </a:rPr>
              <a:t>ز 180 </a:t>
            </a:r>
            <a:r>
              <a:rPr lang="ar-SA" sz="2400" dirty="0">
                <a:solidFill>
                  <a:srgbClr val="002060"/>
                </a:solidFill>
              </a:rPr>
              <a:t> و/یا دیاستولی بيش از </a:t>
            </a:r>
            <a:r>
              <a:rPr lang="fa-IR" sz="2400" dirty="0">
                <a:solidFill>
                  <a:srgbClr val="002060"/>
                </a:solidFill>
              </a:rPr>
              <a:t> 110 </a:t>
            </a:r>
            <a:r>
              <a:rPr lang="ar-SA" sz="2400" dirty="0">
                <a:solidFill>
                  <a:srgbClr val="002060"/>
                </a:solidFill>
              </a:rPr>
              <a:t>میلی متر جیوه</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فشار </a:t>
            </a:r>
            <a:r>
              <a:rPr lang="fa-IR" sz="2400" dirty="0">
                <a:solidFill>
                  <a:srgbClr val="002060"/>
                </a:solidFill>
              </a:rPr>
              <a:t>خون </a:t>
            </a:r>
            <a:r>
              <a:rPr lang="ar-SA" sz="2400" dirty="0">
                <a:solidFill>
                  <a:srgbClr val="002060"/>
                </a:solidFill>
              </a:rPr>
              <a:t>بالا در ورزش‌هاي قدرتي</a:t>
            </a:r>
            <a:r>
              <a:rPr lang="fa-IR" sz="2400" dirty="0">
                <a:solidFill>
                  <a:srgbClr val="002060"/>
                </a:solidFill>
              </a:rPr>
              <a:t>: فشار خون </a:t>
            </a:r>
            <a:r>
              <a:rPr lang="ar-SA" sz="2400" dirty="0">
                <a:solidFill>
                  <a:srgbClr val="002060"/>
                </a:solidFill>
              </a:rPr>
              <a:t>سيستول</a:t>
            </a:r>
            <a:r>
              <a:rPr lang="fa-IR" sz="2400" dirty="0">
                <a:solidFill>
                  <a:srgbClr val="002060"/>
                </a:solidFill>
              </a:rPr>
              <a:t>ی</a:t>
            </a:r>
            <a:r>
              <a:rPr lang="ar-SA" sz="2400" dirty="0">
                <a:solidFill>
                  <a:srgbClr val="002060"/>
                </a:solidFill>
              </a:rPr>
              <a:t> بيش از </a:t>
            </a:r>
            <a:r>
              <a:rPr lang="fa-IR" sz="2400" dirty="0">
                <a:solidFill>
                  <a:srgbClr val="002060"/>
                </a:solidFill>
              </a:rPr>
              <a:t>160 </a:t>
            </a:r>
            <a:r>
              <a:rPr lang="ar-SA" sz="2400" dirty="0">
                <a:solidFill>
                  <a:srgbClr val="002060"/>
                </a:solidFill>
              </a:rPr>
              <a:t>/يا دياستول</a:t>
            </a:r>
            <a:r>
              <a:rPr lang="fa-IR" sz="2400" dirty="0">
                <a:solidFill>
                  <a:srgbClr val="002060"/>
                </a:solidFill>
              </a:rPr>
              <a:t>ی</a:t>
            </a:r>
            <a:r>
              <a:rPr lang="ar-SA" sz="2400" dirty="0">
                <a:solidFill>
                  <a:srgbClr val="002060"/>
                </a:solidFill>
              </a:rPr>
              <a:t> بيش از </a:t>
            </a:r>
            <a:r>
              <a:rPr lang="fa-IR" sz="2400" dirty="0">
                <a:solidFill>
                  <a:srgbClr val="002060"/>
                </a:solidFill>
              </a:rPr>
              <a:t>100 </a:t>
            </a:r>
            <a:r>
              <a:rPr lang="ar-SA" sz="2400" dirty="0">
                <a:solidFill>
                  <a:srgbClr val="002060"/>
                </a:solidFill>
              </a:rPr>
              <a:t> میلی متر جیوه</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قند </a:t>
            </a:r>
            <a:r>
              <a:rPr lang="fa-IR" sz="2400" dirty="0">
                <a:solidFill>
                  <a:srgbClr val="002060"/>
                </a:solidFill>
              </a:rPr>
              <a:t>خون اندازه‌گیری شده قبل از ورزش &gt;250 میلی‌گرم</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احساس </a:t>
            </a:r>
            <a:r>
              <a:rPr lang="fa-IR" sz="2400" dirty="0">
                <a:solidFill>
                  <a:srgbClr val="002060"/>
                </a:solidFill>
              </a:rPr>
              <a:t>سرگیجه، سیاهی رفتن چشم‌ها، سبکی سر حین تغییرحالت از حالت نشسته به ایستاده</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تپش </a:t>
            </a:r>
            <a:r>
              <a:rPr lang="fa-IR" sz="2400" dirty="0">
                <a:solidFill>
                  <a:srgbClr val="002060"/>
                </a:solidFill>
              </a:rPr>
              <a:t>قلب نامعمول، سردی انتهاهای اندام، تعریق سرد، کبودی لب‌ها و ناخن‌ها</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احساس </a:t>
            </a:r>
            <a:r>
              <a:rPr lang="fa-IR" sz="2400" dirty="0">
                <a:solidFill>
                  <a:srgbClr val="002060"/>
                </a:solidFill>
              </a:rPr>
              <a:t>درد، سوزش، سنگینی یا ناراحتی در قفسه </a:t>
            </a:r>
            <a:r>
              <a:rPr lang="fa-IR" sz="2400" dirty="0" smtClean="0">
                <a:solidFill>
                  <a:srgbClr val="002060"/>
                </a:solidFill>
              </a:rPr>
              <a:t>سینه</a:t>
            </a:r>
            <a:endParaRPr lang="en-US" sz="2400" dirty="0">
              <a:solidFill>
                <a:srgbClr val="002060"/>
              </a:solidFill>
            </a:endParaRPr>
          </a:p>
        </p:txBody>
      </p:sp>
      <p:sp>
        <p:nvSpPr>
          <p:cNvPr id="4" name="TextBox 3"/>
          <p:cNvSpPr txBox="1"/>
          <p:nvPr/>
        </p:nvSpPr>
        <p:spPr>
          <a:xfrm>
            <a:off x="495591" y="5863329"/>
            <a:ext cx="10979780" cy="492443"/>
          </a:xfrm>
          <a:prstGeom prst="rect">
            <a:avLst/>
          </a:prstGeom>
          <a:noFill/>
        </p:spPr>
        <p:txBody>
          <a:bodyPr wrap="square" rtlCol="0">
            <a:spAutoFit/>
          </a:bodyPr>
          <a:lstStyle/>
          <a:p>
            <a:pPr algn="r" rtl="1"/>
            <a:r>
              <a:rPr lang="ar-SA" sz="2600" b="1" dirty="0">
                <a:cs typeface="B Nazanin" panose="00000400000000000000" pitchFamily="2" charset="-78"/>
              </a:rPr>
              <a:t>توجه:</a:t>
            </a:r>
            <a:r>
              <a:rPr lang="ar-SA" sz="2600" dirty="0">
                <a:cs typeface="B Nazanin" panose="00000400000000000000" pitchFamily="2" charset="-78"/>
              </a:rPr>
              <a:t> </a:t>
            </a:r>
            <a:r>
              <a:rPr lang="ar-SA" sz="2600" dirty="0" smtClean="0">
                <a:cs typeface="B Nazanin" panose="00000400000000000000" pitchFamily="2" charset="-78"/>
              </a:rPr>
              <a:t>درصورت </a:t>
            </a:r>
            <a:r>
              <a:rPr lang="ar-SA" sz="2600" dirty="0">
                <a:cs typeface="B Nazanin" panose="00000400000000000000" pitchFamily="2" charset="-78"/>
              </a:rPr>
              <a:t>وجود موارد منع، ورزش را شروع نکرده و </a:t>
            </a:r>
            <a:r>
              <a:rPr lang="fa-IR" sz="2600" dirty="0" smtClean="0">
                <a:cs typeface="B Nazanin" panose="00000400000000000000" pitchFamily="2" charset="-78"/>
              </a:rPr>
              <a:t>بیمار را به پزشک</a:t>
            </a:r>
            <a:r>
              <a:rPr lang="ar-SA" sz="2600" dirty="0" smtClean="0">
                <a:cs typeface="B Nazanin" panose="00000400000000000000" pitchFamily="2" charset="-78"/>
              </a:rPr>
              <a:t> متخصص </a:t>
            </a:r>
            <a:r>
              <a:rPr lang="fa-IR" sz="2600" dirty="0" smtClean="0">
                <a:cs typeface="B Nazanin" panose="00000400000000000000" pitchFamily="2" charset="-78"/>
              </a:rPr>
              <a:t>مربوطه ا</a:t>
            </a:r>
            <a:r>
              <a:rPr lang="ar-SA" sz="2600" dirty="0" smtClean="0">
                <a:cs typeface="B Nazanin" panose="00000400000000000000" pitchFamily="2" charset="-78"/>
              </a:rPr>
              <a:t>ر</a:t>
            </a:r>
            <a:r>
              <a:rPr lang="fa-IR" sz="2600" dirty="0" smtClean="0">
                <a:cs typeface="B Nazanin" panose="00000400000000000000" pitchFamily="2" charset="-78"/>
              </a:rPr>
              <a:t>ج</a:t>
            </a:r>
            <a:r>
              <a:rPr lang="ar-SA" sz="2600" dirty="0" smtClean="0">
                <a:cs typeface="B Nazanin" panose="00000400000000000000" pitchFamily="2" charset="-78"/>
              </a:rPr>
              <a:t>ا</a:t>
            </a:r>
            <a:r>
              <a:rPr lang="fa-IR" sz="2600" dirty="0" smtClean="0">
                <a:cs typeface="B Nazanin" panose="00000400000000000000" pitchFamily="2" charset="-78"/>
              </a:rPr>
              <a:t>ع </a:t>
            </a:r>
            <a:r>
              <a:rPr lang="ar-SA" sz="2600" dirty="0" smtClean="0">
                <a:cs typeface="B Nazanin" panose="00000400000000000000" pitchFamily="2" charset="-78"/>
              </a:rPr>
              <a:t>ده</a:t>
            </a:r>
            <a:r>
              <a:rPr lang="fa-IR" sz="2600" dirty="0" smtClean="0">
                <a:cs typeface="B Nazanin" panose="00000400000000000000" pitchFamily="2" charset="-78"/>
              </a:rPr>
              <a:t>ی</a:t>
            </a:r>
            <a:r>
              <a:rPr lang="ar-SA" sz="2600" dirty="0" smtClean="0">
                <a:cs typeface="B Nazanin" panose="00000400000000000000" pitchFamily="2" charset="-78"/>
              </a:rPr>
              <a:t>د</a:t>
            </a:r>
            <a:r>
              <a:rPr lang="ar-SA" sz="2600" dirty="0">
                <a:cs typeface="B Nazanin" panose="00000400000000000000" pitchFamily="2" charset="-78"/>
              </a:rPr>
              <a:t>. </a:t>
            </a:r>
            <a:endParaRPr lang="en-US" sz="2600" dirty="0">
              <a:cs typeface="B Nazanin" panose="00000400000000000000" pitchFamily="2" charset="-78"/>
            </a:endParaRPr>
          </a:p>
        </p:txBody>
      </p:sp>
    </p:spTree>
    <p:extLst>
      <p:ext uri="{BB962C8B-B14F-4D97-AF65-F5344CB8AC3E}">
        <p14:creationId xmlns:p14="http://schemas.microsoft.com/office/powerpoint/2010/main" val="6512201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800"/>
            <a:ext cx="10515600" cy="730759"/>
          </a:xfrm>
        </p:spPr>
        <p:txBody>
          <a:bodyPr>
            <a:normAutofit/>
          </a:bodyPr>
          <a:lstStyle/>
          <a:p>
            <a:pPr algn="ctr"/>
            <a:r>
              <a:rPr lang="fa-IR" sz="3400" b="1" dirty="0">
                <a:solidFill>
                  <a:srgbClr val="C00000"/>
                </a:solidFill>
                <a:cs typeface="B Titr" panose="00000700000000000000" pitchFamily="2" charset="-78"/>
              </a:rPr>
              <a:t>موارد منع شروع ورزش در بیماران</a:t>
            </a:r>
            <a:endParaRPr lang="en-US" sz="3400" dirty="0">
              <a:solidFill>
                <a:srgbClr val="C00000"/>
              </a:solidFill>
              <a:cs typeface="B Titr" panose="00000700000000000000" pitchFamily="2" charset="-78"/>
            </a:endParaRPr>
          </a:p>
        </p:txBody>
      </p:sp>
      <p:sp>
        <p:nvSpPr>
          <p:cNvPr id="3" name="Content Placeholder 2"/>
          <p:cNvSpPr>
            <a:spLocks noGrp="1"/>
          </p:cNvSpPr>
          <p:nvPr>
            <p:ph idx="1"/>
          </p:nvPr>
        </p:nvSpPr>
        <p:spPr>
          <a:xfrm>
            <a:off x="28575" y="1217095"/>
            <a:ext cx="10391775" cy="4467293"/>
          </a:xfrm>
        </p:spPr>
        <p:txBody>
          <a:bodyPr>
            <a:noAutofit/>
          </a:bodyPr>
          <a:lstStyle/>
          <a:p>
            <a:pPr lvl="0">
              <a:buClr>
                <a:srgbClr val="C00000"/>
              </a:buClr>
              <a:buFont typeface="Wingdings" panose="05000000000000000000" pitchFamily="2" charset="2"/>
              <a:buChar char="q"/>
            </a:pPr>
            <a:r>
              <a:rPr lang="fa-IR" sz="2400" dirty="0" smtClean="0">
                <a:solidFill>
                  <a:srgbClr val="002060"/>
                </a:solidFill>
              </a:rPr>
              <a:t> ضربان </a:t>
            </a:r>
            <a:r>
              <a:rPr lang="fa-IR" sz="2400" dirty="0">
                <a:solidFill>
                  <a:srgbClr val="002060"/>
                </a:solidFill>
              </a:rPr>
              <a:t>قلب بیشتراز 120 ضربه در دقیقه</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تنگی </a:t>
            </a:r>
            <a:r>
              <a:rPr lang="fa-IR" sz="2400" dirty="0">
                <a:solidFill>
                  <a:srgbClr val="002060"/>
                </a:solidFill>
              </a:rPr>
              <a:t>نفس ناگهانی و تورم یا قرمزی اندام</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تب </a:t>
            </a:r>
            <a:r>
              <a:rPr lang="fa-IR" sz="2400" dirty="0">
                <a:solidFill>
                  <a:srgbClr val="002060"/>
                </a:solidFill>
              </a:rPr>
              <a:t>بیشتراز </a:t>
            </a:r>
            <a:r>
              <a:rPr lang="fa-IR" sz="2400" dirty="0" smtClean="0">
                <a:solidFill>
                  <a:srgbClr val="002060"/>
                </a:solidFill>
              </a:rPr>
              <a:t>38 </a:t>
            </a:r>
            <a:r>
              <a:rPr lang="fa-IR" sz="2400" dirty="0">
                <a:solidFill>
                  <a:srgbClr val="002060"/>
                </a:solidFill>
              </a:rPr>
              <a:t>درجه</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علایم </a:t>
            </a:r>
            <a:r>
              <a:rPr lang="fa-IR" sz="2400" dirty="0">
                <a:solidFill>
                  <a:srgbClr val="002060"/>
                </a:solidFill>
              </a:rPr>
              <a:t>بیماری سیستمیک ازجمله ضعف و بیحالی یا علایم عفونت</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سرفه </a:t>
            </a:r>
            <a:r>
              <a:rPr lang="fa-IR" sz="2400" dirty="0">
                <a:solidFill>
                  <a:srgbClr val="002060"/>
                </a:solidFill>
              </a:rPr>
              <a:t>بیش از حد</a:t>
            </a:r>
            <a:endParaRPr lang="en-US" sz="2400" dirty="0">
              <a:solidFill>
                <a:srgbClr val="002060"/>
              </a:solidFill>
            </a:endParaRPr>
          </a:p>
          <a:p>
            <a:pPr lvl="0">
              <a:buClr>
                <a:srgbClr val="C00000"/>
              </a:buClr>
              <a:buFont typeface="Wingdings" panose="05000000000000000000" pitchFamily="2" charset="2"/>
              <a:buChar char="q"/>
            </a:pPr>
            <a:r>
              <a:rPr lang="fa-IR" sz="2400" dirty="0" smtClean="0">
                <a:solidFill>
                  <a:srgbClr val="002060"/>
                </a:solidFill>
              </a:rPr>
              <a:t> تشدید </a:t>
            </a:r>
            <a:r>
              <a:rPr lang="fa-IR" sz="2400" dirty="0">
                <a:solidFill>
                  <a:srgbClr val="002060"/>
                </a:solidFill>
              </a:rPr>
              <a:t>بیماری عضلانی اسکلتی با انجام ورزش</a:t>
            </a:r>
            <a:endParaRPr lang="en-US" sz="2400" dirty="0">
              <a:solidFill>
                <a:srgbClr val="002060"/>
              </a:solidFill>
            </a:endParaRPr>
          </a:p>
          <a:p>
            <a:pPr>
              <a:buClr>
                <a:srgbClr val="C00000"/>
              </a:buClr>
              <a:buFont typeface="Wingdings" panose="05000000000000000000" pitchFamily="2" charset="2"/>
              <a:buChar char="q"/>
            </a:pPr>
            <a:endParaRPr lang="en-US" sz="2400" dirty="0">
              <a:solidFill>
                <a:srgbClr val="002060"/>
              </a:solidFill>
            </a:endParaRPr>
          </a:p>
        </p:txBody>
      </p:sp>
      <p:sp>
        <p:nvSpPr>
          <p:cNvPr id="4" name="TextBox 3"/>
          <p:cNvSpPr txBox="1"/>
          <p:nvPr/>
        </p:nvSpPr>
        <p:spPr>
          <a:xfrm>
            <a:off x="495591" y="5863329"/>
            <a:ext cx="10979780" cy="492443"/>
          </a:xfrm>
          <a:prstGeom prst="rect">
            <a:avLst/>
          </a:prstGeom>
          <a:noFill/>
        </p:spPr>
        <p:txBody>
          <a:bodyPr wrap="square" rtlCol="0">
            <a:spAutoFit/>
          </a:bodyPr>
          <a:lstStyle/>
          <a:p>
            <a:pPr algn="r" rtl="1"/>
            <a:r>
              <a:rPr lang="ar-SA" sz="2600" b="1" dirty="0">
                <a:cs typeface="B Nazanin" panose="00000400000000000000" pitchFamily="2" charset="-78"/>
              </a:rPr>
              <a:t>توجه:</a:t>
            </a:r>
            <a:r>
              <a:rPr lang="ar-SA" sz="2600" dirty="0">
                <a:cs typeface="B Nazanin" panose="00000400000000000000" pitchFamily="2" charset="-78"/>
              </a:rPr>
              <a:t> </a:t>
            </a:r>
            <a:r>
              <a:rPr lang="ar-SA" sz="2600" dirty="0" smtClean="0">
                <a:cs typeface="B Nazanin" panose="00000400000000000000" pitchFamily="2" charset="-78"/>
              </a:rPr>
              <a:t>درصورت </a:t>
            </a:r>
            <a:r>
              <a:rPr lang="ar-SA" sz="2600" dirty="0">
                <a:cs typeface="B Nazanin" panose="00000400000000000000" pitchFamily="2" charset="-78"/>
              </a:rPr>
              <a:t>وجود موارد منع، ورزش را شروع نکرده و </a:t>
            </a:r>
            <a:r>
              <a:rPr lang="fa-IR" sz="2600" dirty="0" smtClean="0">
                <a:cs typeface="B Nazanin" panose="00000400000000000000" pitchFamily="2" charset="-78"/>
              </a:rPr>
              <a:t>بیمار را به پزشک</a:t>
            </a:r>
            <a:r>
              <a:rPr lang="ar-SA" sz="2600" dirty="0" smtClean="0">
                <a:cs typeface="B Nazanin" panose="00000400000000000000" pitchFamily="2" charset="-78"/>
              </a:rPr>
              <a:t> متخصص </a:t>
            </a:r>
            <a:r>
              <a:rPr lang="fa-IR" sz="2600" dirty="0" smtClean="0">
                <a:cs typeface="B Nazanin" panose="00000400000000000000" pitchFamily="2" charset="-78"/>
              </a:rPr>
              <a:t>مربوطه ا</a:t>
            </a:r>
            <a:r>
              <a:rPr lang="ar-SA" sz="2600" dirty="0" smtClean="0">
                <a:cs typeface="B Nazanin" panose="00000400000000000000" pitchFamily="2" charset="-78"/>
              </a:rPr>
              <a:t>ر</a:t>
            </a:r>
            <a:r>
              <a:rPr lang="fa-IR" sz="2600" dirty="0" smtClean="0">
                <a:cs typeface="B Nazanin" panose="00000400000000000000" pitchFamily="2" charset="-78"/>
              </a:rPr>
              <a:t>ج</a:t>
            </a:r>
            <a:r>
              <a:rPr lang="ar-SA" sz="2600" dirty="0" smtClean="0">
                <a:cs typeface="B Nazanin" panose="00000400000000000000" pitchFamily="2" charset="-78"/>
              </a:rPr>
              <a:t>ا</a:t>
            </a:r>
            <a:r>
              <a:rPr lang="fa-IR" sz="2600" dirty="0" smtClean="0">
                <a:cs typeface="B Nazanin" panose="00000400000000000000" pitchFamily="2" charset="-78"/>
              </a:rPr>
              <a:t>ع </a:t>
            </a:r>
            <a:r>
              <a:rPr lang="ar-SA" sz="2600" dirty="0" smtClean="0">
                <a:cs typeface="B Nazanin" panose="00000400000000000000" pitchFamily="2" charset="-78"/>
              </a:rPr>
              <a:t>ده</a:t>
            </a:r>
            <a:r>
              <a:rPr lang="fa-IR" sz="2600" dirty="0" smtClean="0">
                <a:cs typeface="B Nazanin" panose="00000400000000000000" pitchFamily="2" charset="-78"/>
              </a:rPr>
              <a:t>ی</a:t>
            </a:r>
            <a:r>
              <a:rPr lang="ar-SA" sz="2600" dirty="0" smtClean="0">
                <a:cs typeface="B Nazanin" panose="00000400000000000000" pitchFamily="2" charset="-78"/>
              </a:rPr>
              <a:t>د</a:t>
            </a:r>
            <a:r>
              <a:rPr lang="ar-SA" sz="2600" dirty="0">
                <a:cs typeface="B Nazanin" panose="00000400000000000000" pitchFamily="2" charset="-78"/>
              </a:rPr>
              <a:t>. </a:t>
            </a:r>
            <a:endParaRPr lang="en-US" sz="2600" dirty="0">
              <a:cs typeface="B Nazanin" panose="00000400000000000000" pitchFamily="2" charset="-78"/>
            </a:endParaRPr>
          </a:p>
        </p:txBody>
      </p:sp>
    </p:spTree>
    <p:extLst>
      <p:ext uri="{BB962C8B-B14F-4D97-AF65-F5344CB8AC3E}">
        <p14:creationId xmlns:p14="http://schemas.microsoft.com/office/powerpoint/2010/main" val="42097566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fa-IR" b="1" dirty="0"/>
              <a:t>موارد عدم شروع ورزش در بیماران مبتلا به ديابت</a:t>
            </a:r>
            <a:endParaRPr lang="en-US" dirty="0"/>
          </a:p>
        </p:txBody>
      </p:sp>
      <p:sp>
        <p:nvSpPr>
          <p:cNvPr id="3" name="Content Placeholder 2"/>
          <p:cNvSpPr>
            <a:spLocks noGrp="1"/>
          </p:cNvSpPr>
          <p:nvPr>
            <p:ph idx="1"/>
          </p:nvPr>
        </p:nvSpPr>
        <p:spPr>
          <a:xfrm>
            <a:off x="838200" y="2438367"/>
            <a:ext cx="10515600" cy="4351338"/>
          </a:xfrm>
        </p:spPr>
        <p:txBody>
          <a:bodyPr/>
          <a:lstStyle/>
          <a:p>
            <a:endParaRPr lang="en-US" dirty="0"/>
          </a:p>
        </p:txBody>
      </p:sp>
      <p:sp>
        <p:nvSpPr>
          <p:cNvPr id="8" name="Rectangle 2"/>
          <p:cNvSpPr>
            <a:spLocks/>
          </p:cNvSpPr>
          <p:nvPr/>
        </p:nvSpPr>
        <p:spPr bwMode="auto">
          <a:xfrm>
            <a:off x="7184572" y="3328501"/>
            <a:ext cx="3026780" cy="2727066"/>
          </a:xfrm>
          <a:prstGeom prst="rect">
            <a:avLst/>
          </a:prstGeom>
          <a:solidFill>
            <a:srgbClr val="4F81BD"/>
          </a:solidFill>
          <a:ln w="25400">
            <a:solidFill>
              <a:srgbClr val="243F60"/>
            </a:solid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قند خون قبل از ورزش &gt; ٢٥٠</a:t>
            </a:r>
            <a:r>
              <a:rPr kumimoji="0" lang="fa-IR"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 میلی‌گرم</a:t>
            </a:r>
            <a:endParaRPr kumimoji="0" lang="en-US" altLang="en-US" b="0" i="0" u="none" strike="noStrike" cap="none" normalizeH="0" baseline="0" dirty="0" smtClean="0">
              <a:ln>
                <a:noFill/>
              </a:ln>
              <a:solidFill>
                <a:schemeClr val="tx1"/>
              </a:solidFill>
              <a:effectLst/>
              <a:ea typeface="Times New Roman" panose="02020603050405020304"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نيم ساعت بعد چك مجدد قند خون</a:t>
            </a:r>
            <a:r>
              <a:rPr kumimoji="0" lang="fa-IR"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a:t>
            </a:r>
            <a:endParaRPr kumimoji="0" lang="en-US" altLang="en-US" b="0" i="0" u="none" strike="noStrike" cap="none" normalizeH="0" baseline="0" dirty="0" smtClean="0">
              <a:ln>
                <a:noFill/>
              </a:ln>
              <a:solidFill>
                <a:schemeClr val="tx1"/>
              </a:solidFill>
              <a:effectLst/>
              <a:ea typeface="Times New Roman" panose="02020603050405020304"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در صورت قند خون كمتر از ١٨٠ انجام ورزش بلامانع است</a:t>
            </a:r>
            <a:r>
              <a:rPr kumimoji="0" lang="fa-IR"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a:t>
            </a:r>
            <a:endParaRPr kumimoji="0" lang="fa-IR" altLang="en-US"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9" name="Down Arrow 8"/>
          <p:cNvSpPr>
            <a:spLocks/>
          </p:cNvSpPr>
          <p:nvPr/>
        </p:nvSpPr>
        <p:spPr>
          <a:xfrm>
            <a:off x="8563659" y="3674142"/>
            <a:ext cx="268605" cy="469265"/>
          </a:xfrm>
          <a:prstGeom prst="downArrow">
            <a:avLst>
              <a:gd name="adj1" fmla="val 50000"/>
              <a:gd name="adj2" fmla="val 63597"/>
            </a:avLst>
          </a:prstGeom>
        </p:spPr>
        <p:style>
          <a:lnRef idx="3">
            <a:schemeClr val="lt1"/>
          </a:lnRef>
          <a:fillRef idx="1">
            <a:schemeClr val="accent3"/>
          </a:fillRef>
          <a:effectRef idx="1">
            <a:schemeClr val="accent3"/>
          </a:effectRef>
          <a:fontRef idx="minor">
            <a:schemeClr val="lt1"/>
          </a:fontRef>
        </p:style>
        <p:txBody>
          <a:bodyPr anchor="ctr"/>
          <a:lstStyle/>
          <a:p>
            <a:endParaRPr lang="en-US"/>
          </a:p>
        </p:txBody>
      </p:sp>
      <p:sp>
        <p:nvSpPr>
          <p:cNvPr id="10" name="Rectangle 6"/>
          <p:cNvSpPr>
            <a:spLocks/>
          </p:cNvSpPr>
          <p:nvPr/>
        </p:nvSpPr>
        <p:spPr bwMode="auto">
          <a:xfrm>
            <a:off x="1976211" y="3328501"/>
            <a:ext cx="3155626" cy="2727066"/>
          </a:xfrm>
          <a:prstGeom prst="rect">
            <a:avLst/>
          </a:prstGeom>
          <a:solidFill>
            <a:srgbClr val="4F81BD"/>
          </a:solidFill>
          <a:ln w="25400">
            <a:solidFill>
              <a:srgbClr val="243F60"/>
            </a:solid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قند خون قبل از ورزش </a:t>
            </a:r>
            <a:r>
              <a:rPr kumimoji="0" lang="ar-SA" altLang="en-US" b="0" i="0" u="none" strike="noStrike" cap="none" normalizeH="0" baseline="0" dirty="0" smtClean="0">
                <a:ln>
                  <a:noFill/>
                </a:ln>
                <a:solidFill>
                  <a:srgbClr val="FFFFFF"/>
                </a:solidFill>
                <a:effectLst/>
                <a:ea typeface="Times New Roman" panose="02020603050405020304" pitchFamily="18" charset="0"/>
                <a:cs typeface="Arial" panose="020B0604020202020204" pitchFamily="34" charset="0"/>
              </a:rPr>
              <a:t>&lt;</a:t>
            </a: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 100</a:t>
            </a:r>
            <a:r>
              <a:rPr kumimoji="0" lang="fa-IR"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 میلی‌گرم</a:t>
            </a:r>
            <a:endParaRPr kumimoji="0" lang="en-US" altLang="en-US" b="0" i="0" u="none" strike="noStrike" cap="none" normalizeH="0" baseline="0" dirty="0" smtClean="0">
              <a:ln>
                <a:noFill/>
              </a:ln>
              <a:solidFill>
                <a:schemeClr val="tx1"/>
              </a:solidFill>
              <a:effectLst/>
              <a:ea typeface="Times New Roman" panose="02020603050405020304"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b="0" i="0" u="none" strike="noStrike" cap="none" normalizeH="0" baseline="0" dirty="0" smtClean="0">
                <a:ln>
                  <a:noFill/>
                </a:ln>
                <a:solidFill>
                  <a:srgbClr val="FFFFFF"/>
                </a:solidFill>
                <a:effectLst/>
                <a:latin typeface="Calibri" panose="020F0502020204030204" pitchFamily="34" charset="0"/>
                <a:ea typeface="Times New Roman" panose="02020603050405020304" pitchFamily="18" charset="0"/>
                <a:cs typeface="B Nazanin" panose="00000400000000000000" pitchFamily="2" charset="-78"/>
              </a:rPr>
              <a:t>مصرف مواد غذايي قندی حاوي كربوهيدرات (15-10 گرم) و شروع ورزش بعد از آن درصورت افزایش قند خون</a:t>
            </a:r>
            <a:endParaRPr kumimoji="0" lang="ar-SA" altLang="en-US"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1" name="Down Arrow 10"/>
          <p:cNvSpPr>
            <a:spLocks/>
          </p:cNvSpPr>
          <p:nvPr/>
        </p:nvSpPr>
        <p:spPr>
          <a:xfrm>
            <a:off x="3560730" y="3674142"/>
            <a:ext cx="268605" cy="469265"/>
          </a:xfrm>
          <a:prstGeom prst="downArrow">
            <a:avLst>
              <a:gd name="adj1" fmla="val 50000"/>
              <a:gd name="adj2" fmla="val 63597"/>
            </a:avLst>
          </a:prstGeom>
        </p:spPr>
        <p:style>
          <a:lnRef idx="3">
            <a:schemeClr val="lt1"/>
          </a:lnRef>
          <a:fillRef idx="1">
            <a:schemeClr val="accent3"/>
          </a:fillRef>
          <a:effectRef idx="1">
            <a:schemeClr val="accent3"/>
          </a:effectRef>
          <a:fontRef idx="minor">
            <a:schemeClr val="lt1"/>
          </a:fontRef>
        </p:style>
        <p:txBody>
          <a:bodyPr anchor="ctr"/>
          <a:lstStyle/>
          <a:p>
            <a:endParaRPr lang="en-US"/>
          </a:p>
        </p:txBody>
      </p:sp>
      <p:sp>
        <p:nvSpPr>
          <p:cNvPr id="13" name="Rectangle 12"/>
          <p:cNvSpPr>
            <a:spLocks noChangeArrowheads="1"/>
          </p:cNvSpPr>
          <p:nvPr/>
        </p:nvSpPr>
        <p:spPr bwMode="auto">
          <a:xfrm>
            <a:off x="228600" y="106994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2838451" y="243410"/>
            <a:ext cx="6265544" cy="1323439"/>
          </a:xfrm>
          <a:prstGeom prst="rect">
            <a:avLst/>
          </a:prstGeom>
          <a:noFill/>
        </p:spPr>
        <p:txBody>
          <a:bodyPr wrap="square" rtlCol="0">
            <a:spAutoFit/>
          </a:bodyPr>
          <a:lstStyle/>
          <a:p>
            <a:pPr algn="ctr"/>
            <a:r>
              <a:rPr lang="fa-IR" sz="4000" dirty="0">
                <a:solidFill>
                  <a:srgbClr val="C00000"/>
                </a:solidFill>
                <a:cs typeface="B Titr" panose="00000700000000000000" pitchFamily="2" charset="-78"/>
              </a:rPr>
              <a:t>موارد عدم شروع ورزش در بیماران مبتلا به دیابت</a:t>
            </a:r>
            <a:endParaRPr lang="en-US" sz="4000" dirty="0">
              <a:solidFill>
                <a:srgbClr val="C00000"/>
              </a:solidFill>
              <a:cs typeface="B Titr" panose="00000700000000000000" pitchFamily="2" charset="-78"/>
            </a:endParaRPr>
          </a:p>
        </p:txBody>
      </p:sp>
    </p:spTree>
    <p:extLst>
      <p:ext uri="{BB962C8B-B14F-4D97-AF65-F5344CB8AC3E}">
        <p14:creationId xmlns:p14="http://schemas.microsoft.com/office/powerpoint/2010/main" val="13051769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dirty="0"/>
          </a:p>
        </p:txBody>
      </p:sp>
      <p:sp>
        <p:nvSpPr>
          <p:cNvPr id="3" name="Content Placeholder 2"/>
          <p:cNvSpPr>
            <a:spLocks noGrp="1"/>
          </p:cNvSpPr>
          <p:nvPr>
            <p:ph idx="1"/>
          </p:nvPr>
        </p:nvSpPr>
        <p:spPr>
          <a:xfrm>
            <a:off x="542924" y="1845734"/>
            <a:ext cx="10612755" cy="4023360"/>
          </a:xfrm>
        </p:spPr>
        <p:txBody>
          <a:bodyPr>
            <a:normAutofit/>
          </a:bodyPr>
          <a:lstStyle/>
          <a:p>
            <a:pPr marL="0" lvl="0" indent="0" algn="ctr" eaLnBrk="0" fontAlgn="base" hangingPunct="0">
              <a:lnSpc>
                <a:spcPct val="100000"/>
              </a:lnSpc>
              <a:spcBef>
                <a:spcPct val="0"/>
              </a:spcBef>
              <a:spcAft>
                <a:spcPct val="0"/>
              </a:spcAft>
              <a:buNone/>
            </a:pPr>
            <a:r>
              <a:rPr lang="fa-IR" altLang="en-US" sz="1800" b="1" dirty="0">
                <a:latin typeface="Arial" panose="020B0604020202020204" pitchFamily="34" charset="0"/>
                <a:ea typeface="Times New Roman" panose="02020603050405020304" pitchFamily="18" charset="0"/>
              </a:rPr>
              <a:t>سطح قند خون قبل از شروع ورزش (میلی</a:t>
            </a:r>
            <a:r>
              <a:rPr lang="en-US" altLang="en-US" sz="1800" b="1" dirty="0">
                <a:latin typeface="Arial" panose="020B0604020202020204" pitchFamily="34" charset="0"/>
                <a:ea typeface="Times New Roman" panose="02020603050405020304" pitchFamily="18" charset="0"/>
              </a:rPr>
              <a:t>‌</a:t>
            </a:r>
            <a:r>
              <a:rPr lang="fa-IR" altLang="en-US" sz="1800" b="1" dirty="0">
                <a:latin typeface="Arial" panose="020B0604020202020204" pitchFamily="34" charset="0"/>
                <a:ea typeface="Times New Roman" panose="02020603050405020304" pitchFamily="18" charset="0"/>
              </a:rPr>
              <a:t>گرم در دسی</a:t>
            </a:r>
            <a:r>
              <a:rPr lang="en-US" altLang="en-US" sz="1800" b="1" dirty="0">
                <a:latin typeface="Arial" panose="020B0604020202020204" pitchFamily="34" charset="0"/>
                <a:ea typeface="Times New Roman" panose="02020603050405020304" pitchFamily="18" charset="0"/>
              </a:rPr>
              <a:t>‌</a:t>
            </a:r>
            <a:r>
              <a:rPr lang="fa-IR" altLang="en-US" sz="1800" b="1" dirty="0">
                <a:latin typeface="Arial" panose="020B0604020202020204" pitchFamily="34" charset="0"/>
                <a:ea typeface="Times New Roman" panose="02020603050405020304" pitchFamily="18" charset="0"/>
              </a:rPr>
              <a:t>لیتر)				</a:t>
            </a:r>
            <a:r>
              <a:rPr lang="fa-IR" altLang="en-US" sz="1800" b="1" dirty="0" smtClean="0">
                <a:latin typeface="Arial" panose="020B0604020202020204" pitchFamily="34" charset="0"/>
                <a:ea typeface="Times New Roman" panose="02020603050405020304" pitchFamily="18" charset="0"/>
              </a:rPr>
              <a:t>         کربوهیدرات </a:t>
            </a:r>
            <a:r>
              <a:rPr lang="fa-IR" altLang="en-US" sz="1800" b="1" dirty="0">
                <a:latin typeface="Arial" panose="020B0604020202020204" pitchFamily="34" charset="0"/>
                <a:ea typeface="Times New Roman" panose="02020603050405020304" pitchFamily="18" charset="0"/>
              </a:rPr>
              <a:t>(گرم</a:t>
            </a:r>
            <a:r>
              <a:rPr lang="fa-IR" altLang="en-US" sz="1800" b="1" dirty="0" smtClean="0">
                <a:latin typeface="Arial" panose="020B0604020202020204" pitchFamily="34" charset="0"/>
                <a:ea typeface="Times New Roman" panose="02020603050405020304" pitchFamily="18" charset="0"/>
              </a:rPr>
              <a:t>)</a:t>
            </a:r>
          </a:p>
          <a:p>
            <a:pPr marL="0" indent="0" eaLnBrk="0" fontAlgn="base" hangingPunct="0">
              <a:lnSpc>
                <a:spcPct val="100000"/>
              </a:lnSpc>
              <a:spcBef>
                <a:spcPct val="0"/>
              </a:spcBef>
              <a:spcAft>
                <a:spcPct val="0"/>
              </a:spcAft>
              <a:buNone/>
            </a:pPr>
            <a:r>
              <a:rPr lang="fa-IR" altLang="en-US" sz="1800" b="1" dirty="0" smtClean="0">
                <a:latin typeface="Arial" panose="020B0604020202020204" pitchFamily="34" charset="0"/>
                <a:ea typeface="Times New Roman" panose="02020603050405020304" pitchFamily="18" charset="0"/>
              </a:rPr>
              <a:t>                                              بین </a:t>
            </a:r>
            <a:r>
              <a:rPr lang="fa-IR" altLang="en-US" sz="1800" b="1" dirty="0">
                <a:latin typeface="Arial" panose="020B0604020202020204" pitchFamily="34" charset="0"/>
                <a:ea typeface="Times New Roman" panose="02020603050405020304" pitchFamily="18" charset="0"/>
              </a:rPr>
              <a:t>180 و </a:t>
            </a:r>
            <a:r>
              <a:rPr lang="fa-IR" altLang="en-US" sz="1800" b="1" dirty="0" smtClean="0">
                <a:latin typeface="Arial" panose="020B0604020202020204" pitchFamily="34" charset="0"/>
                <a:ea typeface="Times New Roman" panose="02020603050405020304" pitchFamily="18" charset="0"/>
              </a:rPr>
              <a:t> 250 					                                           ----------</a:t>
            </a:r>
            <a:endParaRPr lang="en-US" altLang="en-US" sz="1800" b="1" dirty="0" smtClean="0">
              <a:latin typeface="Arial" panose="020B0604020202020204" pitchFamily="34" charset="0"/>
            </a:endParaRPr>
          </a:p>
          <a:p>
            <a:pPr marL="0" indent="0" algn="l" eaLnBrk="0" fontAlgn="base" hangingPunct="0">
              <a:lnSpc>
                <a:spcPct val="100000"/>
              </a:lnSpc>
              <a:spcBef>
                <a:spcPct val="0"/>
              </a:spcBef>
              <a:spcAft>
                <a:spcPct val="0"/>
              </a:spcAft>
              <a:buNone/>
            </a:pPr>
            <a:r>
              <a:rPr lang="fa-IR" altLang="en-US" sz="1800" b="1" dirty="0" smtClean="0">
                <a:latin typeface="Arial" panose="020B0604020202020204" pitchFamily="34" charset="0"/>
                <a:ea typeface="Times New Roman" panose="02020603050405020304" pitchFamily="18" charset="0"/>
              </a:rPr>
              <a:t>                بین 100 و  180 							   20-10 گرم</a:t>
            </a:r>
            <a:endParaRPr lang="en-US" altLang="en-US" sz="1800" b="1" dirty="0" smtClean="0">
              <a:latin typeface="Arial" panose="020B0604020202020204" pitchFamily="34" charset="0"/>
            </a:endParaRPr>
          </a:p>
          <a:p>
            <a:pPr marL="0" indent="0" algn="l" eaLnBrk="0" fontAlgn="base" hangingPunct="0">
              <a:lnSpc>
                <a:spcPct val="100000"/>
              </a:lnSpc>
              <a:spcBef>
                <a:spcPct val="0"/>
              </a:spcBef>
              <a:spcAft>
                <a:spcPct val="0"/>
              </a:spcAft>
              <a:buNone/>
            </a:pPr>
            <a:r>
              <a:rPr lang="fa-IR" altLang="en-US" sz="1800" b="1" dirty="0" smtClean="0">
                <a:latin typeface="Arial" panose="020B0604020202020204" pitchFamily="34" charset="0"/>
                <a:ea typeface="Times New Roman" panose="02020603050405020304" pitchFamily="18" charset="0"/>
              </a:rPr>
              <a:t>کمتر از 100								    30-20 گرم </a:t>
            </a:r>
            <a:endParaRPr lang="en-US" altLang="en-US" sz="1800" b="1" dirty="0" smtClean="0">
              <a:latin typeface="Arial" panose="020B0604020202020204" pitchFamily="34" charset="0"/>
            </a:endParaRPr>
          </a:p>
          <a:p>
            <a:pPr marL="0" lvl="0" indent="0" algn="l" eaLnBrk="0" fontAlgn="base" hangingPunct="0">
              <a:lnSpc>
                <a:spcPct val="100000"/>
              </a:lnSpc>
              <a:spcBef>
                <a:spcPct val="0"/>
              </a:spcBef>
              <a:spcAft>
                <a:spcPct val="0"/>
              </a:spcAft>
              <a:buNone/>
            </a:pPr>
            <a:endParaRPr lang="fa-IR" altLang="en-US" sz="1800" b="1" dirty="0" smtClean="0">
              <a:latin typeface="Arial" panose="020B0604020202020204" pitchFamily="34" charset="0"/>
              <a:ea typeface="Times New Roman" panose="02020603050405020304" pitchFamily="18" charset="0"/>
            </a:endParaRPr>
          </a:p>
          <a:p>
            <a:pPr marL="0" lvl="0" indent="0" algn="l" eaLnBrk="0" fontAlgn="base" hangingPunct="0">
              <a:lnSpc>
                <a:spcPct val="100000"/>
              </a:lnSpc>
              <a:spcBef>
                <a:spcPct val="0"/>
              </a:spcBef>
              <a:spcAft>
                <a:spcPct val="0"/>
              </a:spcAft>
              <a:buNone/>
            </a:pPr>
            <a:endParaRPr lang="fa-IR" altLang="en-US" sz="1800" b="1" dirty="0">
              <a:latin typeface="Arial" panose="020B0604020202020204" pitchFamily="34" charset="0"/>
              <a:ea typeface="Times New Roman" panose="02020603050405020304" pitchFamily="18" charset="0"/>
            </a:endParaRPr>
          </a:p>
          <a:p>
            <a:pPr marL="0" lvl="0" indent="0" algn="l" eaLnBrk="0" fontAlgn="base" hangingPunct="0">
              <a:lnSpc>
                <a:spcPct val="100000"/>
              </a:lnSpc>
              <a:spcBef>
                <a:spcPct val="0"/>
              </a:spcBef>
              <a:spcAft>
                <a:spcPct val="0"/>
              </a:spcAft>
              <a:buNone/>
            </a:pPr>
            <a:endParaRPr lang="fa-IR" altLang="en-US" sz="1800" b="1" dirty="0" smtClean="0">
              <a:latin typeface="Arial" panose="020B0604020202020204" pitchFamily="34" charset="0"/>
              <a:ea typeface="Times New Roman" panose="02020603050405020304" pitchFamily="18" charset="0"/>
            </a:endParaRPr>
          </a:p>
          <a:p>
            <a:pPr marL="0" lvl="0" indent="0" algn="ctr" eaLnBrk="0" fontAlgn="base" hangingPunct="0">
              <a:lnSpc>
                <a:spcPct val="100000"/>
              </a:lnSpc>
              <a:spcBef>
                <a:spcPct val="0"/>
              </a:spcBef>
              <a:spcAft>
                <a:spcPct val="0"/>
              </a:spcAft>
              <a:buNone/>
            </a:pPr>
            <a:r>
              <a:rPr lang="fa-IR" altLang="en-US" sz="1800" b="1" dirty="0" smtClean="0">
                <a:latin typeface="Arial" panose="020B0604020202020204" pitchFamily="34" charset="0"/>
                <a:ea typeface="Times New Roman" panose="02020603050405020304" pitchFamily="18" charset="0"/>
              </a:rPr>
              <a:t>به </a:t>
            </a:r>
            <a:r>
              <a:rPr lang="fa-IR" altLang="en-US" sz="1800" b="1" dirty="0">
                <a:latin typeface="Arial" panose="020B0604020202020204" pitchFamily="34" charset="0"/>
                <a:ea typeface="Times New Roman" panose="02020603050405020304" pitchFamily="18" charset="0"/>
              </a:rPr>
              <a:t>ازای هر نیم ساعت ورزش، بیمار 15-10 گرم کربوهیدرات حین ورزش مصرف کند</a:t>
            </a:r>
            <a:r>
              <a:rPr lang="en-US" altLang="en-US" sz="1800" b="1" dirty="0">
                <a:latin typeface="Arial" panose="020B0604020202020204" pitchFamily="34" charset="0"/>
                <a:ea typeface="Times New Roman" panose="02020603050405020304" pitchFamily="18" charset="0"/>
              </a:rPr>
              <a:t>.</a:t>
            </a:r>
            <a:endParaRPr lang="en-US" altLang="en-US" sz="1800" b="1" dirty="0">
              <a:latin typeface="Arial" panose="020B0604020202020204" pitchFamily="34" charset="0"/>
            </a:endParaRPr>
          </a:p>
        </p:txBody>
      </p:sp>
      <p:cxnSp>
        <p:nvCxnSpPr>
          <p:cNvPr id="25" name="AutoShape 533"/>
          <p:cNvCxnSpPr>
            <a:cxnSpLocks noChangeShapeType="1"/>
          </p:cNvCxnSpPr>
          <p:nvPr/>
        </p:nvCxnSpPr>
        <p:spPr bwMode="auto">
          <a:xfrm flipH="1">
            <a:off x="3003288" y="2317429"/>
            <a:ext cx="331724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6" name="AutoShape 534"/>
          <p:cNvCxnSpPr>
            <a:cxnSpLocks noChangeShapeType="1"/>
          </p:cNvCxnSpPr>
          <p:nvPr/>
        </p:nvCxnSpPr>
        <p:spPr bwMode="auto">
          <a:xfrm flipH="1">
            <a:off x="3031863" y="2567279"/>
            <a:ext cx="331724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7" name="AutoShape 535"/>
          <p:cNvCxnSpPr>
            <a:cxnSpLocks noChangeShapeType="1"/>
          </p:cNvCxnSpPr>
          <p:nvPr/>
        </p:nvCxnSpPr>
        <p:spPr bwMode="auto">
          <a:xfrm flipH="1">
            <a:off x="3050913" y="2871686"/>
            <a:ext cx="331724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 name="TextBox 3"/>
          <p:cNvSpPr txBox="1"/>
          <p:nvPr/>
        </p:nvSpPr>
        <p:spPr>
          <a:xfrm>
            <a:off x="1097280" y="281088"/>
            <a:ext cx="9180195" cy="1200329"/>
          </a:xfrm>
          <a:prstGeom prst="rect">
            <a:avLst/>
          </a:prstGeom>
          <a:noFill/>
        </p:spPr>
        <p:txBody>
          <a:bodyPr wrap="square" rtlCol="0">
            <a:spAutoFit/>
          </a:bodyPr>
          <a:lstStyle/>
          <a:p>
            <a:pPr algn="ctr" rtl="1"/>
            <a:r>
              <a:rPr lang="ar-SA" sz="3600" b="1" dirty="0">
                <a:solidFill>
                  <a:srgbClr val="C00000"/>
                </a:solidFill>
                <a:cs typeface="B Titr" panose="00000700000000000000" pitchFamily="2" charset="-78"/>
              </a:rPr>
              <a:t>راهنمای مقدار میان‌وعده کربوهیدراتی پیش از انجام تمرینات کوتاه‌مدت با شدت متوسط</a:t>
            </a:r>
            <a:endParaRPr lang="en-US" sz="3600" dirty="0">
              <a:solidFill>
                <a:srgbClr val="C00000"/>
              </a:solidFill>
              <a:cs typeface="B Titr" panose="00000700000000000000" pitchFamily="2" charset="-78"/>
            </a:endParaRPr>
          </a:p>
        </p:txBody>
      </p:sp>
    </p:spTree>
    <p:extLst>
      <p:ext uri="{BB962C8B-B14F-4D97-AF65-F5344CB8AC3E}">
        <p14:creationId xmlns:p14="http://schemas.microsoft.com/office/powerpoint/2010/main" val="13926273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a:t>لیست مواد دارای 10-15 گرم کربوهیدرات:</a:t>
            </a:r>
            <a:endParaRPr lang="en-US" dirty="0"/>
          </a:p>
        </p:txBody>
      </p:sp>
      <p:sp>
        <p:nvSpPr>
          <p:cNvPr id="3" name="Content Placeholder 2"/>
          <p:cNvSpPr>
            <a:spLocks noGrp="1"/>
          </p:cNvSpPr>
          <p:nvPr>
            <p:ph idx="1"/>
          </p:nvPr>
        </p:nvSpPr>
        <p:spPr/>
        <p:txBody>
          <a:bodyPr>
            <a:noAutofit/>
          </a:bodyPr>
          <a:lstStyle/>
          <a:p>
            <a:pPr lvl="0"/>
            <a:r>
              <a:rPr lang="fa-IR" sz="2400" b="1" dirty="0" smtClean="0">
                <a:solidFill>
                  <a:srgbClr val="002060"/>
                </a:solidFill>
              </a:rPr>
              <a:t>یک </a:t>
            </a:r>
            <a:r>
              <a:rPr lang="fa-IR" sz="2400" b="1" dirty="0">
                <a:solidFill>
                  <a:srgbClr val="002060"/>
                </a:solidFill>
              </a:rPr>
              <a:t>برش نان تست</a:t>
            </a:r>
            <a:endParaRPr lang="en-US" sz="2400" b="1" dirty="0">
              <a:solidFill>
                <a:srgbClr val="002060"/>
              </a:solidFill>
            </a:endParaRPr>
          </a:p>
          <a:p>
            <a:pPr lvl="0"/>
            <a:r>
              <a:rPr lang="fa-IR" sz="2400" b="1" dirty="0">
                <a:solidFill>
                  <a:srgbClr val="002060"/>
                </a:solidFill>
              </a:rPr>
              <a:t>سیب زمینی هم‌اندازه یک تخم مرغ</a:t>
            </a:r>
            <a:endParaRPr lang="en-US" sz="2400" b="1" dirty="0">
              <a:solidFill>
                <a:srgbClr val="002060"/>
              </a:solidFill>
            </a:endParaRPr>
          </a:p>
          <a:p>
            <a:pPr lvl="0"/>
            <a:r>
              <a:rPr lang="fa-IR" sz="2400" b="1" dirty="0">
                <a:solidFill>
                  <a:srgbClr val="002060"/>
                </a:solidFill>
              </a:rPr>
              <a:t>یک عدد کیک یزدی</a:t>
            </a:r>
            <a:endParaRPr lang="en-US" sz="2400" b="1" dirty="0">
              <a:solidFill>
                <a:srgbClr val="002060"/>
              </a:solidFill>
            </a:endParaRPr>
          </a:p>
          <a:p>
            <a:pPr lvl="0"/>
            <a:r>
              <a:rPr lang="fa-IR" sz="2400" b="1" dirty="0">
                <a:solidFill>
                  <a:srgbClr val="002060"/>
                </a:solidFill>
              </a:rPr>
              <a:t>2 عدد بیسکویت خشک (مانند ساقه طلایی)</a:t>
            </a:r>
            <a:endParaRPr lang="en-US" sz="2400" b="1" dirty="0">
              <a:solidFill>
                <a:srgbClr val="002060"/>
              </a:solidFill>
            </a:endParaRPr>
          </a:p>
          <a:p>
            <a:pPr lvl="0"/>
            <a:r>
              <a:rPr lang="fa-IR" sz="2400" b="1" dirty="0">
                <a:solidFill>
                  <a:srgbClr val="002060"/>
                </a:solidFill>
              </a:rPr>
              <a:t>2 عدد خرما</a:t>
            </a:r>
            <a:endParaRPr lang="en-US" sz="2400" b="1" dirty="0">
              <a:solidFill>
                <a:srgbClr val="002060"/>
              </a:solidFill>
            </a:endParaRPr>
          </a:p>
          <a:p>
            <a:pPr lvl="0"/>
            <a:r>
              <a:rPr lang="fa-IR" sz="2400" b="1" dirty="0">
                <a:solidFill>
                  <a:srgbClr val="002060"/>
                </a:solidFill>
              </a:rPr>
              <a:t>2 عدد انجیر</a:t>
            </a:r>
            <a:endParaRPr lang="en-US" sz="2400" b="1" dirty="0">
              <a:solidFill>
                <a:srgbClr val="002060"/>
              </a:solidFill>
            </a:endParaRPr>
          </a:p>
          <a:p>
            <a:pPr lvl="0"/>
            <a:r>
              <a:rPr lang="fa-IR" sz="2400" b="1" dirty="0">
                <a:solidFill>
                  <a:srgbClr val="002060"/>
                </a:solidFill>
              </a:rPr>
              <a:t>یک میوه تازه با سایز متوسط</a:t>
            </a:r>
            <a:endParaRPr lang="en-US" sz="2400" b="1" dirty="0">
              <a:solidFill>
                <a:srgbClr val="002060"/>
              </a:solidFill>
            </a:endParaRPr>
          </a:p>
          <a:p>
            <a:pPr lvl="0"/>
            <a:r>
              <a:rPr lang="fa-IR" sz="2400" b="1" dirty="0">
                <a:solidFill>
                  <a:srgbClr val="002060"/>
                </a:solidFill>
              </a:rPr>
              <a:t>یک قاشق غذاخوری عسل </a:t>
            </a:r>
            <a:endParaRPr lang="en-US" sz="2400" b="1" dirty="0">
              <a:solidFill>
                <a:srgbClr val="002060"/>
              </a:solidFill>
            </a:endParaRPr>
          </a:p>
          <a:p>
            <a:pPr lvl="0"/>
            <a:r>
              <a:rPr lang="fa-IR" sz="2400" b="1" dirty="0">
                <a:solidFill>
                  <a:srgbClr val="002060"/>
                </a:solidFill>
              </a:rPr>
              <a:t>نصف لیوان انواع آب‌میوه طبیعی</a:t>
            </a:r>
            <a:endParaRPr lang="en-US" sz="2400" b="1" dirty="0">
              <a:solidFill>
                <a:srgbClr val="002060"/>
              </a:solidFill>
            </a:endParaRPr>
          </a:p>
          <a:p>
            <a:r>
              <a:rPr lang="fa-IR" sz="2400" b="1" dirty="0">
                <a:solidFill>
                  <a:srgbClr val="002060"/>
                </a:solidFill>
              </a:rPr>
              <a:t> </a:t>
            </a:r>
            <a:endParaRPr lang="en-US" sz="2400" b="1" dirty="0">
              <a:solidFill>
                <a:srgbClr val="002060"/>
              </a:solidFill>
            </a:endParaRPr>
          </a:p>
        </p:txBody>
      </p:sp>
      <p:sp>
        <p:nvSpPr>
          <p:cNvPr id="4" name="TextBox 3"/>
          <p:cNvSpPr txBox="1"/>
          <p:nvPr/>
        </p:nvSpPr>
        <p:spPr>
          <a:xfrm>
            <a:off x="1666876" y="581025"/>
            <a:ext cx="9096374" cy="646331"/>
          </a:xfrm>
          <a:prstGeom prst="rect">
            <a:avLst/>
          </a:prstGeom>
          <a:noFill/>
        </p:spPr>
        <p:txBody>
          <a:bodyPr wrap="square" rtlCol="0">
            <a:spAutoFit/>
          </a:bodyPr>
          <a:lstStyle/>
          <a:p>
            <a:r>
              <a:rPr lang="fa-IR" sz="3600" b="1" dirty="0">
                <a:solidFill>
                  <a:srgbClr val="C00000"/>
                </a:solidFill>
                <a:cs typeface="B Titr" panose="00000700000000000000" pitchFamily="2" charset="-78"/>
              </a:rPr>
              <a:t>لیست مواد دارای 10 - 15 گرم کربوهیدرات:</a:t>
            </a:r>
            <a:endParaRPr lang="en-US" sz="3600" dirty="0">
              <a:solidFill>
                <a:srgbClr val="C00000"/>
              </a:solidFill>
              <a:cs typeface="B Titr" panose="00000700000000000000" pitchFamily="2" charset="-78"/>
            </a:endParaRPr>
          </a:p>
        </p:txBody>
      </p:sp>
    </p:spTree>
    <p:extLst>
      <p:ext uri="{BB962C8B-B14F-4D97-AF65-F5344CB8AC3E}">
        <p14:creationId xmlns:p14="http://schemas.microsoft.com/office/powerpoint/2010/main" val="3366375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dirty="0"/>
          </a:p>
        </p:txBody>
      </p:sp>
      <p:sp>
        <p:nvSpPr>
          <p:cNvPr id="3" name="Content Placeholder 2"/>
          <p:cNvSpPr>
            <a:spLocks noGrp="1"/>
          </p:cNvSpPr>
          <p:nvPr>
            <p:ph idx="1"/>
          </p:nvPr>
        </p:nvSpPr>
        <p:spPr>
          <a:xfrm>
            <a:off x="1097280" y="2341034"/>
            <a:ext cx="10058400" cy="4023360"/>
          </a:xfrm>
        </p:spPr>
        <p:txBody>
          <a:bodyPr>
            <a:normAutofit/>
          </a:bodyPr>
          <a:lstStyle/>
          <a:p>
            <a:pPr lvl="0">
              <a:buClr>
                <a:srgbClr val="C00000"/>
              </a:buClr>
              <a:buFont typeface="Courier New" panose="02070309020205020404" pitchFamily="49" charset="0"/>
              <a:buChar char="o"/>
            </a:pPr>
            <a:r>
              <a:rPr lang="fa-IR" sz="3200" dirty="0" smtClean="0">
                <a:solidFill>
                  <a:srgbClr val="002060"/>
                </a:solidFill>
              </a:rPr>
              <a:t> فشار </a:t>
            </a:r>
            <a:r>
              <a:rPr lang="fa-IR" sz="3200" dirty="0">
                <a:solidFill>
                  <a:srgbClr val="002060"/>
                </a:solidFill>
              </a:rPr>
              <a:t>خون و ضربان قلب بیمار در حالت خوابیده و در دو نوبت با فاصله 5 دقیقه اندازه‌گیری شود.</a:t>
            </a:r>
            <a:endParaRPr lang="en-US" sz="3200" dirty="0">
              <a:solidFill>
                <a:srgbClr val="002060"/>
              </a:solidFill>
            </a:endParaRPr>
          </a:p>
          <a:p>
            <a:pPr lvl="0">
              <a:buClr>
                <a:srgbClr val="C00000"/>
              </a:buClr>
              <a:buFont typeface="Courier New" panose="02070309020205020404" pitchFamily="49" charset="0"/>
              <a:buChar char="o"/>
            </a:pPr>
            <a:r>
              <a:rPr lang="fa-IR" sz="3200" dirty="0" smtClean="0">
                <a:solidFill>
                  <a:srgbClr val="002060"/>
                </a:solidFill>
              </a:rPr>
              <a:t> فشار </a:t>
            </a:r>
            <a:r>
              <a:rPr lang="fa-IR" sz="3200" dirty="0">
                <a:solidFill>
                  <a:srgbClr val="002060"/>
                </a:solidFill>
              </a:rPr>
              <a:t>خون پس از 3 دقیقه نشستن یا ایستادن اندازه‌گیری شود.</a:t>
            </a:r>
            <a:endParaRPr lang="en-US" sz="3200" dirty="0">
              <a:solidFill>
                <a:srgbClr val="002060"/>
              </a:solidFill>
            </a:endParaRPr>
          </a:p>
          <a:p>
            <a:pPr lvl="0">
              <a:buClr>
                <a:srgbClr val="C00000"/>
              </a:buClr>
              <a:buFont typeface="Courier New" panose="02070309020205020404" pitchFamily="49" charset="0"/>
              <a:buChar char="o"/>
            </a:pPr>
            <a:r>
              <a:rPr lang="fa-IR" sz="3200" dirty="0" smtClean="0">
                <a:solidFill>
                  <a:srgbClr val="002060"/>
                </a:solidFill>
              </a:rPr>
              <a:t> اندازه‌گیری قد و وزن</a:t>
            </a:r>
            <a:endParaRPr lang="en-US" sz="3200" dirty="0">
              <a:solidFill>
                <a:srgbClr val="002060"/>
              </a:solidFill>
            </a:endParaRPr>
          </a:p>
          <a:p>
            <a:pPr lvl="0">
              <a:buClr>
                <a:srgbClr val="C00000"/>
              </a:buClr>
              <a:buFont typeface="Courier New" panose="02070309020205020404" pitchFamily="49" charset="0"/>
              <a:buChar char="o"/>
            </a:pPr>
            <a:r>
              <a:rPr lang="fa-IR" sz="3200" dirty="0" smtClean="0">
                <a:solidFill>
                  <a:srgbClr val="002060"/>
                </a:solidFill>
              </a:rPr>
              <a:t> اندازه گیری قند خون</a:t>
            </a:r>
            <a:endParaRPr lang="en-US" sz="3200" dirty="0">
              <a:solidFill>
                <a:srgbClr val="002060"/>
              </a:solidFill>
            </a:endParaRPr>
          </a:p>
        </p:txBody>
      </p:sp>
      <p:sp>
        <p:nvSpPr>
          <p:cNvPr id="4" name="TextBox 3"/>
          <p:cNvSpPr txBox="1"/>
          <p:nvPr/>
        </p:nvSpPr>
        <p:spPr>
          <a:xfrm>
            <a:off x="3657601" y="361950"/>
            <a:ext cx="4417694" cy="707886"/>
          </a:xfrm>
          <a:prstGeom prst="rect">
            <a:avLst/>
          </a:prstGeom>
          <a:noFill/>
        </p:spPr>
        <p:txBody>
          <a:bodyPr wrap="square" rtlCol="0">
            <a:spAutoFit/>
          </a:bodyPr>
          <a:lstStyle/>
          <a:p>
            <a:pPr algn="ctr"/>
            <a:r>
              <a:rPr lang="fa-IR" sz="4000" b="1" dirty="0">
                <a:solidFill>
                  <a:srgbClr val="C00000"/>
                </a:solidFill>
                <a:cs typeface="B Titr" panose="00000700000000000000" pitchFamily="2" charset="-78"/>
              </a:rPr>
              <a:t>اندازه‌گیری‌ نمایید:</a:t>
            </a:r>
            <a:endParaRPr lang="en-US" sz="4000" dirty="0">
              <a:solidFill>
                <a:srgbClr val="C00000"/>
              </a:solidFill>
              <a:cs typeface="B Titr" panose="00000700000000000000" pitchFamily="2" charset="-78"/>
            </a:endParaRPr>
          </a:p>
        </p:txBody>
      </p:sp>
    </p:spTree>
    <p:extLst>
      <p:ext uri="{BB962C8B-B14F-4D97-AF65-F5344CB8AC3E}">
        <p14:creationId xmlns:p14="http://schemas.microsoft.com/office/powerpoint/2010/main" val="10644396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0355" y="955817"/>
            <a:ext cx="10515600" cy="4920536"/>
          </a:xfrm>
        </p:spPr>
        <p:txBody>
          <a:bodyPr>
            <a:normAutofit fontScale="92500" lnSpcReduction="10000"/>
          </a:bodyPr>
          <a:lstStyle/>
          <a:p>
            <a:pPr marL="0" indent="0">
              <a:buNone/>
            </a:pPr>
            <a:r>
              <a:rPr lang="fa-IR" sz="3200" dirty="0">
                <a:solidFill>
                  <a:srgbClr val="FF0000"/>
                </a:solidFill>
              </a:rPr>
              <a:t>در صورت وجود موارد زیر بیمار باید توسط پزشک به دقت معاینه شده و در مورد ارجاع به پزشک متخصص تصمیم‌گیری شود:  </a:t>
            </a:r>
            <a:endParaRPr lang="fa-IR" sz="3200" dirty="0" smtClean="0">
              <a:solidFill>
                <a:srgbClr val="FF0000"/>
              </a:solidFill>
            </a:endParaRPr>
          </a:p>
          <a:p>
            <a:pPr marL="0" indent="0">
              <a:buNone/>
            </a:pPr>
            <a:endParaRPr lang="en-US" sz="3200" dirty="0"/>
          </a:p>
          <a:p>
            <a:pPr lvl="0">
              <a:buClr>
                <a:srgbClr val="C00000"/>
              </a:buClr>
              <a:buFont typeface="Wingdings" panose="05000000000000000000" pitchFamily="2" charset="2"/>
              <a:buChar char="q"/>
            </a:pPr>
            <a:r>
              <a:rPr lang="en-US" sz="3200" dirty="0" smtClean="0">
                <a:solidFill>
                  <a:srgbClr val="002060"/>
                </a:solidFill>
              </a:rPr>
              <a:t> </a:t>
            </a:r>
            <a:r>
              <a:rPr lang="fa-IR" sz="3200" dirty="0" smtClean="0">
                <a:solidFill>
                  <a:srgbClr val="002060"/>
                </a:solidFill>
              </a:rPr>
              <a:t>فشارخون </a:t>
            </a:r>
            <a:r>
              <a:rPr lang="fa-IR" sz="3200" dirty="0">
                <a:solidFill>
                  <a:srgbClr val="002060"/>
                </a:solidFill>
              </a:rPr>
              <a:t>&gt;80/130 میلی‌متر جیوه</a:t>
            </a:r>
            <a:endParaRPr lang="en-US" sz="3200" dirty="0">
              <a:solidFill>
                <a:srgbClr val="002060"/>
              </a:solidFill>
            </a:endParaRPr>
          </a:p>
          <a:p>
            <a:pPr lvl="0">
              <a:buClr>
                <a:srgbClr val="C00000"/>
              </a:buClr>
              <a:buFont typeface="Wingdings" panose="05000000000000000000" pitchFamily="2" charset="2"/>
              <a:buChar char="q"/>
            </a:pPr>
            <a:r>
              <a:rPr lang="en-US" sz="3200" dirty="0" smtClean="0">
                <a:solidFill>
                  <a:srgbClr val="002060"/>
                </a:solidFill>
              </a:rPr>
              <a:t> </a:t>
            </a:r>
            <a:r>
              <a:rPr lang="fa-IR" sz="3200" dirty="0" smtClean="0">
                <a:solidFill>
                  <a:srgbClr val="002060"/>
                </a:solidFill>
              </a:rPr>
              <a:t>قند </a:t>
            </a:r>
            <a:r>
              <a:rPr lang="fa-IR" sz="3200" dirty="0">
                <a:solidFill>
                  <a:srgbClr val="002060"/>
                </a:solidFill>
              </a:rPr>
              <a:t>خون &gt; 250 میلی‌گرم</a:t>
            </a:r>
            <a:endParaRPr lang="en-US" sz="3200" dirty="0">
              <a:solidFill>
                <a:srgbClr val="002060"/>
              </a:solidFill>
            </a:endParaRPr>
          </a:p>
          <a:p>
            <a:pPr lvl="0">
              <a:buClr>
                <a:srgbClr val="C00000"/>
              </a:buClr>
              <a:buFont typeface="Wingdings" panose="05000000000000000000" pitchFamily="2" charset="2"/>
              <a:buChar char="q"/>
            </a:pPr>
            <a:r>
              <a:rPr lang="en-US" sz="3200" dirty="0" smtClean="0">
                <a:solidFill>
                  <a:srgbClr val="002060"/>
                </a:solidFill>
              </a:rPr>
              <a:t> </a:t>
            </a:r>
            <a:r>
              <a:rPr lang="fa-IR" sz="3200" dirty="0" smtClean="0">
                <a:solidFill>
                  <a:srgbClr val="002060"/>
                </a:solidFill>
              </a:rPr>
              <a:t>ضربان </a:t>
            </a:r>
            <a:r>
              <a:rPr lang="fa-IR" sz="3200" dirty="0">
                <a:solidFill>
                  <a:srgbClr val="002060"/>
                </a:solidFill>
              </a:rPr>
              <a:t>قلب استراحت &gt; 100 بار در </a:t>
            </a:r>
            <a:r>
              <a:rPr lang="fa-IR" sz="3200" dirty="0" smtClean="0">
                <a:solidFill>
                  <a:srgbClr val="002060"/>
                </a:solidFill>
              </a:rPr>
              <a:t>دقیقه</a:t>
            </a:r>
            <a:endParaRPr lang="en-US" sz="3200" dirty="0" smtClean="0">
              <a:solidFill>
                <a:srgbClr val="002060"/>
              </a:solidFill>
            </a:endParaRPr>
          </a:p>
          <a:p>
            <a:endParaRPr lang="en-US" sz="2800" dirty="0" smtClean="0">
              <a:solidFill>
                <a:srgbClr val="003300"/>
              </a:solidFill>
            </a:endParaRPr>
          </a:p>
          <a:p>
            <a:r>
              <a:rPr lang="fa-IR" sz="2800" dirty="0" smtClean="0">
                <a:solidFill>
                  <a:srgbClr val="003300"/>
                </a:solidFill>
              </a:rPr>
              <a:t>در </a:t>
            </a:r>
            <a:r>
              <a:rPr lang="fa-IR" sz="2800" dirty="0">
                <a:solidFill>
                  <a:srgbClr val="003300"/>
                </a:solidFill>
              </a:rPr>
              <a:t>صورتیکه فرد طی ٦ ماه گذشته فعالیت بدنی داشته است: ادامه راهنمای فعالیت بدنی</a:t>
            </a:r>
          </a:p>
          <a:p>
            <a:r>
              <a:rPr lang="fa-IR" sz="2800" dirty="0">
                <a:solidFill>
                  <a:srgbClr val="003300"/>
                </a:solidFill>
              </a:rPr>
              <a:t>در صورتیکه فرد طی ٦ ماه گذشته هیچ فعالیت بدنی نداشته است: پزشک برای تجویز نسخه ورزشی یا ارجاع بیمار </a:t>
            </a:r>
            <a:r>
              <a:rPr lang="fa-IR" sz="2800" dirty="0" smtClean="0">
                <a:solidFill>
                  <a:srgbClr val="003300"/>
                </a:solidFill>
              </a:rPr>
              <a:t>تصمیم</a:t>
            </a:r>
            <a:r>
              <a:rPr lang="en-US" sz="2800" dirty="0" smtClean="0">
                <a:solidFill>
                  <a:srgbClr val="003300"/>
                </a:solidFill>
              </a:rPr>
              <a:t> </a:t>
            </a:r>
            <a:r>
              <a:rPr lang="fa-IR" sz="2800" dirty="0" smtClean="0">
                <a:solidFill>
                  <a:srgbClr val="003300"/>
                </a:solidFill>
              </a:rPr>
              <a:t>گیری </a:t>
            </a:r>
            <a:r>
              <a:rPr lang="fa-IR" sz="2800" dirty="0">
                <a:solidFill>
                  <a:srgbClr val="003300"/>
                </a:solidFill>
              </a:rPr>
              <a:t>کند.</a:t>
            </a:r>
            <a:endParaRPr lang="en-US" sz="2800" dirty="0">
              <a:solidFill>
                <a:srgbClr val="003300"/>
              </a:solidFill>
            </a:endParaRPr>
          </a:p>
          <a:p>
            <a:pPr marL="0" indent="0">
              <a:buNone/>
            </a:pPr>
            <a:endParaRPr lang="en-US" dirty="0"/>
          </a:p>
        </p:txBody>
      </p:sp>
    </p:spTree>
    <p:extLst>
      <p:ext uri="{BB962C8B-B14F-4D97-AF65-F5344CB8AC3E}">
        <p14:creationId xmlns:p14="http://schemas.microsoft.com/office/powerpoint/2010/main" val="15514359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50" y="302305"/>
            <a:ext cx="10515600" cy="744719"/>
          </a:xfrm>
        </p:spPr>
        <p:txBody>
          <a:bodyPr/>
          <a:lstStyle/>
          <a:p>
            <a:pPr algn="ctr"/>
            <a:r>
              <a:rPr lang="fa-IR" b="1" dirty="0" smtClean="0">
                <a:solidFill>
                  <a:srgbClr val="C00000"/>
                </a:solidFill>
                <a:cs typeface="B Titr" panose="00000700000000000000" pitchFamily="2" charset="-78"/>
              </a:rPr>
              <a:t>برنامه ورزشی را تجویز نمایید:</a:t>
            </a:r>
            <a:endParaRPr lang="en-US" b="1" dirty="0">
              <a:solidFill>
                <a:srgbClr val="C00000"/>
              </a:solidFill>
              <a:cs typeface="B Titr" panose="00000700000000000000" pitchFamily="2" charset="-78"/>
            </a:endParaRPr>
          </a:p>
        </p:txBody>
      </p:sp>
      <p:sp>
        <p:nvSpPr>
          <p:cNvPr id="3" name="Content Placeholder 2"/>
          <p:cNvSpPr>
            <a:spLocks noGrp="1"/>
          </p:cNvSpPr>
          <p:nvPr>
            <p:ph idx="1"/>
          </p:nvPr>
        </p:nvSpPr>
        <p:spPr>
          <a:xfrm>
            <a:off x="838200" y="1591476"/>
            <a:ext cx="10515600" cy="4718582"/>
          </a:xfrm>
        </p:spPr>
        <p:txBody>
          <a:bodyPr>
            <a:normAutofit/>
          </a:bodyPr>
          <a:lstStyle/>
          <a:p>
            <a:r>
              <a:rPr lang="fa-IR" sz="3200" b="1" dirty="0">
                <a:solidFill>
                  <a:srgbClr val="C00000"/>
                </a:solidFill>
                <a:cs typeface="B Titr" panose="00000700000000000000" pitchFamily="2" charset="-78"/>
              </a:rPr>
              <a:t>برنامه ورزش</a:t>
            </a:r>
            <a:r>
              <a:rPr lang="ar-SA" sz="3200" b="1" dirty="0">
                <a:solidFill>
                  <a:srgbClr val="C00000"/>
                </a:solidFill>
                <a:cs typeface="B Titr" panose="00000700000000000000" pitchFamily="2" charset="-78"/>
              </a:rPr>
              <a:t> هوازي </a:t>
            </a:r>
            <a:endParaRPr lang="en-US" sz="3200" b="1" dirty="0">
              <a:solidFill>
                <a:srgbClr val="C00000"/>
              </a:solidFill>
              <a:cs typeface="B Titr" panose="00000700000000000000" pitchFamily="2" charset="-78"/>
            </a:endParaRPr>
          </a:p>
          <a:p>
            <a:pPr marL="0" indent="0">
              <a:buNone/>
            </a:pPr>
            <a:r>
              <a:rPr lang="fa-IR" sz="3200" dirty="0">
                <a:solidFill>
                  <a:srgbClr val="002060"/>
                </a:solidFill>
              </a:rPr>
              <a:t>3 الی 5 روز در هفته پیاده‌روی یا ورزش‌های معادل آن بر اساس جدول موجود در راهنمای ورزش میانسالان </a:t>
            </a:r>
            <a:r>
              <a:rPr lang="fa-IR" sz="3200" dirty="0" smtClean="0">
                <a:solidFill>
                  <a:srgbClr val="002060"/>
                </a:solidFill>
              </a:rPr>
              <a:t>سالم</a:t>
            </a:r>
          </a:p>
          <a:p>
            <a:pPr marL="0" indent="0">
              <a:buNone/>
            </a:pPr>
            <a:endParaRPr lang="fa-IR" sz="2400" dirty="0"/>
          </a:p>
        </p:txBody>
      </p:sp>
    </p:spTree>
    <p:extLst>
      <p:ext uri="{BB962C8B-B14F-4D97-AF65-F5344CB8AC3E}">
        <p14:creationId xmlns:p14="http://schemas.microsoft.com/office/powerpoint/2010/main" val="15819200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sz="3200" b="1" dirty="0"/>
          </a:p>
        </p:txBody>
      </p:sp>
      <p:sp>
        <p:nvSpPr>
          <p:cNvPr id="3" name="Content Placeholder 2"/>
          <p:cNvSpPr>
            <a:spLocks noGrp="1"/>
          </p:cNvSpPr>
          <p:nvPr>
            <p:ph idx="1"/>
          </p:nvPr>
        </p:nvSpPr>
        <p:spPr/>
        <p:txBody>
          <a:bodyPr/>
          <a:lstStyle/>
          <a:p>
            <a:pPr marL="0" lvl="0" indent="0">
              <a:buNone/>
            </a:pPr>
            <a:r>
              <a:rPr lang="fa-IR" sz="4000" b="1" dirty="0">
                <a:solidFill>
                  <a:srgbClr val="C00000"/>
                </a:solidFill>
              </a:rPr>
              <a:t>شروع برنامه:</a:t>
            </a:r>
            <a:endParaRPr lang="en-US" sz="4000" dirty="0">
              <a:solidFill>
                <a:srgbClr val="C00000"/>
              </a:solidFill>
            </a:endParaRPr>
          </a:p>
          <a:p>
            <a:r>
              <a:rPr lang="fa-IR" sz="2800" dirty="0">
                <a:solidFill>
                  <a:srgbClr val="002060"/>
                </a:solidFill>
              </a:rPr>
              <a:t>مدت هر جلسه ورزش: حداقل 10 دقیقه فعالیت فیزیکی ممتد داشته باشید.</a:t>
            </a:r>
            <a:endParaRPr lang="en-US" sz="2800" dirty="0">
              <a:solidFill>
                <a:srgbClr val="002060"/>
              </a:solidFill>
            </a:endParaRPr>
          </a:p>
          <a:p>
            <a:r>
              <a:rPr lang="fa-IR" sz="2800" dirty="0">
                <a:solidFill>
                  <a:srgbClr val="002060"/>
                </a:solidFill>
              </a:rPr>
              <a:t>تعداد جلسات ورزشی در روز: حداقل 3 جلسه 10 دقیقه‌ای باشد.</a:t>
            </a:r>
            <a:endParaRPr lang="en-US" sz="2800" dirty="0">
              <a:solidFill>
                <a:srgbClr val="002060"/>
              </a:solidFill>
            </a:endParaRPr>
          </a:p>
          <a:p>
            <a:r>
              <a:rPr lang="fa-IR" sz="2800" dirty="0">
                <a:solidFill>
                  <a:srgbClr val="002060"/>
                </a:solidFill>
              </a:rPr>
              <a:t>شدت ورزش: پیاده روی با سرعت100-80 گام در دقیقه با درجه سختی کار 11 از 20</a:t>
            </a:r>
            <a:endParaRPr lang="en-US" sz="2800" dirty="0">
              <a:solidFill>
                <a:srgbClr val="002060"/>
              </a:solidFill>
            </a:endParaRPr>
          </a:p>
          <a:p>
            <a:r>
              <a:rPr lang="fa-IR" sz="2800" dirty="0">
                <a:solidFill>
                  <a:srgbClr val="002060"/>
                </a:solidFill>
              </a:rPr>
              <a:t>تعداد روزهای ورزش در هفته: 3 الی 5 روز در هفته</a:t>
            </a:r>
            <a:endParaRPr lang="en-US" sz="2800" dirty="0">
              <a:solidFill>
                <a:srgbClr val="002060"/>
              </a:solidFill>
            </a:endParaRPr>
          </a:p>
        </p:txBody>
      </p:sp>
      <p:sp>
        <p:nvSpPr>
          <p:cNvPr id="4" name="TextBox 3"/>
          <p:cNvSpPr txBox="1"/>
          <p:nvPr/>
        </p:nvSpPr>
        <p:spPr>
          <a:xfrm>
            <a:off x="1142105" y="421340"/>
            <a:ext cx="9561753" cy="707886"/>
          </a:xfrm>
          <a:prstGeom prst="rect">
            <a:avLst/>
          </a:prstGeom>
          <a:noFill/>
        </p:spPr>
        <p:txBody>
          <a:bodyPr wrap="square" rtlCol="0">
            <a:spAutoFit/>
          </a:bodyPr>
          <a:lstStyle/>
          <a:p>
            <a:pPr algn="ctr" rtl="1"/>
            <a:r>
              <a:rPr lang="fa-IR" sz="4000" b="1" dirty="0" smtClean="0">
                <a:solidFill>
                  <a:srgbClr val="C00000"/>
                </a:solidFill>
                <a:cs typeface="B Titr" panose="00000700000000000000" pitchFamily="2" charset="-78"/>
              </a:rPr>
              <a:t>الف) </a:t>
            </a:r>
            <a:r>
              <a:rPr lang="fa-IR" sz="4000" b="1" dirty="0">
                <a:solidFill>
                  <a:srgbClr val="C00000"/>
                </a:solidFill>
                <a:cs typeface="B Titr" panose="00000700000000000000" pitchFamily="2" charset="-78"/>
              </a:rPr>
              <a:t>در </a:t>
            </a:r>
            <a:r>
              <a:rPr lang="fa-IR" sz="4000" b="1" dirty="0" smtClean="0">
                <a:solidFill>
                  <a:srgbClr val="C00000"/>
                </a:solidFill>
                <a:cs typeface="B Titr" panose="00000700000000000000" pitchFamily="2" charset="-78"/>
              </a:rPr>
              <a:t>بیمارانی </a:t>
            </a:r>
            <a:r>
              <a:rPr lang="fa-IR" sz="4000" b="1" dirty="0">
                <a:solidFill>
                  <a:srgbClr val="C00000"/>
                </a:solidFill>
                <a:cs typeface="B Titr" panose="00000700000000000000" pitchFamily="2" charset="-78"/>
              </a:rPr>
              <a:t>که تاکنون </a:t>
            </a:r>
            <a:r>
              <a:rPr lang="fa-IR" sz="4000" b="1" dirty="0" smtClean="0">
                <a:solidFill>
                  <a:srgbClr val="C00000"/>
                </a:solidFill>
                <a:cs typeface="B Titr" panose="00000700000000000000" pitchFamily="2" charset="-78"/>
              </a:rPr>
              <a:t>فعالیت بدنی </a:t>
            </a:r>
            <a:r>
              <a:rPr lang="fa-IR" sz="4000" b="1" dirty="0">
                <a:solidFill>
                  <a:srgbClr val="C00000"/>
                </a:solidFill>
                <a:cs typeface="B Titr" panose="00000700000000000000" pitchFamily="2" charset="-78"/>
              </a:rPr>
              <a:t>نداشته اند:</a:t>
            </a:r>
            <a:endParaRPr lang="en-US" sz="4000" b="1" dirty="0">
              <a:solidFill>
                <a:srgbClr val="C00000"/>
              </a:solidFill>
              <a:cs typeface="B Titr" panose="00000700000000000000" pitchFamily="2" charset="-78"/>
            </a:endParaRPr>
          </a:p>
        </p:txBody>
      </p:sp>
    </p:spTree>
    <p:extLst>
      <p:ext uri="{BB962C8B-B14F-4D97-AF65-F5344CB8AC3E}">
        <p14:creationId xmlns:p14="http://schemas.microsoft.com/office/powerpoint/2010/main" val="2836054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marL="0" lvl="0" indent="0">
              <a:buNone/>
            </a:pPr>
            <a:r>
              <a:rPr lang="fa-IR" sz="4000" b="1" dirty="0">
                <a:solidFill>
                  <a:srgbClr val="C00000"/>
                </a:solidFill>
              </a:rPr>
              <a:t>دو ماه بعد از شروع:</a:t>
            </a:r>
            <a:endParaRPr lang="en-US" sz="4000" dirty="0">
              <a:solidFill>
                <a:srgbClr val="C00000"/>
              </a:solidFill>
            </a:endParaRPr>
          </a:p>
          <a:p>
            <a:r>
              <a:rPr lang="fa-IR" sz="2800" dirty="0">
                <a:solidFill>
                  <a:srgbClr val="002060"/>
                </a:solidFill>
              </a:rPr>
              <a:t> مدت هر جلسه ورزش: حداقل 20 دقیقه فعالیت فیزیکی ممتد</a:t>
            </a:r>
            <a:endParaRPr lang="en-US" sz="2800" dirty="0">
              <a:solidFill>
                <a:srgbClr val="002060"/>
              </a:solidFill>
            </a:endParaRPr>
          </a:p>
          <a:p>
            <a:r>
              <a:rPr lang="fa-IR" sz="2800" dirty="0">
                <a:solidFill>
                  <a:srgbClr val="002060"/>
                </a:solidFill>
              </a:rPr>
              <a:t> تعداد جلسات ورزشی در روز: حداقل 2 جلسه 20 دقیقه ای باشد.</a:t>
            </a:r>
            <a:endParaRPr lang="en-US" sz="2800" dirty="0">
              <a:solidFill>
                <a:srgbClr val="002060"/>
              </a:solidFill>
            </a:endParaRPr>
          </a:p>
          <a:p>
            <a:r>
              <a:rPr lang="fa-IR" sz="2800" dirty="0">
                <a:solidFill>
                  <a:srgbClr val="002060"/>
                </a:solidFill>
              </a:rPr>
              <a:t> شدت ورزش: پیاده روی با سرعت100-80 گام در دقیقه با درجه سختی کار 12 از 20</a:t>
            </a:r>
            <a:endParaRPr lang="en-US" sz="2800" dirty="0">
              <a:solidFill>
                <a:srgbClr val="002060"/>
              </a:solidFill>
            </a:endParaRPr>
          </a:p>
          <a:p>
            <a:r>
              <a:rPr lang="fa-IR" sz="2800" dirty="0">
                <a:solidFill>
                  <a:srgbClr val="002060"/>
                </a:solidFill>
              </a:rPr>
              <a:t> تعداد روزهای ورزش در هفته: 5 روز در هفته</a:t>
            </a:r>
            <a:endParaRPr lang="en-US" sz="2800" dirty="0">
              <a:solidFill>
                <a:srgbClr val="002060"/>
              </a:solidFill>
            </a:endParaRPr>
          </a:p>
        </p:txBody>
      </p:sp>
    </p:spTree>
    <p:extLst>
      <p:ext uri="{BB962C8B-B14F-4D97-AF65-F5344CB8AC3E}">
        <p14:creationId xmlns:p14="http://schemas.microsoft.com/office/powerpoint/2010/main" val="4000288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1600201"/>
            <a:ext cx="8077200" cy="4525963"/>
          </a:xfrm>
        </p:spPr>
        <p:txBody>
          <a:bodyPr>
            <a:normAutofit/>
          </a:bodyPr>
          <a:lstStyle/>
          <a:p>
            <a:pPr algn="ctr">
              <a:buFont typeface="Arial" panose="020B0604020202020204" pitchFamily="34" charset="0"/>
              <a:buNone/>
              <a:defRPr/>
            </a:pPr>
            <a:r>
              <a:rPr lang="en-US" sz="5400" b="1" i="1" dirty="0">
                <a:solidFill>
                  <a:schemeClr val="accent4">
                    <a:lumMod val="75000"/>
                  </a:schemeClr>
                </a:solidFill>
                <a:latin typeface="Monotype Corsiva" pitchFamily="66" charset="0"/>
                <a:cs typeface="Arial" pitchFamily="34" charset="0"/>
              </a:rPr>
              <a:t>   To exercise or not to exercise? That is the question. </a:t>
            </a:r>
          </a:p>
        </p:txBody>
      </p:sp>
      <p:pic>
        <p:nvPicPr>
          <p:cNvPr id="35842" name="Picture 2" descr="http://www.eileenmulligan.com/wp-content/uploads/2010/10/question.jpg"/>
          <p:cNvPicPr>
            <a:picLocks noChangeAspect="1" noChangeArrowheads="1"/>
          </p:cNvPicPr>
          <p:nvPr/>
        </p:nvPicPr>
        <p:blipFill>
          <a:blip r:embed="rId2" cstate="print">
            <a:clrChange>
              <a:clrFrom>
                <a:srgbClr val="FFFFFF"/>
              </a:clrFrom>
              <a:clrTo>
                <a:srgbClr val="FFFFFF">
                  <a:alpha val="0"/>
                </a:srgbClr>
              </a:clrTo>
            </a:clrChange>
            <a:duotone>
              <a:schemeClr val="accent4">
                <a:shade val="45000"/>
                <a:satMod val="135000"/>
              </a:schemeClr>
              <a:prstClr val="white"/>
            </a:duotone>
          </a:blip>
          <a:srcRect/>
          <a:stretch>
            <a:fillRect/>
          </a:stretch>
        </p:blipFill>
        <p:spPr bwMode="auto">
          <a:xfrm>
            <a:off x="6324600" y="3505200"/>
            <a:ext cx="3733800" cy="2914650"/>
          </a:xfrm>
          <a:prstGeom prst="rect">
            <a:avLst/>
          </a:prstGeom>
          <a:noFill/>
        </p:spPr>
      </p:pic>
      <p:sp>
        <p:nvSpPr>
          <p:cNvPr id="18436" name="Title 4"/>
          <p:cNvSpPr>
            <a:spLocks noGrp="1"/>
          </p:cNvSpPr>
          <p:nvPr>
            <p:ph type="title"/>
          </p:nvPr>
        </p:nvSpPr>
        <p:spPr/>
        <p:txBody>
          <a:bodyPr>
            <a:normAutofit fontScale="90000"/>
          </a:bodyPr>
          <a:lstStyle/>
          <a:p>
            <a:endParaRPr lang="en-US" altLang="en-US" smtClean="0"/>
          </a:p>
        </p:txBody>
      </p:sp>
    </p:spTree>
    <p:extLst>
      <p:ext uri="{BB962C8B-B14F-4D97-AF65-F5344CB8AC3E}">
        <p14:creationId xmlns:p14="http://schemas.microsoft.com/office/powerpoint/2010/main" val="9911507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fill="hold" nodeType="withEffect">
                                  <p:stCondLst>
                                    <p:cond delay="0"/>
                                  </p:stCondLst>
                                  <p:childTnLst>
                                    <p:animScale>
                                      <p:cBhvr>
                                        <p:cTn id="6" dur="2000" fill="hold"/>
                                        <p:tgtEl>
                                          <p:spTgt spid="3">
                                            <p:txEl>
                                              <p:pRg st="0" end="0"/>
                                            </p:txEl>
                                          </p:spTgt>
                                        </p:tgtEl>
                                      </p:cBhvr>
                                      <p:by x="150000" y="150000"/>
                                    </p:animScale>
                                  </p:childTnLst>
                                </p:cTn>
                              </p:par>
                              <p:par>
                                <p:cTn id="7" presetID="9" presetClass="entr" presetSubtype="0" fill="hold" nodeType="withEffect">
                                  <p:stCondLst>
                                    <p:cond delay="0"/>
                                  </p:stCondLst>
                                  <p:childTnLst>
                                    <p:set>
                                      <p:cBhvr>
                                        <p:cTn id="8" dur="1" fill="hold">
                                          <p:stCondLst>
                                            <p:cond delay="0"/>
                                          </p:stCondLst>
                                        </p:cTn>
                                        <p:tgtEl>
                                          <p:spTgt spid="35842"/>
                                        </p:tgtEl>
                                        <p:attrNameLst>
                                          <p:attrName>style.visibility</p:attrName>
                                        </p:attrNameLst>
                                      </p:cBhvr>
                                      <p:to>
                                        <p:strVal val="visible"/>
                                      </p:to>
                                    </p:set>
                                    <p:animEffect transition="in" filter="dissolve">
                                      <p:cBhvr>
                                        <p:cTn id="9" dur="20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marL="0" lvl="0" indent="0">
              <a:buNone/>
            </a:pPr>
            <a:r>
              <a:rPr lang="fa-IR" sz="4000" b="1" dirty="0">
                <a:solidFill>
                  <a:srgbClr val="C00000"/>
                </a:solidFill>
              </a:rPr>
              <a:t>دو ماه بعد (4 ماه بعد از شروع):</a:t>
            </a:r>
            <a:endParaRPr lang="en-US" sz="4000" dirty="0">
              <a:solidFill>
                <a:srgbClr val="C00000"/>
              </a:solidFill>
            </a:endParaRPr>
          </a:p>
          <a:p>
            <a:r>
              <a:rPr lang="fa-IR" sz="2800" dirty="0">
                <a:solidFill>
                  <a:srgbClr val="002060"/>
                </a:solidFill>
              </a:rPr>
              <a:t> مدت هر جلسه ورزش: حداقل 30 دقیقه فعالیت فیزیکی ممتد</a:t>
            </a:r>
            <a:endParaRPr lang="en-US" sz="2800" dirty="0">
              <a:solidFill>
                <a:srgbClr val="002060"/>
              </a:solidFill>
            </a:endParaRPr>
          </a:p>
          <a:p>
            <a:r>
              <a:rPr lang="fa-IR" sz="2800" dirty="0">
                <a:solidFill>
                  <a:srgbClr val="002060"/>
                </a:solidFill>
              </a:rPr>
              <a:t> تعداد جلسات ورزشی در روز: حداقل 1 جلسه 30 دقیقه‌ای باشد.</a:t>
            </a:r>
            <a:endParaRPr lang="en-US" sz="2800" dirty="0">
              <a:solidFill>
                <a:srgbClr val="002060"/>
              </a:solidFill>
            </a:endParaRPr>
          </a:p>
          <a:p>
            <a:r>
              <a:rPr lang="fa-IR" sz="2800" dirty="0">
                <a:solidFill>
                  <a:srgbClr val="002060"/>
                </a:solidFill>
              </a:rPr>
              <a:t> شدت ورزش: پیاده روی با سرعت100-80 گام در دقیقه با درجه سختی کار 13 از 20</a:t>
            </a:r>
            <a:endParaRPr lang="en-US" sz="2800" dirty="0">
              <a:solidFill>
                <a:srgbClr val="002060"/>
              </a:solidFill>
            </a:endParaRPr>
          </a:p>
          <a:p>
            <a:r>
              <a:rPr lang="fa-IR" sz="2800" dirty="0">
                <a:solidFill>
                  <a:srgbClr val="002060"/>
                </a:solidFill>
              </a:rPr>
              <a:t> تعداد روزهای ورزش در هفته: 5 روز در هفته</a:t>
            </a:r>
            <a:endParaRPr lang="en-US" sz="2800" dirty="0">
              <a:solidFill>
                <a:srgbClr val="002060"/>
              </a:solidFill>
            </a:endParaRPr>
          </a:p>
        </p:txBody>
      </p:sp>
    </p:spTree>
    <p:extLst>
      <p:ext uri="{BB962C8B-B14F-4D97-AF65-F5344CB8AC3E}">
        <p14:creationId xmlns:p14="http://schemas.microsoft.com/office/powerpoint/2010/main" val="10224207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sz="3200" b="1" dirty="0"/>
          </a:p>
        </p:txBody>
      </p:sp>
      <p:sp>
        <p:nvSpPr>
          <p:cNvPr id="3" name="Content Placeholder 2"/>
          <p:cNvSpPr>
            <a:spLocks noGrp="1"/>
          </p:cNvSpPr>
          <p:nvPr>
            <p:ph idx="1"/>
          </p:nvPr>
        </p:nvSpPr>
        <p:spPr/>
        <p:txBody>
          <a:bodyPr>
            <a:normAutofit/>
          </a:bodyPr>
          <a:lstStyle/>
          <a:p>
            <a:r>
              <a:rPr lang="fa-IR" sz="3200" dirty="0" smtClean="0">
                <a:solidFill>
                  <a:srgbClr val="002060"/>
                </a:solidFill>
              </a:rPr>
              <a:t>مجددا </a:t>
            </a:r>
            <a:r>
              <a:rPr lang="fa-IR" sz="3200" dirty="0">
                <a:solidFill>
                  <a:srgbClr val="002060"/>
                </a:solidFill>
              </a:rPr>
              <a:t>پرسش </a:t>
            </a:r>
            <a:r>
              <a:rPr lang="fa-IR" sz="3200" dirty="0" smtClean="0">
                <a:solidFill>
                  <a:srgbClr val="002060"/>
                </a:solidFill>
              </a:rPr>
              <a:t>نامه </a:t>
            </a:r>
            <a:r>
              <a:rPr lang="fa-IR" sz="3200" dirty="0">
                <a:solidFill>
                  <a:srgbClr val="002060"/>
                </a:solidFill>
              </a:rPr>
              <a:t>عوارض بیماری از ابتدای راهنما برای بیمار تکمیل </a:t>
            </a:r>
            <a:r>
              <a:rPr lang="fa-IR" sz="3200" dirty="0" smtClean="0">
                <a:solidFill>
                  <a:srgbClr val="002060"/>
                </a:solidFill>
              </a:rPr>
              <a:t>شده </a:t>
            </a:r>
            <a:r>
              <a:rPr lang="fa-IR" sz="3200" dirty="0">
                <a:solidFill>
                  <a:srgbClr val="002060"/>
                </a:solidFill>
              </a:rPr>
              <a:t>و در صورت عدم وجود علائم، </a:t>
            </a:r>
            <a:r>
              <a:rPr lang="fa-IR" sz="3200" dirty="0" smtClean="0">
                <a:solidFill>
                  <a:srgbClr val="002060"/>
                </a:solidFill>
              </a:rPr>
              <a:t>شدت </a:t>
            </a:r>
            <a:r>
              <a:rPr lang="fa-IR" sz="3200" dirty="0">
                <a:solidFill>
                  <a:srgbClr val="002060"/>
                </a:solidFill>
              </a:rPr>
              <a:t>فعالیت بدنی </a:t>
            </a:r>
            <a:r>
              <a:rPr lang="fa-IR" sz="3200" dirty="0" smtClean="0">
                <a:solidFill>
                  <a:srgbClr val="002060"/>
                </a:solidFill>
              </a:rPr>
              <a:t>طبق ادامه </a:t>
            </a:r>
            <a:r>
              <a:rPr lang="fa-IR" sz="3200" dirty="0">
                <a:solidFill>
                  <a:srgbClr val="002060"/>
                </a:solidFill>
              </a:rPr>
              <a:t>راهنما افزایش یابد.</a:t>
            </a:r>
            <a:endParaRPr lang="en-US" sz="3200" dirty="0">
              <a:solidFill>
                <a:srgbClr val="002060"/>
              </a:solidFill>
            </a:endParaRPr>
          </a:p>
        </p:txBody>
      </p:sp>
      <p:sp>
        <p:nvSpPr>
          <p:cNvPr id="4" name="TextBox 3"/>
          <p:cNvSpPr txBox="1"/>
          <p:nvPr/>
        </p:nvSpPr>
        <p:spPr>
          <a:xfrm>
            <a:off x="1151071" y="304799"/>
            <a:ext cx="9561753" cy="1077218"/>
          </a:xfrm>
          <a:prstGeom prst="rect">
            <a:avLst/>
          </a:prstGeom>
          <a:noFill/>
        </p:spPr>
        <p:txBody>
          <a:bodyPr wrap="square" rtlCol="0">
            <a:spAutoFit/>
          </a:bodyPr>
          <a:lstStyle/>
          <a:p>
            <a:pPr algn="ctr" rtl="1"/>
            <a:r>
              <a:rPr lang="fa-IR" sz="3200" dirty="0" smtClean="0">
                <a:solidFill>
                  <a:srgbClr val="C00000"/>
                </a:solidFill>
                <a:cs typeface="B Titr" panose="00000700000000000000" pitchFamily="2" charset="-78"/>
              </a:rPr>
              <a:t>ب) </a:t>
            </a:r>
            <a:r>
              <a:rPr lang="fa-IR" sz="3200" dirty="0">
                <a:solidFill>
                  <a:srgbClr val="C00000"/>
                </a:solidFill>
                <a:cs typeface="B Titr" panose="00000700000000000000" pitchFamily="2" charset="-78"/>
              </a:rPr>
              <a:t>در </a:t>
            </a:r>
            <a:r>
              <a:rPr lang="fa-IR" sz="3200" dirty="0" smtClean="0">
                <a:solidFill>
                  <a:srgbClr val="C00000"/>
                </a:solidFill>
                <a:cs typeface="B Titr" panose="00000700000000000000" pitchFamily="2" charset="-78"/>
              </a:rPr>
              <a:t>صورت داشتن فعالیت جسمانی با شدت و </a:t>
            </a:r>
            <a:r>
              <a:rPr lang="fa-IR" sz="3200" dirty="0">
                <a:solidFill>
                  <a:srgbClr val="C00000"/>
                </a:solidFill>
                <a:cs typeface="B Titr" panose="00000700000000000000" pitchFamily="2" charset="-78"/>
              </a:rPr>
              <a:t>زمان تجویزشده در طی 6 ماه گذشته:</a:t>
            </a:r>
            <a:endParaRPr lang="en-US" sz="3200" b="1" dirty="0">
              <a:solidFill>
                <a:srgbClr val="C00000"/>
              </a:solidFill>
              <a:cs typeface="B Titr" panose="00000700000000000000" pitchFamily="2" charset="-78"/>
            </a:endParaRPr>
          </a:p>
        </p:txBody>
      </p:sp>
    </p:spTree>
    <p:extLst>
      <p:ext uri="{BB962C8B-B14F-4D97-AF65-F5344CB8AC3E}">
        <p14:creationId xmlns:p14="http://schemas.microsoft.com/office/powerpoint/2010/main" val="25566934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sz="3200" dirty="0"/>
          </a:p>
        </p:txBody>
      </p:sp>
      <p:sp>
        <p:nvSpPr>
          <p:cNvPr id="3" name="Content Placeholder 2"/>
          <p:cNvSpPr>
            <a:spLocks noGrp="1"/>
          </p:cNvSpPr>
          <p:nvPr>
            <p:ph idx="1"/>
          </p:nvPr>
        </p:nvSpPr>
        <p:spPr>
          <a:xfrm>
            <a:off x="838200" y="2317411"/>
            <a:ext cx="10515600" cy="3859552"/>
          </a:xfrm>
        </p:spPr>
        <p:txBody>
          <a:bodyPr>
            <a:normAutofit/>
          </a:bodyPr>
          <a:lstStyle/>
          <a:p>
            <a:pPr marL="0" lvl="0" indent="0">
              <a:buNone/>
            </a:pPr>
            <a:r>
              <a:rPr lang="fa-IR" sz="2800" dirty="0" smtClean="0">
                <a:solidFill>
                  <a:srgbClr val="C00000"/>
                </a:solidFill>
                <a:cs typeface="B Titr" panose="00000700000000000000" pitchFamily="2" charset="-78"/>
              </a:rPr>
              <a:t>شروع </a:t>
            </a:r>
            <a:r>
              <a:rPr lang="fa-IR" sz="2800" dirty="0">
                <a:solidFill>
                  <a:srgbClr val="C00000"/>
                </a:solidFill>
                <a:cs typeface="B Titr" panose="00000700000000000000" pitchFamily="2" charset="-78"/>
              </a:rPr>
              <a:t>برنامه:</a:t>
            </a:r>
            <a:endParaRPr lang="en-US" sz="2800" dirty="0">
              <a:solidFill>
                <a:srgbClr val="C00000"/>
              </a:solidFill>
              <a:cs typeface="B Titr" panose="00000700000000000000" pitchFamily="2" charset="-78"/>
            </a:endParaRPr>
          </a:p>
          <a:p>
            <a:r>
              <a:rPr lang="fa-IR" sz="2800" dirty="0">
                <a:solidFill>
                  <a:srgbClr val="002060"/>
                </a:solidFill>
              </a:rPr>
              <a:t>مدت هر جلسه ورزش: حداقل 10 دقیقه فعالیت فیزیکی ممتد</a:t>
            </a:r>
            <a:endParaRPr lang="en-US" sz="2800" dirty="0">
              <a:solidFill>
                <a:srgbClr val="002060"/>
              </a:solidFill>
            </a:endParaRPr>
          </a:p>
          <a:p>
            <a:r>
              <a:rPr lang="fa-IR" sz="2800" dirty="0">
                <a:solidFill>
                  <a:srgbClr val="002060"/>
                </a:solidFill>
              </a:rPr>
              <a:t> تعداد جلسات ورزشی در روز: حداقل 3 جلسه 10 دقیقه ای باشد.</a:t>
            </a:r>
            <a:endParaRPr lang="en-US" sz="2800" dirty="0">
              <a:solidFill>
                <a:srgbClr val="002060"/>
              </a:solidFill>
            </a:endParaRPr>
          </a:p>
          <a:p>
            <a:r>
              <a:rPr lang="fa-IR" sz="2800" dirty="0">
                <a:solidFill>
                  <a:srgbClr val="002060"/>
                </a:solidFill>
              </a:rPr>
              <a:t> شدت ورزش: پیاده روی با سرعت110-100 گام در دقیقه با درجه سختی کار 13 از 20</a:t>
            </a:r>
            <a:endParaRPr lang="en-US" sz="2800" dirty="0">
              <a:solidFill>
                <a:srgbClr val="002060"/>
              </a:solidFill>
            </a:endParaRPr>
          </a:p>
          <a:p>
            <a:r>
              <a:rPr lang="fa-IR" sz="2800" dirty="0">
                <a:solidFill>
                  <a:srgbClr val="002060"/>
                </a:solidFill>
              </a:rPr>
              <a:t> تعداد روزهای ورزش در هفته: 5 روز در هفته</a:t>
            </a:r>
            <a:endParaRPr lang="en-US" sz="2800" dirty="0">
              <a:solidFill>
                <a:srgbClr val="002060"/>
              </a:solidFill>
            </a:endParaRPr>
          </a:p>
        </p:txBody>
      </p:sp>
      <p:sp>
        <p:nvSpPr>
          <p:cNvPr id="4" name="TextBox 3"/>
          <p:cNvSpPr txBox="1"/>
          <p:nvPr/>
        </p:nvSpPr>
        <p:spPr>
          <a:xfrm>
            <a:off x="1586754" y="308162"/>
            <a:ext cx="9260541" cy="1077218"/>
          </a:xfrm>
          <a:prstGeom prst="rect">
            <a:avLst/>
          </a:prstGeom>
          <a:noFill/>
        </p:spPr>
        <p:txBody>
          <a:bodyPr wrap="square" rtlCol="0">
            <a:spAutoFit/>
          </a:bodyPr>
          <a:lstStyle/>
          <a:p>
            <a:pPr algn="ctr" rtl="1"/>
            <a:r>
              <a:rPr lang="fa-IR" sz="3200" dirty="0" smtClean="0">
                <a:solidFill>
                  <a:srgbClr val="C00000"/>
                </a:solidFill>
                <a:cs typeface="B Titr" panose="00000700000000000000" pitchFamily="2" charset="-78"/>
              </a:rPr>
              <a:t>ج) </a:t>
            </a:r>
            <a:r>
              <a:rPr lang="fa-IR" sz="3200" dirty="0">
                <a:solidFill>
                  <a:srgbClr val="C00000"/>
                </a:solidFill>
                <a:cs typeface="B Titr" panose="00000700000000000000" pitchFamily="2" charset="-78"/>
              </a:rPr>
              <a:t>در صورتیکه در 6 ماه گذشته </a:t>
            </a:r>
            <a:r>
              <a:rPr lang="fa-IR" sz="3200" dirty="0" smtClean="0">
                <a:solidFill>
                  <a:srgbClr val="C00000"/>
                </a:solidFill>
                <a:cs typeface="B Titr" panose="00000700000000000000" pitchFamily="2" charset="-78"/>
              </a:rPr>
              <a:t>ورزش هوازی </a:t>
            </a:r>
            <a:r>
              <a:rPr lang="fa-IR" sz="3200" dirty="0">
                <a:solidFill>
                  <a:srgbClr val="C00000"/>
                </a:solidFill>
                <a:cs typeface="B Titr" panose="00000700000000000000" pitchFamily="2" charset="-78"/>
              </a:rPr>
              <a:t>تجویزشده </a:t>
            </a:r>
            <a:r>
              <a:rPr lang="fa-IR" sz="3200" dirty="0" smtClean="0">
                <a:solidFill>
                  <a:srgbClr val="C00000"/>
                </a:solidFill>
                <a:cs typeface="B Titr" panose="00000700000000000000" pitchFamily="2" charset="-78"/>
              </a:rPr>
              <a:t>با شدت کم را به طور منظم انجام </a:t>
            </a:r>
            <a:r>
              <a:rPr lang="fa-IR" sz="3200" dirty="0">
                <a:solidFill>
                  <a:srgbClr val="C00000"/>
                </a:solidFill>
                <a:cs typeface="B Titr" panose="00000700000000000000" pitchFamily="2" charset="-78"/>
              </a:rPr>
              <a:t>داده است:</a:t>
            </a:r>
            <a:endParaRPr lang="en-US" sz="3200" dirty="0">
              <a:solidFill>
                <a:srgbClr val="C00000"/>
              </a:solidFill>
              <a:cs typeface="B Titr" panose="00000700000000000000" pitchFamily="2" charset="-78"/>
            </a:endParaRPr>
          </a:p>
        </p:txBody>
      </p:sp>
    </p:spTree>
    <p:extLst>
      <p:ext uri="{BB962C8B-B14F-4D97-AF65-F5344CB8AC3E}">
        <p14:creationId xmlns:p14="http://schemas.microsoft.com/office/powerpoint/2010/main" val="6494686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marL="0" lvl="0" indent="0">
              <a:buNone/>
            </a:pPr>
            <a:r>
              <a:rPr lang="fa-IR" sz="2800" b="1" dirty="0">
                <a:solidFill>
                  <a:srgbClr val="C00000"/>
                </a:solidFill>
                <a:cs typeface="B Titr" panose="00000700000000000000" pitchFamily="2" charset="-78"/>
              </a:rPr>
              <a:t>دو ماه بعد:</a:t>
            </a:r>
            <a:endParaRPr lang="en-US" sz="2800" dirty="0">
              <a:solidFill>
                <a:srgbClr val="C00000"/>
              </a:solidFill>
              <a:cs typeface="B Titr" panose="00000700000000000000" pitchFamily="2" charset="-78"/>
            </a:endParaRPr>
          </a:p>
          <a:p>
            <a:r>
              <a:rPr lang="fa-IR" sz="2800" dirty="0">
                <a:solidFill>
                  <a:srgbClr val="002060"/>
                </a:solidFill>
              </a:rPr>
              <a:t> مدت هر جلسه ورزش: حداقل 20 دقیقه فعالیت فیزیکی ممتد</a:t>
            </a:r>
            <a:endParaRPr lang="en-US" sz="2800" dirty="0">
              <a:solidFill>
                <a:srgbClr val="002060"/>
              </a:solidFill>
            </a:endParaRPr>
          </a:p>
          <a:p>
            <a:r>
              <a:rPr lang="fa-IR" sz="2800" dirty="0">
                <a:solidFill>
                  <a:srgbClr val="002060"/>
                </a:solidFill>
              </a:rPr>
              <a:t> تعداد جلسات ورزشی در روز: حداقل 2 جلسه 20 دقیقه ای باشد.</a:t>
            </a:r>
            <a:endParaRPr lang="en-US" sz="2800" dirty="0">
              <a:solidFill>
                <a:srgbClr val="002060"/>
              </a:solidFill>
            </a:endParaRPr>
          </a:p>
          <a:p>
            <a:r>
              <a:rPr lang="fa-IR" sz="2800" dirty="0">
                <a:solidFill>
                  <a:srgbClr val="002060"/>
                </a:solidFill>
              </a:rPr>
              <a:t> شدت ورزش: پیاده روی با سرعت110-100 گام در دقیقه با درجه سختی کار 13 از 20</a:t>
            </a:r>
            <a:endParaRPr lang="en-US" sz="2800" dirty="0">
              <a:solidFill>
                <a:srgbClr val="002060"/>
              </a:solidFill>
            </a:endParaRPr>
          </a:p>
          <a:p>
            <a:r>
              <a:rPr lang="fa-IR" sz="2800" dirty="0">
                <a:solidFill>
                  <a:srgbClr val="002060"/>
                </a:solidFill>
              </a:rPr>
              <a:t> تعداد روزهای ورزش در هفته: 5 روز در هفته</a:t>
            </a:r>
            <a:endParaRPr lang="en-US" sz="2800" dirty="0">
              <a:solidFill>
                <a:srgbClr val="002060"/>
              </a:solidFill>
            </a:endParaRPr>
          </a:p>
        </p:txBody>
      </p:sp>
    </p:spTree>
    <p:extLst>
      <p:ext uri="{BB962C8B-B14F-4D97-AF65-F5344CB8AC3E}">
        <p14:creationId xmlns:p14="http://schemas.microsoft.com/office/powerpoint/2010/main" val="20805755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marL="0" lvl="0" indent="0">
              <a:buNone/>
            </a:pPr>
            <a:r>
              <a:rPr lang="fa-IR" sz="2800" b="1" dirty="0">
                <a:solidFill>
                  <a:srgbClr val="C00000"/>
                </a:solidFill>
                <a:cs typeface="B Titr" panose="00000700000000000000" pitchFamily="2" charset="-78"/>
              </a:rPr>
              <a:t>دو ماه بعد (4 ماه بعد از شروع):</a:t>
            </a:r>
            <a:endParaRPr lang="en-US" sz="2800" dirty="0">
              <a:solidFill>
                <a:srgbClr val="C00000"/>
              </a:solidFill>
              <a:cs typeface="B Titr" panose="00000700000000000000" pitchFamily="2" charset="-78"/>
            </a:endParaRPr>
          </a:p>
          <a:p>
            <a:r>
              <a:rPr lang="fa-IR" sz="2800" dirty="0">
                <a:solidFill>
                  <a:srgbClr val="002060"/>
                </a:solidFill>
              </a:rPr>
              <a:t> مدت هر جلسه ورزش: حداقل 30 دقیقه فعالیت فیزیکی ممتد</a:t>
            </a:r>
            <a:endParaRPr lang="en-US" sz="2800" dirty="0">
              <a:solidFill>
                <a:srgbClr val="002060"/>
              </a:solidFill>
            </a:endParaRPr>
          </a:p>
          <a:p>
            <a:r>
              <a:rPr lang="fa-IR" sz="2800" dirty="0">
                <a:solidFill>
                  <a:srgbClr val="002060"/>
                </a:solidFill>
              </a:rPr>
              <a:t> تعداد جلسات ورزشی در روز: حداقل 1 جلسه 30 دقیقه ای باشد.</a:t>
            </a:r>
            <a:endParaRPr lang="en-US" sz="2800" dirty="0">
              <a:solidFill>
                <a:srgbClr val="002060"/>
              </a:solidFill>
            </a:endParaRPr>
          </a:p>
          <a:p>
            <a:r>
              <a:rPr lang="fa-IR" sz="2800" dirty="0">
                <a:solidFill>
                  <a:srgbClr val="002060"/>
                </a:solidFill>
              </a:rPr>
              <a:t> شدت ورزش: پیاده روی با سرعت110-100 گام در دقیقه با درجه سختی کار 14 از 20</a:t>
            </a:r>
            <a:endParaRPr lang="en-US" sz="2800" dirty="0">
              <a:solidFill>
                <a:srgbClr val="002060"/>
              </a:solidFill>
            </a:endParaRPr>
          </a:p>
          <a:p>
            <a:r>
              <a:rPr lang="fa-IR" sz="2800" dirty="0">
                <a:solidFill>
                  <a:srgbClr val="002060"/>
                </a:solidFill>
              </a:rPr>
              <a:t> تعداد روزهای ورزش در هفته: 5 روز در هفته</a:t>
            </a:r>
            <a:endParaRPr lang="en-US" sz="2800" dirty="0">
              <a:solidFill>
                <a:srgbClr val="002060"/>
              </a:solidFill>
            </a:endParaRPr>
          </a:p>
        </p:txBody>
      </p:sp>
    </p:spTree>
    <p:extLst>
      <p:ext uri="{BB962C8B-B14F-4D97-AF65-F5344CB8AC3E}">
        <p14:creationId xmlns:p14="http://schemas.microsoft.com/office/powerpoint/2010/main" val="22329769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pPr marL="0" indent="0">
              <a:buNone/>
            </a:pPr>
            <a:r>
              <a:rPr lang="fa-IR" sz="2800" b="1" dirty="0" smtClean="0">
                <a:solidFill>
                  <a:srgbClr val="C00000"/>
                </a:solidFill>
                <a:cs typeface="B Titr" panose="00000700000000000000" pitchFamily="2" charset="-78"/>
              </a:rPr>
              <a:t>د) در </a:t>
            </a:r>
            <a:r>
              <a:rPr lang="fa-IR" sz="2800" b="1" dirty="0">
                <a:solidFill>
                  <a:srgbClr val="C00000"/>
                </a:solidFill>
                <a:cs typeface="B Titr" panose="00000700000000000000" pitchFamily="2" charset="-78"/>
              </a:rPr>
              <a:t>صورتی‌که بیمار یک سال فعالیت </a:t>
            </a:r>
            <a:r>
              <a:rPr lang="fa-IR" sz="2800" b="1" dirty="0" smtClean="0">
                <a:solidFill>
                  <a:srgbClr val="C00000"/>
                </a:solidFill>
                <a:cs typeface="B Titr" panose="00000700000000000000" pitchFamily="2" charset="-78"/>
              </a:rPr>
              <a:t>جسمانی </a:t>
            </a:r>
            <a:r>
              <a:rPr lang="fa-IR" sz="2800" b="1" dirty="0">
                <a:solidFill>
                  <a:srgbClr val="C00000"/>
                </a:solidFill>
                <a:cs typeface="B Titr" panose="00000700000000000000" pitchFamily="2" charset="-78"/>
              </a:rPr>
              <a:t>با شدت و مدت تجویز شده (ورزش متوسط) را بدون مشکل و مطابق راهنما داشته باشد: </a:t>
            </a:r>
            <a:endParaRPr lang="fa-IR" sz="2800" b="1" dirty="0" smtClean="0">
              <a:solidFill>
                <a:srgbClr val="C00000"/>
              </a:solidFill>
              <a:cs typeface="B Titr" panose="00000700000000000000" pitchFamily="2" charset="-78"/>
            </a:endParaRPr>
          </a:p>
          <a:p>
            <a:pPr marL="0" indent="0">
              <a:buNone/>
            </a:pPr>
            <a:endParaRPr lang="en-US" sz="2800" dirty="0">
              <a:solidFill>
                <a:srgbClr val="002060"/>
              </a:solidFill>
            </a:endParaRPr>
          </a:p>
          <a:p>
            <a:r>
              <a:rPr lang="fa-IR" sz="2800" dirty="0">
                <a:solidFill>
                  <a:srgbClr val="002060"/>
                </a:solidFill>
              </a:rPr>
              <a:t>جهت پیشرفت و ادامه فعالیت فیزیکی با شدت بیشتر توسط پزشک عمومی بررسی شده و درصورت عدم نیاز به ارجاع به متخصص، ورزش‌های با شدت بیشتر را برای بیمار تجویز </a:t>
            </a:r>
            <a:r>
              <a:rPr lang="fa-IR" sz="2800" dirty="0" smtClean="0">
                <a:solidFill>
                  <a:srgbClr val="002060"/>
                </a:solidFill>
              </a:rPr>
              <a:t>نمایید</a:t>
            </a:r>
            <a:r>
              <a:rPr lang="fa-IR" sz="2800" dirty="0">
                <a:solidFill>
                  <a:srgbClr val="002060"/>
                </a:solidFill>
              </a:rPr>
              <a:t>.</a:t>
            </a:r>
            <a:endParaRPr lang="en-US" sz="2800" dirty="0">
              <a:solidFill>
                <a:srgbClr val="002060"/>
              </a:solidFill>
            </a:endParaRPr>
          </a:p>
        </p:txBody>
      </p:sp>
    </p:spTree>
    <p:extLst>
      <p:ext uri="{BB962C8B-B14F-4D97-AF65-F5344CB8AC3E}">
        <p14:creationId xmlns:p14="http://schemas.microsoft.com/office/powerpoint/2010/main" val="12271568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58706"/>
            <a:ext cx="10515600" cy="5423107"/>
          </a:xfrm>
        </p:spPr>
        <p:txBody>
          <a:bodyPr>
            <a:normAutofit/>
          </a:bodyPr>
          <a:lstStyle/>
          <a:p>
            <a:pPr marL="0" indent="0">
              <a:buNone/>
            </a:pPr>
            <a:r>
              <a:rPr lang="fa-IR" sz="3600" b="1" dirty="0" smtClean="0">
                <a:solidFill>
                  <a:srgbClr val="C00000"/>
                </a:solidFill>
              </a:rPr>
              <a:t>ورزش قدرتی و تعادلی</a:t>
            </a:r>
          </a:p>
          <a:p>
            <a:r>
              <a:rPr lang="fa-IR" sz="2800" dirty="0">
                <a:solidFill>
                  <a:srgbClr val="002060"/>
                </a:solidFill>
              </a:rPr>
              <a:t>حداقل 6 ماه پس از اجرای نسخه ورزشی هوازی </a:t>
            </a:r>
            <a:r>
              <a:rPr lang="fa-IR" sz="2800" dirty="0" smtClean="0">
                <a:solidFill>
                  <a:srgbClr val="002060"/>
                </a:solidFill>
              </a:rPr>
              <a:t>می توان ورزش قدرتی را برای بیمار تجویز نمود.</a:t>
            </a:r>
            <a:endParaRPr lang="en-US" sz="2800" dirty="0">
              <a:solidFill>
                <a:srgbClr val="002060"/>
              </a:solidFill>
            </a:endParaRPr>
          </a:p>
          <a:p>
            <a:r>
              <a:rPr lang="fa-IR" sz="2800" dirty="0">
                <a:solidFill>
                  <a:srgbClr val="002060"/>
                </a:solidFill>
              </a:rPr>
              <a:t>برای تجویز ورزش‌های قدرتی بیمار </a:t>
            </a:r>
            <a:r>
              <a:rPr lang="fa-IR" sz="2800" dirty="0" smtClean="0">
                <a:solidFill>
                  <a:srgbClr val="002060"/>
                </a:solidFill>
              </a:rPr>
              <a:t>را تا حد امکان </a:t>
            </a:r>
            <a:r>
              <a:rPr lang="fa-IR" sz="2800" dirty="0">
                <a:solidFill>
                  <a:srgbClr val="002060"/>
                </a:solidFill>
              </a:rPr>
              <a:t>به </a:t>
            </a:r>
            <a:r>
              <a:rPr lang="fa-IR" sz="2800" dirty="0" smtClean="0">
                <a:solidFill>
                  <a:srgbClr val="002060"/>
                </a:solidFill>
              </a:rPr>
              <a:t>متخصص </a:t>
            </a:r>
            <a:r>
              <a:rPr lang="fa-IR" sz="2800" dirty="0">
                <a:solidFill>
                  <a:srgbClr val="002060"/>
                </a:solidFill>
              </a:rPr>
              <a:t>پزشکی </a:t>
            </a:r>
            <a:r>
              <a:rPr lang="fa-IR" sz="2800" dirty="0" smtClean="0">
                <a:solidFill>
                  <a:srgbClr val="002060"/>
                </a:solidFill>
              </a:rPr>
              <a:t>ورزشی و یا متخصص بیماری مربوطه </a:t>
            </a:r>
            <a:r>
              <a:rPr lang="fa-IR" sz="2800" dirty="0">
                <a:solidFill>
                  <a:srgbClr val="002060"/>
                </a:solidFill>
              </a:rPr>
              <a:t>ارجاع دهید</a:t>
            </a:r>
            <a:r>
              <a:rPr lang="fa-IR" sz="2800" dirty="0" smtClean="0">
                <a:solidFill>
                  <a:srgbClr val="002060"/>
                </a:solidFill>
              </a:rPr>
              <a:t>.</a:t>
            </a:r>
          </a:p>
          <a:p>
            <a:endParaRPr lang="fa-IR" sz="2800" dirty="0">
              <a:solidFill>
                <a:srgbClr val="002060"/>
              </a:solidFill>
            </a:endParaRPr>
          </a:p>
          <a:p>
            <a:pPr marL="0" indent="0">
              <a:buNone/>
            </a:pPr>
            <a:r>
              <a:rPr lang="fa-IR" sz="3200" b="1" dirty="0">
                <a:solidFill>
                  <a:srgbClr val="C00000"/>
                </a:solidFill>
              </a:rPr>
              <a:t>ملاحظات حین جلسه ورزشی</a:t>
            </a:r>
            <a:endParaRPr lang="en-US" sz="3200" dirty="0">
              <a:solidFill>
                <a:srgbClr val="C00000"/>
              </a:solidFill>
            </a:endParaRPr>
          </a:p>
          <a:p>
            <a:pPr lvl="0"/>
            <a:r>
              <a:rPr lang="fa-IR" sz="2800" dirty="0">
                <a:solidFill>
                  <a:srgbClr val="002060"/>
                </a:solidFill>
              </a:rPr>
              <a:t>از حبس کردن نفس حین انجام ورزش خودداری شود.</a:t>
            </a:r>
            <a:endParaRPr lang="en-US" sz="2800" dirty="0">
              <a:solidFill>
                <a:srgbClr val="002060"/>
              </a:solidFill>
            </a:endParaRPr>
          </a:p>
          <a:p>
            <a:pPr lvl="0"/>
            <a:r>
              <a:rPr lang="fa-IR" sz="2800" dirty="0" smtClean="0">
                <a:solidFill>
                  <a:srgbClr val="002060"/>
                </a:solidFill>
              </a:rPr>
              <a:t>هنگام ورزش هر </a:t>
            </a:r>
            <a:r>
              <a:rPr lang="fa-IR" sz="2800" dirty="0">
                <a:solidFill>
                  <a:srgbClr val="002060"/>
                </a:solidFill>
              </a:rPr>
              <a:t>20 دقيقه يك ليوان مايعات مصرف نماييد.</a:t>
            </a:r>
            <a:endParaRPr lang="en-US" sz="2800" dirty="0">
              <a:solidFill>
                <a:srgbClr val="002060"/>
              </a:solidFill>
            </a:endParaRPr>
          </a:p>
          <a:p>
            <a:endParaRPr lang="en-US" sz="2800" dirty="0"/>
          </a:p>
        </p:txBody>
      </p:sp>
    </p:spTree>
    <p:extLst>
      <p:ext uri="{BB962C8B-B14F-4D97-AF65-F5344CB8AC3E}">
        <p14:creationId xmlns:p14="http://schemas.microsoft.com/office/powerpoint/2010/main" val="30281900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50" y="302305"/>
            <a:ext cx="10515600" cy="744719"/>
          </a:xfrm>
        </p:spPr>
        <p:txBody>
          <a:bodyPr/>
          <a:lstStyle/>
          <a:p>
            <a:pPr algn="ctr"/>
            <a:r>
              <a:rPr lang="ar-SA" b="1" dirty="0">
                <a:solidFill>
                  <a:srgbClr val="C00000"/>
                </a:solidFill>
                <a:cs typeface="B Titr" panose="00000700000000000000" pitchFamily="2" charset="-78"/>
              </a:rPr>
              <a:t>توصيه‌هاي عمومی قبل از شروع ورزش</a:t>
            </a:r>
            <a:endParaRPr lang="en-US" dirty="0">
              <a:solidFill>
                <a:srgbClr val="C00000"/>
              </a:solidFill>
              <a:cs typeface="B Titr" panose="00000700000000000000" pitchFamily="2" charset="-78"/>
            </a:endParaRPr>
          </a:p>
        </p:txBody>
      </p:sp>
      <p:sp>
        <p:nvSpPr>
          <p:cNvPr id="3" name="Content Placeholder 2"/>
          <p:cNvSpPr>
            <a:spLocks noGrp="1"/>
          </p:cNvSpPr>
          <p:nvPr>
            <p:ph idx="1"/>
          </p:nvPr>
        </p:nvSpPr>
        <p:spPr>
          <a:xfrm>
            <a:off x="838200" y="1591476"/>
            <a:ext cx="10515600" cy="4718582"/>
          </a:xfrm>
        </p:spPr>
        <p:txBody>
          <a:bodyPr>
            <a:normAutofit/>
          </a:bodyPr>
          <a:lstStyle/>
          <a:p>
            <a:pPr lvl="0">
              <a:buClr>
                <a:srgbClr val="C00000"/>
              </a:buClr>
              <a:buFont typeface="Wingdings" panose="05000000000000000000" pitchFamily="2" charset="2"/>
              <a:buChar char="v"/>
            </a:pPr>
            <a:r>
              <a:rPr lang="fa-IR" sz="2800" dirty="0" smtClean="0">
                <a:solidFill>
                  <a:srgbClr val="002060"/>
                </a:solidFill>
              </a:rPr>
              <a:t> قبل </a:t>
            </a:r>
            <a:r>
              <a:rPr lang="fa-IR" sz="2800" dirty="0">
                <a:solidFill>
                  <a:srgbClr val="002060"/>
                </a:solidFill>
              </a:rPr>
              <a:t>از شروع ورزش به میزان کافی آب بنوشید.</a:t>
            </a:r>
            <a:endParaRPr lang="en-US" sz="2800" dirty="0">
              <a:solidFill>
                <a:srgbClr val="002060"/>
              </a:solidFill>
            </a:endParaRPr>
          </a:p>
          <a:p>
            <a:pPr lvl="0">
              <a:buClr>
                <a:srgbClr val="C00000"/>
              </a:buClr>
              <a:buFont typeface="Wingdings" panose="05000000000000000000" pitchFamily="2" charset="2"/>
              <a:buChar char="v"/>
            </a:pPr>
            <a:r>
              <a:rPr lang="fa-IR" sz="2800" dirty="0" smtClean="0">
                <a:solidFill>
                  <a:srgbClr val="002060"/>
                </a:solidFill>
              </a:rPr>
              <a:t> از </a:t>
            </a:r>
            <a:r>
              <a:rPr lang="fa-IR" sz="2800" dirty="0">
                <a:solidFill>
                  <a:srgbClr val="002060"/>
                </a:solidFill>
              </a:rPr>
              <a:t>نیم تا یک ساعت قبل از ورزش به میزان 2 تا 3 لیوان مایعات مصرف نمایید.</a:t>
            </a:r>
            <a:br>
              <a:rPr lang="fa-IR" sz="2800" dirty="0">
                <a:solidFill>
                  <a:srgbClr val="002060"/>
                </a:solidFill>
              </a:rPr>
            </a:br>
            <a:r>
              <a:rPr lang="fa-IR" sz="2800" dirty="0">
                <a:solidFill>
                  <a:srgbClr val="002060"/>
                </a:solidFill>
              </a:rPr>
              <a:t>(به‌طور کلی به قدری آب بنوشید که احساس تشنگی نکنید.)</a:t>
            </a:r>
            <a:endParaRPr lang="en-US" sz="2800" dirty="0">
              <a:solidFill>
                <a:srgbClr val="002060"/>
              </a:solidFill>
            </a:endParaRPr>
          </a:p>
          <a:p>
            <a:pPr lvl="0">
              <a:buClr>
                <a:srgbClr val="C00000"/>
              </a:buClr>
              <a:buFont typeface="Wingdings" panose="05000000000000000000" pitchFamily="2" charset="2"/>
              <a:buChar char="v"/>
            </a:pPr>
            <a:r>
              <a:rPr lang="fa-IR" sz="2800" dirty="0" smtClean="0">
                <a:solidFill>
                  <a:srgbClr val="002060"/>
                </a:solidFill>
              </a:rPr>
              <a:t> داروی </a:t>
            </a:r>
            <a:r>
              <a:rPr lang="fa-IR" sz="2800" dirty="0">
                <a:solidFill>
                  <a:srgbClr val="002060"/>
                </a:solidFill>
              </a:rPr>
              <a:t>خود را طبق دستور پزشک و در فاصله زمانی مشخص و ثابت مصرف کنید.</a:t>
            </a:r>
            <a:endParaRPr lang="en-US" sz="2800" dirty="0">
              <a:solidFill>
                <a:srgbClr val="002060"/>
              </a:solidFill>
            </a:endParaRPr>
          </a:p>
          <a:p>
            <a:pPr lvl="0">
              <a:buClr>
                <a:srgbClr val="C00000"/>
              </a:buClr>
              <a:buFont typeface="Wingdings" panose="05000000000000000000" pitchFamily="2" charset="2"/>
              <a:buChar char="v"/>
            </a:pPr>
            <a:r>
              <a:rPr lang="fa-IR" sz="2800" dirty="0" smtClean="0">
                <a:solidFill>
                  <a:srgbClr val="002060"/>
                </a:solidFill>
              </a:rPr>
              <a:t> فشارخون </a:t>
            </a:r>
            <a:r>
              <a:rPr lang="fa-IR" sz="2800" dirty="0">
                <a:solidFill>
                  <a:srgbClr val="002060"/>
                </a:solidFill>
              </a:rPr>
              <a:t>خود را قبل از شروع ورزش چک کنید و در صورتی‌که در محدوده توصیه شده در دستورالعمل بود (فشارخون کمتر از 100/160 میلی‌متر جیوه و قند بین 100 تا 180)، ورزش را شروع کنید.</a:t>
            </a:r>
            <a:endParaRPr lang="en-US" sz="2800" dirty="0">
              <a:solidFill>
                <a:srgbClr val="002060"/>
              </a:solidFill>
            </a:endParaRPr>
          </a:p>
        </p:txBody>
      </p:sp>
    </p:spTree>
    <p:extLst>
      <p:ext uri="{BB962C8B-B14F-4D97-AF65-F5344CB8AC3E}">
        <p14:creationId xmlns:p14="http://schemas.microsoft.com/office/powerpoint/2010/main" val="27345078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dirty="0">
              <a:solidFill>
                <a:srgbClr val="C00000"/>
              </a:solidFill>
            </a:endParaRPr>
          </a:p>
        </p:txBody>
      </p:sp>
      <p:sp>
        <p:nvSpPr>
          <p:cNvPr id="3" name="Content Placeholder 2"/>
          <p:cNvSpPr>
            <a:spLocks noGrp="1"/>
          </p:cNvSpPr>
          <p:nvPr>
            <p:ph idx="1"/>
          </p:nvPr>
        </p:nvSpPr>
        <p:spPr>
          <a:xfrm>
            <a:off x="1097280" y="2369609"/>
            <a:ext cx="10058400" cy="4023360"/>
          </a:xfrm>
        </p:spPr>
        <p:txBody>
          <a:bodyPr numCol="1">
            <a:noAutofit/>
          </a:bodyPr>
          <a:lstStyle/>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درد </a:t>
            </a:r>
            <a:r>
              <a:rPr lang="ar-SA" sz="2800" dirty="0">
                <a:solidFill>
                  <a:srgbClr val="002060"/>
                </a:solidFill>
              </a:rPr>
              <a:t>يا سوزش يا هرگونه احساس ناراحتي يا سنگيني قفسه سينه</a:t>
            </a:r>
            <a:endParaRPr lang="en-US" sz="2800" dirty="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تنگي </a:t>
            </a:r>
            <a:r>
              <a:rPr lang="ar-SA" sz="2800" dirty="0">
                <a:solidFill>
                  <a:srgbClr val="002060"/>
                </a:solidFill>
              </a:rPr>
              <a:t>نفس بيش از حد يا نامتناسب با شدت ورزش</a:t>
            </a:r>
            <a:endParaRPr lang="en-US" sz="2800" dirty="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سردرد </a:t>
            </a:r>
            <a:r>
              <a:rPr lang="ar-SA" sz="2800" dirty="0">
                <a:solidFill>
                  <a:srgbClr val="002060"/>
                </a:solidFill>
              </a:rPr>
              <a:t>شديد، تهوع و استفراغ، دوبيني يا تاري ديد </a:t>
            </a:r>
            <a:endParaRPr lang="en-US" sz="2800" dirty="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سرگيجه </a:t>
            </a:r>
            <a:r>
              <a:rPr lang="ar-SA" sz="2800" dirty="0">
                <a:solidFill>
                  <a:srgbClr val="002060"/>
                </a:solidFill>
              </a:rPr>
              <a:t>يا سبكي سر يا سياهي رفتن چشمها</a:t>
            </a:r>
            <a:endParaRPr lang="en-US" sz="2800" dirty="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رنگ </a:t>
            </a:r>
            <a:r>
              <a:rPr lang="ar-SA" sz="2800" dirty="0">
                <a:solidFill>
                  <a:srgbClr val="002060"/>
                </a:solidFill>
              </a:rPr>
              <a:t>پريدگي، كبودي زبان و لبها و يا زير ناخن ها</a:t>
            </a:r>
            <a:endParaRPr lang="en-US" sz="2800" dirty="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احساس </a:t>
            </a:r>
            <a:r>
              <a:rPr lang="ar-SA" sz="2800" dirty="0">
                <a:solidFill>
                  <a:srgbClr val="002060"/>
                </a:solidFill>
              </a:rPr>
              <a:t>عدم </a:t>
            </a:r>
            <a:r>
              <a:rPr lang="ar-SA" sz="2800" dirty="0" smtClean="0">
                <a:solidFill>
                  <a:srgbClr val="002060"/>
                </a:solidFill>
              </a:rPr>
              <a:t>تعادل </a:t>
            </a:r>
            <a:endParaRPr lang="en-US" sz="2800" dirty="0" smtClean="0">
              <a:solidFill>
                <a:srgbClr val="002060"/>
              </a:solidFill>
            </a:endParaRPr>
          </a:p>
        </p:txBody>
      </p:sp>
      <p:sp>
        <p:nvSpPr>
          <p:cNvPr id="4" name="TextBox 3"/>
          <p:cNvSpPr txBox="1"/>
          <p:nvPr/>
        </p:nvSpPr>
        <p:spPr>
          <a:xfrm>
            <a:off x="986117" y="276074"/>
            <a:ext cx="9995648" cy="1569660"/>
          </a:xfrm>
          <a:prstGeom prst="rect">
            <a:avLst/>
          </a:prstGeom>
          <a:noFill/>
        </p:spPr>
        <p:txBody>
          <a:bodyPr wrap="square" rtlCol="0">
            <a:spAutoFit/>
          </a:bodyPr>
          <a:lstStyle/>
          <a:p>
            <a:pPr algn="ctr" rtl="1"/>
            <a:r>
              <a:rPr lang="fa-IR" sz="3200" b="1" dirty="0">
                <a:solidFill>
                  <a:srgbClr val="C00000"/>
                </a:solidFill>
                <a:cs typeface="B Titr" panose="00000700000000000000" pitchFamily="2" charset="-78"/>
              </a:rPr>
              <a:t>آموزش دهید:</a:t>
            </a:r>
          </a:p>
          <a:p>
            <a:pPr algn="ctr" rtl="1"/>
            <a:r>
              <a:rPr lang="fa-IR" sz="3200" dirty="0">
                <a:solidFill>
                  <a:srgbClr val="002060"/>
                </a:solidFill>
                <a:cs typeface="B Nazanin" panose="00000400000000000000" pitchFamily="2" charset="-78"/>
              </a:rPr>
              <a:t>موارد قطع ورزش را به بیمار آموزش دهید و از وی بخواهید در صورت داشتن این علائم، اورژانسی به پزشک مراجعه کند:</a:t>
            </a:r>
            <a:endParaRPr lang="en-US" sz="32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34442470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dirty="0">
              <a:solidFill>
                <a:srgbClr val="C00000"/>
              </a:solidFill>
            </a:endParaRPr>
          </a:p>
        </p:txBody>
      </p:sp>
      <p:sp>
        <p:nvSpPr>
          <p:cNvPr id="3" name="Content Placeholder 2"/>
          <p:cNvSpPr>
            <a:spLocks noGrp="1"/>
          </p:cNvSpPr>
          <p:nvPr>
            <p:ph idx="1"/>
          </p:nvPr>
        </p:nvSpPr>
        <p:spPr/>
        <p:txBody>
          <a:bodyPr numCol="1">
            <a:noAutofit/>
          </a:bodyPr>
          <a:lstStyle/>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تعريق سرد، لرز، سردي بيش از حد انتهاي دست و پا، لرزش غير طبيعي دستها</a:t>
            </a:r>
            <a:endParaRPr lang="en-US" sz="2800" dirty="0" smtClean="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تپش قلب غير معمول يا نامتناسب با شدت ورزش</a:t>
            </a:r>
            <a:endParaRPr lang="en-US" sz="2800" dirty="0" smtClean="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وجود هرگونه احساس نامنظمي در ضربان قلب يا نبض</a:t>
            </a:r>
            <a:endParaRPr lang="en-US" sz="2800" dirty="0" smtClean="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لنگش پا</a:t>
            </a:r>
            <a:r>
              <a:rPr lang="fa-IR" sz="2800" dirty="0" smtClean="0">
                <a:solidFill>
                  <a:srgbClr val="002060"/>
                </a:solidFill>
              </a:rPr>
              <a:t> یا </a:t>
            </a:r>
            <a:r>
              <a:rPr lang="ar-SA" sz="2800" dirty="0" smtClean="0">
                <a:solidFill>
                  <a:srgbClr val="002060"/>
                </a:solidFill>
              </a:rPr>
              <a:t>گرفتگي عضلات پشت ساق پا</a:t>
            </a:r>
            <a:endParaRPr lang="en-US" sz="2800" dirty="0" smtClean="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خستگي شديد و نامتناسب با شدت ورزش</a:t>
            </a:r>
            <a:endParaRPr lang="en-US" sz="2800" dirty="0" smtClean="0">
              <a:solidFill>
                <a:srgbClr val="002060"/>
              </a:solidFill>
            </a:endParaRPr>
          </a:p>
          <a:p>
            <a:pPr lvl="0">
              <a:buClr>
                <a:srgbClr val="C00000"/>
              </a:buClr>
              <a:buFont typeface="Courier New" panose="02070309020205020404" pitchFamily="49" charset="0"/>
              <a:buChar char="o"/>
            </a:pPr>
            <a:r>
              <a:rPr lang="fa-IR" sz="2800" dirty="0" smtClean="0">
                <a:solidFill>
                  <a:srgbClr val="002060"/>
                </a:solidFill>
              </a:rPr>
              <a:t> </a:t>
            </a:r>
            <a:r>
              <a:rPr lang="ar-SA" sz="2800" dirty="0" smtClean="0">
                <a:solidFill>
                  <a:srgbClr val="002060"/>
                </a:solidFill>
              </a:rPr>
              <a:t>وجود هرگونه علامتي كه منجر به عدم تحمل ورزش يا ضعف و بيحالي شود</a:t>
            </a:r>
            <a:r>
              <a:rPr lang="fa-IR" sz="2800" dirty="0" smtClean="0">
                <a:solidFill>
                  <a:srgbClr val="002060"/>
                </a:solidFill>
              </a:rPr>
              <a:t>.</a:t>
            </a:r>
            <a:endParaRPr lang="en-US" sz="2800" dirty="0">
              <a:solidFill>
                <a:srgbClr val="002060"/>
              </a:solidFill>
            </a:endParaRPr>
          </a:p>
        </p:txBody>
      </p:sp>
      <p:sp>
        <p:nvSpPr>
          <p:cNvPr id="4" name="TextBox 3"/>
          <p:cNvSpPr txBox="1"/>
          <p:nvPr/>
        </p:nvSpPr>
        <p:spPr>
          <a:xfrm>
            <a:off x="986117" y="276074"/>
            <a:ext cx="9995648" cy="584775"/>
          </a:xfrm>
          <a:prstGeom prst="rect">
            <a:avLst/>
          </a:prstGeom>
          <a:noFill/>
        </p:spPr>
        <p:txBody>
          <a:bodyPr wrap="square" rtlCol="0">
            <a:spAutoFit/>
          </a:bodyPr>
          <a:lstStyle/>
          <a:p>
            <a:pPr algn="ctr" rtl="1"/>
            <a:r>
              <a:rPr lang="fa-IR" sz="3200" b="1" dirty="0" smtClean="0">
                <a:solidFill>
                  <a:srgbClr val="C00000"/>
                </a:solidFill>
                <a:cs typeface="B Titr" panose="00000700000000000000" pitchFamily="2" charset="-78"/>
              </a:rPr>
              <a:t>موارد قطع ورزش (ادامه)</a:t>
            </a:r>
            <a:endParaRPr lang="fa-IR" sz="3200" b="1" dirty="0">
              <a:solidFill>
                <a:srgbClr val="C00000"/>
              </a:solidFill>
              <a:cs typeface="B Titr" panose="00000700000000000000" pitchFamily="2" charset="-78"/>
            </a:endParaRPr>
          </a:p>
        </p:txBody>
      </p:sp>
    </p:spTree>
    <p:extLst>
      <p:ext uri="{BB962C8B-B14F-4D97-AF65-F5344CB8AC3E}">
        <p14:creationId xmlns:p14="http://schemas.microsoft.com/office/powerpoint/2010/main" val="2496900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438400" y="76200"/>
            <a:ext cx="7315200" cy="8382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1971675" y="123825"/>
            <a:ext cx="8229600" cy="1143000"/>
          </a:xfrm>
        </p:spPr>
        <p:txBody>
          <a:bodyPr rtlCol="0">
            <a:normAutofit/>
          </a:bodyPr>
          <a:lstStyle/>
          <a:p>
            <a:pPr algn="ctr">
              <a:defRPr/>
            </a:pPr>
            <a:r>
              <a:rPr lang="fa-IR" b="1" dirty="0" smtClean="0">
                <a:solidFill>
                  <a:srgbClr val="C00000"/>
                </a:solidFill>
                <a:effectLst>
                  <a:outerShdw blurRad="38100" dist="38100" dir="2700000" algn="tl">
                    <a:srgbClr val="000000">
                      <a:alpha val="43137"/>
                    </a:srgbClr>
                  </a:outerShdw>
                </a:effectLst>
              </a:rPr>
              <a:t>مروری بر متون</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76275" y="1985963"/>
            <a:ext cx="10858500" cy="3186112"/>
          </a:xfrm>
        </p:spPr>
        <p:txBody>
          <a:bodyPr rtlCol="0">
            <a:noAutofit/>
          </a:bodyPr>
          <a:lstStyle/>
          <a:p>
            <a:pPr algn="just">
              <a:spcAft>
                <a:spcPts val="0"/>
              </a:spcAft>
              <a:buFont typeface="Wingdings" panose="05000000000000000000" pitchFamily="2" charset="2"/>
              <a:buChar char="ü"/>
              <a:defRPr/>
            </a:pPr>
            <a:r>
              <a:rPr lang="fa-IR" sz="2800" b="1" dirty="0" smtClean="0">
                <a:solidFill>
                  <a:srgbClr val="000066"/>
                </a:solidFill>
              </a:rPr>
              <a:t> در کوهورت بزرگی که بر روی مردان مبتلا به دیابت محرز انجام شده است، میان آمادگی جسمانی و مرگ و میر رابطه معکوس گزارش شد و این ارتباط مستقل از </a:t>
            </a:r>
            <a:r>
              <a:rPr lang="en-US" sz="2800" b="1" dirty="0" smtClean="0">
                <a:solidFill>
                  <a:srgbClr val="000066"/>
                </a:solidFill>
              </a:rPr>
              <a:t>BMI</a:t>
            </a:r>
            <a:r>
              <a:rPr lang="fa-IR" sz="2800" b="1" dirty="0" smtClean="0">
                <a:solidFill>
                  <a:srgbClr val="000066"/>
                </a:solidFill>
              </a:rPr>
              <a:t> بود.</a:t>
            </a:r>
          </a:p>
          <a:p>
            <a:pPr algn="just">
              <a:spcAft>
                <a:spcPts val="0"/>
              </a:spcAft>
              <a:buFont typeface="Wingdings" panose="05000000000000000000" pitchFamily="2" charset="2"/>
              <a:buChar char="ü"/>
              <a:defRPr/>
            </a:pPr>
            <a:r>
              <a:rPr lang="fa-IR" sz="2800" b="1" dirty="0" smtClean="0">
                <a:solidFill>
                  <a:srgbClr val="000066"/>
                </a:solidFill>
              </a:rPr>
              <a:t> کاهش حساسیت به انسولین احتمالا بیش از آنکه پیامد غیرقابل اجتناب سالمندی باشد، مرتبط با تغییرات در بافت چربی بدن و بی تحرکی است.</a:t>
            </a:r>
            <a:endParaRPr lang="en-GB" sz="2800" dirty="0"/>
          </a:p>
          <a:p>
            <a:pPr algn="just">
              <a:spcAft>
                <a:spcPts val="0"/>
              </a:spcAft>
              <a:buFont typeface="Wingdings" panose="05000000000000000000" pitchFamily="2" charset="2"/>
              <a:buChar char="ü"/>
              <a:defRPr/>
            </a:pPr>
            <a:endParaRPr lang="en-GB" sz="2800" dirty="0">
              <a:solidFill>
                <a:srgbClr val="0070C0"/>
              </a:solidFill>
            </a:endParaRPr>
          </a:p>
          <a:p>
            <a:pPr algn="just">
              <a:spcAft>
                <a:spcPts val="0"/>
              </a:spcAft>
              <a:buFont typeface="Wingdings" panose="05000000000000000000" pitchFamily="2" charset="2"/>
              <a:buChar char="ü"/>
              <a:defRPr/>
            </a:pPr>
            <a:endParaRPr lang="en-GB" sz="2800" dirty="0"/>
          </a:p>
          <a:p>
            <a:pPr algn="just">
              <a:spcAft>
                <a:spcPts val="0"/>
              </a:spcAft>
              <a:buFont typeface="Wingdings" panose="05000000000000000000" pitchFamily="2" charset="2"/>
              <a:buChar char="ü"/>
              <a:defRPr/>
            </a:pPr>
            <a:endParaRPr lang="en-US" sz="2800" dirty="0"/>
          </a:p>
        </p:txBody>
      </p:sp>
      <p:sp>
        <p:nvSpPr>
          <p:cNvPr id="6" name="TextBox 5"/>
          <p:cNvSpPr txBox="1"/>
          <p:nvPr/>
        </p:nvSpPr>
        <p:spPr>
          <a:xfrm>
            <a:off x="1981199" y="5524500"/>
            <a:ext cx="8810625" cy="646331"/>
          </a:xfrm>
          <a:prstGeom prst="rect">
            <a:avLst/>
          </a:prstGeom>
          <a:noFill/>
        </p:spPr>
        <p:txBody>
          <a:bodyPr wrap="square">
            <a:spAutoFit/>
          </a:bodyPr>
          <a:lstStyle/>
          <a:p>
            <a:pPr>
              <a:defRPr/>
            </a:pPr>
            <a:r>
              <a:rPr lang="en-US" dirty="0" smtClean="0">
                <a:solidFill>
                  <a:srgbClr val="006600"/>
                </a:solidFill>
              </a:rPr>
              <a:t>Church </a:t>
            </a:r>
            <a:r>
              <a:rPr lang="en-US" dirty="0">
                <a:solidFill>
                  <a:srgbClr val="006600"/>
                </a:solidFill>
              </a:rPr>
              <a:t>TS, et al, </a:t>
            </a:r>
            <a:r>
              <a:rPr lang="en-GB" dirty="0">
                <a:solidFill>
                  <a:srgbClr val="006600"/>
                </a:solidFill>
              </a:rPr>
              <a:t>Exercise Capacity and ... . </a:t>
            </a:r>
            <a:r>
              <a:rPr lang="en-GB" b="1" dirty="0">
                <a:solidFill>
                  <a:srgbClr val="006600"/>
                </a:solidFill>
              </a:rPr>
              <a:t>Diabetes Care</a:t>
            </a:r>
            <a:r>
              <a:rPr lang="en-GB" dirty="0">
                <a:solidFill>
                  <a:srgbClr val="006600"/>
                </a:solidFill>
              </a:rPr>
              <a:t>. Jan, 2004</a:t>
            </a:r>
          </a:p>
          <a:p>
            <a:pPr>
              <a:defRPr/>
            </a:pPr>
            <a:r>
              <a:rPr lang="en-GB" dirty="0" smtClean="0">
                <a:solidFill>
                  <a:srgbClr val="006600"/>
                </a:solidFill>
              </a:rPr>
              <a:t>Lanza </a:t>
            </a:r>
            <a:r>
              <a:rPr lang="en-GB" dirty="0">
                <a:solidFill>
                  <a:srgbClr val="006600"/>
                </a:solidFill>
              </a:rPr>
              <a:t>I R, et al. Endurance Exercise as a Countermeasure for Aging. </a:t>
            </a:r>
            <a:r>
              <a:rPr lang="en-GB" b="1" dirty="0">
                <a:solidFill>
                  <a:srgbClr val="006600"/>
                </a:solidFill>
              </a:rPr>
              <a:t>Diabetes</a:t>
            </a:r>
            <a:r>
              <a:rPr lang="en-GB" dirty="0">
                <a:solidFill>
                  <a:srgbClr val="006600"/>
                </a:solidFill>
              </a:rPr>
              <a:t>. Nov,2008</a:t>
            </a:r>
            <a:endParaRPr lang="en-US" dirty="0">
              <a:solidFill>
                <a:srgbClr val="006600"/>
              </a:solidFill>
            </a:endParaRPr>
          </a:p>
        </p:txBody>
      </p:sp>
    </p:spTree>
    <p:extLst>
      <p:ext uri="{BB962C8B-B14F-4D97-AF65-F5344CB8AC3E}">
        <p14:creationId xmlns:p14="http://schemas.microsoft.com/office/powerpoint/2010/main" val="281534859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1" presetClass="entr" presetSubtype="0" fill="hold" nodeType="with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337938"/>
            <a:ext cx="10515600" cy="1325563"/>
          </a:xfrm>
        </p:spPr>
        <p:txBody>
          <a:bodyPr/>
          <a:lstStyle/>
          <a:p>
            <a:pPr algn="ctr"/>
            <a:r>
              <a:rPr lang="fa-IR" b="1" dirty="0">
                <a:solidFill>
                  <a:srgbClr val="C00000"/>
                </a:solidFill>
                <a:cs typeface="B Titr" panose="00000700000000000000" pitchFamily="2" charset="-78"/>
              </a:rPr>
              <a:t>مجموعه علائم افت قند خون</a:t>
            </a:r>
            <a:endParaRPr lang="en-US" dirty="0">
              <a:solidFill>
                <a:srgbClr val="C00000"/>
              </a:solidFill>
              <a:cs typeface="B Titr" panose="00000700000000000000" pitchFamily="2" charset="-78"/>
            </a:endParaRPr>
          </a:p>
        </p:txBody>
      </p:sp>
      <p:sp>
        <p:nvSpPr>
          <p:cNvPr id="3" name="Content Placeholder 2"/>
          <p:cNvSpPr>
            <a:spLocks noGrp="1"/>
          </p:cNvSpPr>
          <p:nvPr>
            <p:ph idx="1"/>
          </p:nvPr>
        </p:nvSpPr>
        <p:spPr>
          <a:xfrm>
            <a:off x="657224" y="1187449"/>
            <a:ext cx="10296525" cy="5032375"/>
          </a:xfrm>
        </p:spPr>
        <p:txBody>
          <a:bodyPr/>
          <a:lstStyle/>
          <a:p>
            <a:r>
              <a:rPr lang="fa-IR" altLang="en-US" sz="2400" dirty="0">
                <a:solidFill>
                  <a:srgbClr val="002060"/>
                </a:solidFill>
                <a:latin typeface="Arial" panose="020B0604020202020204" pitchFamily="34" charset="0"/>
                <a:ea typeface="Times New Roman" panose="02020603050405020304" pitchFamily="18" charset="0"/>
              </a:rPr>
              <a:t>لرز، تعریق، افزایش ضربان قلب، اضطراب، ضعف، گرسنگی، تحریک‌پذیری، تهوع، گیجی، سردرد و حواس پرتی</a:t>
            </a:r>
            <a:endParaRPr lang="en-US" altLang="en-US" sz="2400" dirty="0">
              <a:solidFill>
                <a:srgbClr val="002060"/>
              </a:solidFill>
              <a:latin typeface="Arial" panose="020B0604020202020204" pitchFamily="34" charset="0"/>
            </a:endParaRPr>
          </a:p>
          <a:p>
            <a:endParaRPr lang="en-US" dirty="0"/>
          </a:p>
        </p:txBody>
      </p:sp>
      <p:sp>
        <p:nvSpPr>
          <p:cNvPr id="17" name="Text Box 196"/>
          <p:cNvSpPr txBox="1">
            <a:spLocks noChangeArrowheads="1"/>
          </p:cNvSpPr>
          <p:nvPr/>
        </p:nvSpPr>
        <p:spPr bwMode="auto">
          <a:xfrm>
            <a:off x="4514850" y="1663501"/>
            <a:ext cx="3649274" cy="98635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در صورت ایجاد علائم فوق:</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tabLst/>
            </a:pPr>
            <a:r>
              <a:rPr kumimoji="0" lang="fa-IR" altLang="en-U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B Nazanin" panose="00000400000000000000" pitchFamily="2" charset="-78"/>
              </a:rPr>
              <a:t>ورزش بلافاصله قطع شود.</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tabLst/>
            </a:pPr>
            <a:r>
              <a:rPr kumimoji="0" lang="fa-IR" altLang="en-US"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B Nazanin" panose="00000400000000000000" pitchFamily="2" charset="-78"/>
              </a:rPr>
              <a:t>قند خون اندازه‌گیری شود.</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8" name="Text Box 198"/>
          <p:cNvSpPr txBox="1">
            <a:spLocks noChangeArrowheads="1"/>
          </p:cNvSpPr>
          <p:nvPr/>
        </p:nvSpPr>
        <p:spPr bwMode="auto">
          <a:xfrm>
            <a:off x="4514850" y="3119923"/>
            <a:ext cx="3649274" cy="4887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در صورتي‌كه قند خون ٧٠ يا زير ٧٠ است</a:t>
            </a: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9" name="Text Box 199"/>
          <p:cNvSpPr txBox="1">
            <a:spLocks noChangeArrowheads="1"/>
          </p:cNvSpPr>
          <p:nvPr/>
        </p:nvSpPr>
        <p:spPr bwMode="auto">
          <a:xfrm>
            <a:off x="4514850" y="5359559"/>
            <a:ext cx="3671920" cy="9549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١٥ تا ٢٠ گرم محصولات حاوي كربوهيدرات از جمله آب‌نبات يا نصف ليوان آب‌ميوه مصرف شود</a:t>
            </a: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20" name="Text Box 200"/>
          <p:cNvSpPr txBox="1">
            <a:spLocks noChangeArrowheads="1"/>
          </p:cNvSpPr>
          <p:nvPr/>
        </p:nvSpPr>
        <p:spPr bwMode="auto">
          <a:xfrm>
            <a:off x="4514850" y="3669276"/>
            <a:ext cx="3692328" cy="11408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سپس هر ١٥ دقيقه قند خون چك شود </a:t>
            </a: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و </a:t>
            </a:r>
            <a:r>
              <a:rPr kumimoji="0" lang="ar-SA"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در صورت وجود قند خون ٧٠ يا كمتر مجدد</a:t>
            </a: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اً</a:t>
            </a:r>
            <a:r>
              <a:rPr kumimoji="0" lang="ar-SA"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 دستور فوق اجرا شود تا زماني‌كه قند خون به بالاي ٧٠ برسد</a:t>
            </a:r>
            <a:r>
              <a:rPr kumimoji="0" lang="fa-IR" altLang="en-US"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B Nazanin" panose="00000400000000000000" pitchFamily="2" charset="-78"/>
              </a:rPr>
              <a:t>.</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21" name="Down Arrow 20"/>
          <p:cNvSpPr>
            <a:spLocks/>
          </p:cNvSpPr>
          <p:nvPr/>
        </p:nvSpPr>
        <p:spPr>
          <a:xfrm>
            <a:off x="6319235" y="2744547"/>
            <a:ext cx="334010" cy="3498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en-US"/>
          </a:p>
        </p:txBody>
      </p:sp>
      <p:sp>
        <p:nvSpPr>
          <p:cNvPr id="22" name="Down Arrow 21"/>
          <p:cNvSpPr>
            <a:spLocks/>
          </p:cNvSpPr>
          <p:nvPr/>
        </p:nvSpPr>
        <p:spPr>
          <a:xfrm>
            <a:off x="6272245" y="4927994"/>
            <a:ext cx="333375" cy="349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en-US"/>
          </a:p>
        </p:txBody>
      </p:sp>
      <p:sp>
        <p:nvSpPr>
          <p:cNvPr id="24" name="Rectangle 26"/>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27"/>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6" name="Rectangle 29"/>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7" name="Rectangle 31"/>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8" name="Rectangle 32"/>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9" name="Rectangle 34"/>
          <p:cNvSpPr>
            <a:spLocks noChangeArrowheads="1"/>
          </p:cNvSpPr>
          <p:nvPr/>
        </p:nvSpPr>
        <p:spPr bwMode="auto">
          <a:xfrm>
            <a:off x="228600" y="30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72475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171575" y="942975"/>
            <a:ext cx="9634938" cy="5244000"/>
          </a:xfrm>
          <a:prstGeom prst="rect">
            <a:avLst/>
          </a:prstGeom>
        </p:spPr>
      </p:pic>
    </p:spTree>
    <p:extLst>
      <p:ext uri="{BB962C8B-B14F-4D97-AF65-F5344CB8AC3E}">
        <p14:creationId xmlns:p14="http://schemas.microsoft.com/office/powerpoint/2010/main" val="33519880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eaLnBrk="0" fontAlgn="base" hangingPunct="0">
              <a:lnSpc>
                <a:spcPct val="100000"/>
              </a:lnSpc>
              <a:spcAft>
                <a:spcPct val="0"/>
              </a:spcAft>
            </a:pPr>
            <a:endParaRPr lang="en-US" altLang="en-US" dirty="0">
              <a:latin typeface="Arial" panose="020B0604020202020204" pitchFamily="34" charset="0"/>
              <a:ea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lvl="0" indent="0" eaLnBrk="0" fontAlgn="base" hangingPunct="0">
              <a:lnSpc>
                <a:spcPct val="100000"/>
              </a:lnSpc>
              <a:spcBef>
                <a:spcPct val="0"/>
              </a:spcBef>
              <a:spcAft>
                <a:spcPct val="0"/>
              </a:spcAft>
              <a:buFontTx/>
              <a:buChar char="•"/>
            </a:pPr>
            <a:r>
              <a:rPr lang="fa-IR" altLang="en-US" sz="2800" dirty="0" smtClean="0">
                <a:solidFill>
                  <a:srgbClr val="002060"/>
                </a:solidFill>
                <a:latin typeface="Arial" panose="020B0604020202020204" pitchFamily="34" charset="0"/>
                <a:ea typeface="Times New Roman" panose="02020603050405020304" pitchFamily="18" charset="0"/>
              </a:rPr>
              <a:t> </a:t>
            </a:r>
            <a:r>
              <a:rPr lang="ar-SA" altLang="en-US" sz="2800" dirty="0" smtClean="0">
                <a:solidFill>
                  <a:srgbClr val="002060"/>
                </a:solidFill>
                <a:latin typeface="Arial" panose="020B0604020202020204" pitchFamily="34" charset="0"/>
                <a:ea typeface="Times New Roman" panose="02020603050405020304" pitchFamily="18" charset="0"/>
              </a:rPr>
              <a:t>مصرف </a:t>
            </a:r>
            <a:r>
              <a:rPr lang="ar-SA" altLang="en-US" sz="2800" dirty="0">
                <a:solidFill>
                  <a:srgbClr val="002060"/>
                </a:solidFill>
                <a:latin typeface="Arial" panose="020B0604020202020204" pitchFamily="34" charset="0"/>
                <a:ea typeface="Times New Roman" panose="02020603050405020304" pitchFamily="18" charset="0"/>
              </a:rPr>
              <a:t>يك عدد بيسكويت كوچك براي پيشگيري از هيپوگليسمي بعد از ورزش</a:t>
            </a:r>
            <a:endParaRPr lang="en-US" altLang="en-US" sz="2800" dirty="0">
              <a:solidFill>
                <a:srgbClr val="002060"/>
              </a:solidFill>
              <a:latin typeface="Arial"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FontTx/>
              <a:buChar char="•"/>
            </a:pPr>
            <a:r>
              <a:rPr lang="fa-IR" altLang="en-US" sz="2800" dirty="0" smtClean="0">
                <a:solidFill>
                  <a:srgbClr val="002060"/>
                </a:solidFill>
                <a:latin typeface="Arial" panose="020B0604020202020204" pitchFamily="34" charset="0"/>
                <a:ea typeface="Times New Roman" panose="02020603050405020304" pitchFamily="18" charset="0"/>
              </a:rPr>
              <a:t> اندازه‌گیری </a:t>
            </a:r>
            <a:r>
              <a:rPr lang="fa-IR" altLang="en-US" sz="2800" dirty="0">
                <a:solidFill>
                  <a:srgbClr val="002060"/>
                </a:solidFill>
                <a:latin typeface="Arial" panose="020B0604020202020204" pitchFamily="34" charset="0"/>
                <a:ea typeface="Times New Roman" panose="02020603050405020304" pitchFamily="18" charset="0"/>
              </a:rPr>
              <a:t>قند خون بلافاصله بعد از اتمام جلسه ورزشی و حداقل یک نوبت طی چهار ساعت بعد</a:t>
            </a:r>
            <a:endParaRPr lang="en-US" altLang="en-US" sz="2800" dirty="0">
              <a:solidFill>
                <a:srgbClr val="002060"/>
              </a:solidFill>
              <a:latin typeface="Arial" panose="020B0604020202020204" pitchFamily="34" charset="0"/>
              <a:ea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2800" dirty="0">
              <a:solidFill>
                <a:srgbClr val="002060"/>
              </a:solidFill>
              <a:latin typeface="Arial" panose="020B0604020202020204" pitchFamily="34" charset="0"/>
            </a:endParaRPr>
          </a:p>
        </p:txBody>
      </p:sp>
      <p:sp>
        <p:nvSpPr>
          <p:cNvPr id="13" name="Rectangle 16"/>
          <p:cNvSpPr>
            <a:spLocks noChangeArrowheads="1"/>
          </p:cNvSpPr>
          <p:nvPr/>
        </p:nvSpPr>
        <p:spPr bwMode="auto">
          <a:xfrm>
            <a:off x="22860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497608" y="457200"/>
            <a:ext cx="8861721" cy="707886"/>
          </a:xfrm>
          <a:prstGeom prst="rect">
            <a:avLst/>
          </a:prstGeom>
          <a:noFill/>
        </p:spPr>
        <p:txBody>
          <a:bodyPr wrap="none" rtlCol="0">
            <a:spAutoFit/>
          </a:bodyPr>
          <a:lstStyle/>
          <a:p>
            <a:pPr algn="r" rtl="1"/>
            <a:r>
              <a:rPr lang="fa-IR" altLang="en-US" sz="4000" b="1" dirty="0">
                <a:solidFill>
                  <a:srgbClr val="C00000"/>
                </a:solidFill>
                <a:latin typeface="Arial" panose="020B0604020202020204" pitchFamily="34" charset="0"/>
                <a:ea typeface="Times New Roman" panose="02020603050405020304" pitchFamily="18" charset="0"/>
                <a:cs typeface="B Titr" panose="00000700000000000000" pitchFamily="2" charset="-78"/>
              </a:rPr>
              <a:t>ملاحظات </a:t>
            </a:r>
            <a:r>
              <a:rPr lang="ar-SA" altLang="en-US" sz="4000" b="1" dirty="0">
                <a:solidFill>
                  <a:srgbClr val="C00000"/>
                </a:solidFill>
                <a:latin typeface="Arial" panose="020B0604020202020204" pitchFamily="34" charset="0"/>
                <a:ea typeface="Times New Roman" panose="02020603050405020304" pitchFamily="18" charset="0"/>
                <a:cs typeface="B Titr" panose="00000700000000000000" pitchFamily="2" charset="-78"/>
              </a:rPr>
              <a:t>بعد از</a:t>
            </a:r>
            <a:r>
              <a:rPr lang="fa-IR" altLang="en-US" sz="4000" b="1" dirty="0">
                <a:solidFill>
                  <a:srgbClr val="C00000"/>
                </a:solidFill>
                <a:latin typeface="Arial" panose="020B0604020202020204" pitchFamily="34" charset="0"/>
                <a:ea typeface="Times New Roman" panose="02020603050405020304" pitchFamily="18" charset="0"/>
                <a:cs typeface="B Titr" panose="00000700000000000000" pitchFamily="2" charset="-78"/>
              </a:rPr>
              <a:t> جلسه ورزشی در بیماران دیابتی</a:t>
            </a:r>
            <a:endParaRPr lang="en-US" sz="4000" dirty="0">
              <a:solidFill>
                <a:srgbClr val="C00000"/>
              </a:solidFill>
              <a:cs typeface="B Titr" panose="00000700000000000000" pitchFamily="2" charset="-78"/>
            </a:endParaRPr>
          </a:p>
        </p:txBody>
      </p:sp>
      <p:pic>
        <p:nvPicPr>
          <p:cNvPr id="5" name="Picture 4"/>
          <p:cNvPicPr>
            <a:picLocks noChangeAspect="1"/>
          </p:cNvPicPr>
          <p:nvPr/>
        </p:nvPicPr>
        <p:blipFill>
          <a:blip r:embed="rId2"/>
          <a:stretch>
            <a:fillRect/>
          </a:stretch>
        </p:blipFill>
        <p:spPr>
          <a:xfrm>
            <a:off x="946799" y="3375433"/>
            <a:ext cx="10165549" cy="2187167"/>
          </a:xfrm>
          <a:prstGeom prst="rect">
            <a:avLst/>
          </a:prstGeom>
        </p:spPr>
      </p:pic>
    </p:spTree>
    <p:extLst>
      <p:ext uri="{BB962C8B-B14F-4D97-AF65-F5344CB8AC3E}">
        <p14:creationId xmlns:p14="http://schemas.microsoft.com/office/powerpoint/2010/main" val="13684545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6" descr="6gupzx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5" name="Rectangle 2"/>
          <p:cNvSpPr>
            <a:spLocks noGrp="1" noRot="1" noChangeArrowheads="1"/>
          </p:cNvSpPr>
          <p:nvPr>
            <p:ph type="title"/>
          </p:nvPr>
        </p:nvSpPr>
        <p:spPr/>
        <p:txBody>
          <a:bodyPr>
            <a:normAutofit fontScale="90000"/>
          </a:bodyPr>
          <a:lstStyle/>
          <a:p>
            <a:pPr eaLnBrk="1" hangingPunct="1"/>
            <a:endParaRPr lang="en-US" altLang="en-US" smtClean="0"/>
          </a:p>
        </p:txBody>
      </p:sp>
      <p:sp>
        <p:nvSpPr>
          <p:cNvPr id="54276" name="Text Box 5"/>
          <p:cNvSpPr txBox="1">
            <a:spLocks noChangeArrowheads="1"/>
          </p:cNvSpPr>
          <p:nvPr/>
        </p:nvSpPr>
        <p:spPr bwMode="auto">
          <a:xfrm>
            <a:off x="2286000" y="1752600"/>
            <a:ext cx="426720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rtl="1" eaLnBrk="1" hangingPunct="1">
              <a:spcBef>
                <a:spcPct val="50000"/>
              </a:spcBef>
              <a:buFontTx/>
              <a:buNone/>
            </a:pPr>
            <a:r>
              <a:rPr lang="fa-IR" altLang="en-US" sz="7200" b="1" dirty="0" smtClean="0">
                <a:solidFill>
                  <a:srgbClr val="FF0000"/>
                </a:solidFill>
                <a:latin typeface="Monotype Corsiva" panose="03010101010201010101" pitchFamily="66" charset="0"/>
                <a:cs typeface="B Homa" panose="00000400000000000000" pitchFamily="2" charset="-78"/>
              </a:rPr>
              <a:t>با سپاس</a:t>
            </a:r>
            <a:endParaRPr lang="en-US" altLang="en-US" sz="7200" b="1" dirty="0">
              <a:solidFill>
                <a:srgbClr val="FF0000"/>
              </a:solidFill>
              <a:latin typeface="Monotype Corsiva" panose="03010101010201010101" pitchFamily="66" charset="0"/>
              <a:cs typeface="B Homa" panose="00000400000000000000" pitchFamily="2" charset="-78"/>
            </a:endParaRPr>
          </a:p>
        </p:txBody>
      </p:sp>
    </p:spTree>
    <p:extLst>
      <p:ext uri="{BB962C8B-B14F-4D97-AF65-F5344CB8AC3E}">
        <p14:creationId xmlns:p14="http://schemas.microsoft.com/office/powerpoint/2010/main" val="2654665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438400" y="76200"/>
            <a:ext cx="7315200" cy="8382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1981200" y="180975"/>
            <a:ext cx="8229600" cy="1143000"/>
          </a:xfrm>
        </p:spPr>
        <p:txBody>
          <a:bodyPr rtlCol="0">
            <a:normAutofit/>
          </a:bodyPr>
          <a:lstStyle/>
          <a:p>
            <a:pPr algn="ctr">
              <a:defRPr/>
            </a:pPr>
            <a:r>
              <a:rPr lang="fa-IR" b="1" dirty="0" smtClean="0">
                <a:solidFill>
                  <a:srgbClr val="C00000"/>
                </a:solidFill>
                <a:effectLst>
                  <a:outerShdw blurRad="38100" dist="38100" dir="2700000" algn="tl">
                    <a:srgbClr val="000000">
                      <a:alpha val="43137"/>
                    </a:srgbClr>
                  </a:outerShdw>
                </a:effectLst>
              </a:rPr>
              <a:t>اثرات مفید فعالیت جسمانی</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81200" y="1157288"/>
            <a:ext cx="8229600" cy="4786312"/>
          </a:xfrm>
        </p:spPr>
        <p:txBody>
          <a:bodyPr rtlCol="0">
            <a:normAutofit/>
          </a:bodyPr>
          <a:lstStyle/>
          <a:p>
            <a:pPr>
              <a:spcAft>
                <a:spcPts val="0"/>
              </a:spcAft>
              <a:defRPr/>
            </a:pPr>
            <a:r>
              <a:rPr lang="fa-IR" sz="2400" b="1" dirty="0" smtClean="0">
                <a:solidFill>
                  <a:srgbClr val="0070C0"/>
                </a:solidFill>
              </a:rPr>
              <a:t>اتخاذ شیوه زندگی سالم (از جمله 150 دقیقه فعالیت در هفته) تبدیل اختلال حساسیت به انسولین به دیابت را 58% کاهش می دهد.</a:t>
            </a:r>
          </a:p>
          <a:p>
            <a:pPr>
              <a:spcAft>
                <a:spcPts val="0"/>
              </a:spcAft>
              <a:defRPr/>
            </a:pPr>
            <a:r>
              <a:rPr lang="fa-IR" sz="2400" b="1" dirty="0" smtClean="0">
                <a:solidFill>
                  <a:srgbClr val="006600"/>
                </a:solidFill>
              </a:rPr>
              <a:t>اثرات سودمند عمومی ورزش در دیابت به دلایل زیر ایجاد می شوند:</a:t>
            </a:r>
          </a:p>
          <a:p>
            <a:pPr>
              <a:spcAft>
                <a:spcPts val="0"/>
              </a:spcAft>
              <a:buFont typeface="Wingdings" panose="05000000000000000000" pitchFamily="2" charset="2"/>
              <a:buChar char="v"/>
              <a:defRPr/>
            </a:pPr>
            <a:r>
              <a:rPr lang="fa-IR" sz="2400" b="1" dirty="0" smtClean="0">
                <a:solidFill>
                  <a:srgbClr val="006600"/>
                </a:solidFill>
              </a:rPr>
              <a:t>کنترل قند خون در دیابت نوع 1 و 2</a:t>
            </a:r>
          </a:p>
          <a:p>
            <a:pPr>
              <a:spcAft>
                <a:spcPts val="0"/>
              </a:spcAft>
              <a:buFont typeface="Wingdings" panose="05000000000000000000" pitchFamily="2" charset="2"/>
              <a:buChar char="v"/>
              <a:defRPr/>
            </a:pPr>
            <a:r>
              <a:rPr lang="fa-IR" sz="2400" b="1" dirty="0" smtClean="0">
                <a:solidFill>
                  <a:srgbClr val="006600"/>
                </a:solidFill>
              </a:rPr>
              <a:t>کاهش نیاز به انسولین در دیابت نوع 1</a:t>
            </a:r>
          </a:p>
          <a:p>
            <a:pPr>
              <a:spcAft>
                <a:spcPts val="0"/>
              </a:spcAft>
              <a:buFont typeface="Wingdings" panose="05000000000000000000" pitchFamily="2" charset="2"/>
              <a:buChar char="v"/>
              <a:defRPr/>
            </a:pPr>
            <a:r>
              <a:rPr lang="fa-IR" sz="2400" b="1" dirty="0" smtClean="0">
                <a:solidFill>
                  <a:srgbClr val="006600"/>
                </a:solidFill>
              </a:rPr>
              <a:t>بهبود سایر عوامل خطرساز بیماری قلبی عروقی</a:t>
            </a:r>
          </a:p>
          <a:p>
            <a:pPr>
              <a:spcAft>
                <a:spcPts val="0"/>
              </a:spcAft>
              <a:buFont typeface="Wingdings" panose="05000000000000000000" pitchFamily="2" charset="2"/>
              <a:buChar char="v"/>
              <a:defRPr/>
            </a:pPr>
            <a:r>
              <a:rPr lang="fa-IR" sz="2400" b="1" dirty="0" smtClean="0">
                <a:solidFill>
                  <a:srgbClr val="006600"/>
                </a:solidFill>
              </a:rPr>
              <a:t>اثرات عروقی مستقیم</a:t>
            </a:r>
          </a:p>
          <a:p>
            <a:pPr>
              <a:spcAft>
                <a:spcPts val="0"/>
              </a:spcAft>
              <a:buFont typeface="Wingdings" panose="05000000000000000000" pitchFamily="2" charset="2"/>
              <a:buChar char="v"/>
              <a:defRPr/>
            </a:pPr>
            <a:r>
              <a:rPr lang="fa-IR" sz="2400" b="1" spc="-150" dirty="0" smtClean="0">
                <a:solidFill>
                  <a:srgbClr val="006600"/>
                </a:solidFill>
              </a:rPr>
              <a:t>بهبود آمادگی جسمانی</a:t>
            </a:r>
          </a:p>
          <a:p>
            <a:pPr>
              <a:spcAft>
                <a:spcPts val="0"/>
              </a:spcAft>
              <a:buFont typeface="Wingdings" panose="05000000000000000000" pitchFamily="2" charset="2"/>
              <a:buChar char="v"/>
              <a:defRPr/>
            </a:pPr>
            <a:r>
              <a:rPr lang="fa-IR" sz="2400" b="1" spc="-150" dirty="0" smtClean="0">
                <a:solidFill>
                  <a:srgbClr val="006600"/>
                </a:solidFill>
              </a:rPr>
              <a:t>کنترل وزن و بهبود ترکیب بدنی</a:t>
            </a:r>
            <a:endParaRPr lang="en-US" dirty="0" smtClean="0">
              <a:solidFill>
                <a:srgbClr val="006600"/>
              </a:solidFill>
            </a:endParaRPr>
          </a:p>
          <a:p>
            <a:pPr>
              <a:spcAft>
                <a:spcPts val="0"/>
              </a:spcAft>
              <a:buNone/>
              <a:defRPr/>
            </a:pPr>
            <a:endParaRPr lang="en-US" dirty="0"/>
          </a:p>
        </p:txBody>
      </p:sp>
      <p:sp>
        <p:nvSpPr>
          <p:cNvPr id="5" name="TextBox 4"/>
          <p:cNvSpPr txBox="1"/>
          <p:nvPr/>
        </p:nvSpPr>
        <p:spPr>
          <a:xfrm>
            <a:off x="1981200" y="5418138"/>
            <a:ext cx="8382000" cy="830262"/>
          </a:xfrm>
          <a:prstGeom prst="rect">
            <a:avLst/>
          </a:prstGeom>
          <a:noFill/>
        </p:spPr>
        <p:txBody>
          <a:bodyPr>
            <a:spAutoFit/>
          </a:bodyPr>
          <a:lstStyle/>
          <a:p>
            <a:pPr>
              <a:defRPr/>
            </a:pPr>
            <a:r>
              <a:rPr lang="en-US" sz="1600" dirty="0" err="1" smtClean="0">
                <a:solidFill>
                  <a:srgbClr val="002060"/>
                </a:solidFill>
              </a:rPr>
              <a:t>Sigal</a:t>
            </a:r>
            <a:r>
              <a:rPr lang="en-US" sz="1600" dirty="0" smtClean="0">
                <a:solidFill>
                  <a:srgbClr val="002060"/>
                </a:solidFill>
              </a:rPr>
              <a:t> </a:t>
            </a:r>
            <a:r>
              <a:rPr lang="en-US" sz="1600" dirty="0">
                <a:solidFill>
                  <a:srgbClr val="002060"/>
                </a:solidFill>
              </a:rPr>
              <a:t>RJ, et al. Physical Activity/ Exercise and type 2 … . </a:t>
            </a:r>
            <a:r>
              <a:rPr lang="en-US" sz="1600" b="1" dirty="0">
                <a:solidFill>
                  <a:srgbClr val="002060"/>
                </a:solidFill>
              </a:rPr>
              <a:t>Diabetes Care</a:t>
            </a:r>
            <a:r>
              <a:rPr lang="en-US" sz="1600" dirty="0">
                <a:solidFill>
                  <a:srgbClr val="002060"/>
                </a:solidFill>
              </a:rPr>
              <a:t>. June, 2006</a:t>
            </a:r>
          </a:p>
          <a:p>
            <a:pPr>
              <a:defRPr/>
            </a:pPr>
            <a:r>
              <a:rPr lang="en-US" sz="1600" dirty="0" smtClean="0">
                <a:solidFill>
                  <a:srgbClr val="002060"/>
                </a:solidFill>
              </a:rPr>
              <a:t>Marwick </a:t>
            </a:r>
            <a:r>
              <a:rPr lang="en-US" sz="1600" dirty="0">
                <a:solidFill>
                  <a:srgbClr val="002060"/>
                </a:solidFill>
              </a:rPr>
              <a:t>T H, et al. Exercise Training for Type 2 DM … </a:t>
            </a:r>
            <a:r>
              <a:rPr lang="en-GB" sz="1600" dirty="0">
                <a:solidFill>
                  <a:srgbClr val="002060"/>
                </a:solidFill>
              </a:rPr>
              <a:t>. </a:t>
            </a:r>
            <a:r>
              <a:rPr lang="en-GB" sz="1600" b="1" dirty="0">
                <a:solidFill>
                  <a:srgbClr val="002060"/>
                </a:solidFill>
              </a:rPr>
              <a:t>Circulation</a:t>
            </a:r>
            <a:r>
              <a:rPr lang="en-GB" sz="1600" dirty="0">
                <a:solidFill>
                  <a:srgbClr val="002060"/>
                </a:solidFill>
              </a:rPr>
              <a:t>. June. 2009</a:t>
            </a:r>
          </a:p>
          <a:p>
            <a:pPr>
              <a:defRPr/>
            </a:pPr>
            <a:r>
              <a:rPr lang="en-US" sz="1600" dirty="0" err="1" smtClean="0">
                <a:solidFill>
                  <a:srgbClr val="002060"/>
                </a:solidFill>
              </a:rPr>
              <a:t>Weltman</a:t>
            </a:r>
            <a:r>
              <a:rPr lang="en-US" sz="1600" dirty="0" smtClean="0">
                <a:solidFill>
                  <a:srgbClr val="002060"/>
                </a:solidFill>
              </a:rPr>
              <a:t> </a:t>
            </a:r>
            <a:r>
              <a:rPr lang="en-US" sz="1600" dirty="0">
                <a:solidFill>
                  <a:srgbClr val="002060"/>
                </a:solidFill>
              </a:rPr>
              <a:t>N Y, et al. The Use of Exercise … . </a:t>
            </a:r>
            <a:r>
              <a:rPr lang="en-US" sz="1600" b="1" dirty="0">
                <a:solidFill>
                  <a:srgbClr val="002060"/>
                </a:solidFill>
              </a:rPr>
              <a:t>Clinics in Sports Medicine</a:t>
            </a:r>
            <a:r>
              <a:rPr lang="en-US" sz="1600" dirty="0">
                <a:solidFill>
                  <a:srgbClr val="002060"/>
                </a:solidFill>
              </a:rPr>
              <a:t>. July 2009</a:t>
            </a:r>
          </a:p>
        </p:txBody>
      </p:sp>
    </p:spTree>
    <p:extLst>
      <p:ext uri="{BB962C8B-B14F-4D97-AF65-F5344CB8AC3E}">
        <p14:creationId xmlns:p14="http://schemas.microsoft.com/office/powerpoint/2010/main" val="5573861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dissolve">
                                      <p:cBhvr>
                                        <p:cTn id="25" dur="500"/>
                                        <p:tgtEl>
                                          <p:spTgt spid="3">
                                            <p:txEl>
                                              <p:pRg st="6" end="6"/>
                                            </p:txEl>
                                          </p:spTgt>
                                        </p:tgtEl>
                                      </p:cBhvr>
                                    </p:animEffect>
                                  </p:childTnLst>
                                </p:cTn>
                              </p:par>
                              <p:par>
                                <p:cTn id="26" presetID="9"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dissolve">
                                      <p:cBhvr>
                                        <p:cTn id="28" dur="500"/>
                                        <p:tgtEl>
                                          <p:spTgt spid="3">
                                            <p:txEl>
                                              <p:pRg st="7" end="7"/>
                                            </p:txEl>
                                          </p:spTgt>
                                        </p:tgtEl>
                                      </p:cBhvr>
                                    </p:animEffect>
                                  </p:childTnLst>
                                </p:cTn>
                              </p:par>
                              <p:par>
                                <p:cTn id="29" presetID="9" presetClass="entr" presetSubtype="0" fill="hold" nodeType="with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dissolve">
                                      <p:cBhvr>
                                        <p:cTn id="31" dur="500"/>
                                        <p:tgtEl>
                                          <p:spTgt spid="5">
                                            <p:txEl>
                                              <p:pRg st="0" end="0"/>
                                            </p:txEl>
                                          </p:spTgt>
                                        </p:tgtEl>
                                      </p:cBhvr>
                                    </p:animEffect>
                                  </p:childTnLst>
                                </p:cTn>
                              </p:par>
                              <p:par>
                                <p:cTn id="32" presetID="9" presetClass="entr" presetSubtype="0" fill="hold" nodeType="withEffect">
                                  <p:stCondLst>
                                    <p:cond delay="0"/>
                                  </p:stCondLst>
                                  <p:childTnLst>
                                    <p:set>
                                      <p:cBhvr>
                                        <p:cTn id="33" dur="1" fill="hold">
                                          <p:stCondLst>
                                            <p:cond delay="0"/>
                                          </p:stCondLst>
                                        </p:cTn>
                                        <p:tgtEl>
                                          <p:spTgt spid="5">
                                            <p:txEl>
                                              <p:pRg st="1" end="1"/>
                                            </p:txEl>
                                          </p:spTgt>
                                        </p:tgtEl>
                                        <p:attrNameLst>
                                          <p:attrName>style.visibility</p:attrName>
                                        </p:attrNameLst>
                                      </p:cBhvr>
                                      <p:to>
                                        <p:strVal val="visible"/>
                                      </p:to>
                                    </p:set>
                                    <p:animEffect transition="in" filter="dissolve">
                                      <p:cBhvr>
                                        <p:cTn id="34" dur="500"/>
                                        <p:tgtEl>
                                          <p:spTgt spid="5">
                                            <p:txEl>
                                              <p:pRg st="1" end="1"/>
                                            </p:txEl>
                                          </p:spTgt>
                                        </p:tgtEl>
                                      </p:cBhvr>
                                    </p:animEffect>
                                  </p:childTnLst>
                                </p:cTn>
                              </p:par>
                              <p:par>
                                <p:cTn id="35" presetID="9" presetClass="entr" presetSubtype="0" fill="hold" nodeType="with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dissolve">
                                      <p:cBhvr>
                                        <p:cTn id="3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438400" y="76200"/>
            <a:ext cx="7315200" cy="8382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2019300" y="152400"/>
            <a:ext cx="8229600" cy="1143000"/>
          </a:xfrm>
        </p:spPr>
        <p:txBody>
          <a:bodyPr rtlCol="0">
            <a:normAutofit/>
          </a:bodyPr>
          <a:lstStyle/>
          <a:p>
            <a:pPr algn="ctr">
              <a:defRPr/>
            </a:pPr>
            <a:r>
              <a:rPr lang="fa-IR" b="1" dirty="0" smtClean="0">
                <a:solidFill>
                  <a:srgbClr val="C00000"/>
                </a:solidFill>
                <a:effectLst>
                  <a:outerShdw blurRad="38100" dist="38100" dir="2700000" algn="tl">
                    <a:srgbClr val="000000">
                      <a:alpha val="43137"/>
                    </a:srgbClr>
                  </a:outerShdw>
                </a:effectLst>
              </a:rPr>
              <a:t>ورزش و کنترل قند خون</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81200" y="1309688"/>
            <a:ext cx="8229600" cy="4786312"/>
          </a:xfrm>
        </p:spPr>
        <p:txBody>
          <a:bodyPr rtlCol="0">
            <a:normAutofit/>
          </a:bodyPr>
          <a:lstStyle/>
          <a:p>
            <a:pPr>
              <a:spcAft>
                <a:spcPts val="0"/>
              </a:spcAft>
              <a:buFont typeface="Wingdings" panose="05000000000000000000" pitchFamily="2" charset="2"/>
              <a:buChar char="§"/>
              <a:defRPr/>
            </a:pPr>
            <a:r>
              <a:rPr lang="fa-IR" sz="2800" b="1" dirty="0" smtClean="0">
                <a:solidFill>
                  <a:srgbClr val="002060"/>
                </a:solidFill>
              </a:rPr>
              <a:t> فعالیت جسمانی باعث بهبود کنترل متابولیک می شود که از طریق اثر بر هموگلوبین </a:t>
            </a:r>
            <a:r>
              <a:rPr lang="en-US" sz="2800" b="1" dirty="0" smtClean="0">
                <a:solidFill>
                  <a:srgbClr val="002060"/>
                </a:solidFill>
              </a:rPr>
              <a:t>A1C</a:t>
            </a:r>
            <a:r>
              <a:rPr lang="fa-IR" sz="2800" b="1" dirty="0" smtClean="0">
                <a:solidFill>
                  <a:srgbClr val="002060"/>
                </a:solidFill>
              </a:rPr>
              <a:t>، قند خون یا حساسیت به انسولین نمود می یابد.</a:t>
            </a:r>
          </a:p>
          <a:p>
            <a:pPr>
              <a:spcAft>
                <a:spcPts val="0"/>
              </a:spcAft>
              <a:buFont typeface="Wingdings" panose="05000000000000000000" pitchFamily="2" charset="2"/>
              <a:buChar char="§"/>
              <a:defRPr/>
            </a:pPr>
            <a:r>
              <a:rPr lang="fa-IR" sz="2800" b="1" dirty="0" smtClean="0">
                <a:solidFill>
                  <a:srgbClr val="002060"/>
                </a:solidFill>
              </a:rPr>
              <a:t> متوسط کاهش هموگلوبین </a:t>
            </a:r>
            <a:r>
              <a:rPr lang="en-US" sz="2800" b="1" dirty="0" smtClean="0">
                <a:solidFill>
                  <a:srgbClr val="002060"/>
                </a:solidFill>
              </a:rPr>
              <a:t>A1C</a:t>
            </a:r>
            <a:r>
              <a:rPr lang="fa-IR" sz="2800" b="1" dirty="0" smtClean="0">
                <a:solidFill>
                  <a:srgbClr val="002060"/>
                </a:solidFill>
              </a:rPr>
              <a:t> 0.8 درصد </a:t>
            </a:r>
          </a:p>
          <a:p>
            <a:pPr>
              <a:spcAft>
                <a:spcPts val="0"/>
              </a:spcAft>
              <a:buFont typeface="Wingdings" panose="05000000000000000000" pitchFamily="2" charset="2"/>
              <a:buChar char="§"/>
              <a:defRPr/>
            </a:pPr>
            <a:r>
              <a:rPr lang="fa-IR" sz="2800" b="1" dirty="0" smtClean="0">
                <a:solidFill>
                  <a:srgbClr val="002060"/>
                </a:solidFill>
              </a:rPr>
              <a:t> اثرات حاد بر کنترل قند خون می تواند تا 48 و حتی 72 ساعت پس از فعالیت ادامه پیدا کند.</a:t>
            </a:r>
            <a:endParaRPr lang="en-GB" sz="2800" dirty="0">
              <a:solidFill>
                <a:srgbClr val="002060"/>
              </a:solidFill>
            </a:endParaRPr>
          </a:p>
          <a:p>
            <a:pPr>
              <a:spcAft>
                <a:spcPts val="0"/>
              </a:spcAft>
              <a:buFont typeface="Wingdings" panose="05000000000000000000" pitchFamily="2" charset="2"/>
              <a:buChar char="§"/>
              <a:defRPr/>
            </a:pPr>
            <a:endParaRPr lang="en-US" sz="2800" b="1" dirty="0">
              <a:solidFill>
                <a:srgbClr val="002060"/>
              </a:solidFill>
            </a:endParaRPr>
          </a:p>
        </p:txBody>
      </p:sp>
      <p:sp>
        <p:nvSpPr>
          <p:cNvPr id="5" name="TextBox 4"/>
          <p:cNvSpPr txBox="1"/>
          <p:nvPr/>
        </p:nvSpPr>
        <p:spPr>
          <a:xfrm>
            <a:off x="1676400" y="5295900"/>
            <a:ext cx="7924800" cy="584200"/>
          </a:xfrm>
          <a:prstGeom prst="rect">
            <a:avLst/>
          </a:prstGeom>
          <a:noFill/>
        </p:spPr>
        <p:txBody>
          <a:bodyPr>
            <a:spAutoFit/>
          </a:bodyPr>
          <a:lstStyle/>
          <a:p>
            <a:pPr>
              <a:defRPr/>
            </a:pPr>
            <a:r>
              <a:rPr lang="en-US" sz="1600" dirty="0" smtClean="0">
                <a:solidFill>
                  <a:srgbClr val="002060"/>
                </a:solidFill>
              </a:rPr>
              <a:t>Marwick </a:t>
            </a:r>
            <a:r>
              <a:rPr lang="en-US" sz="1600" dirty="0">
                <a:solidFill>
                  <a:srgbClr val="002060"/>
                </a:solidFill>
              </a:rPr>
              <a:t>T H, et al. Exercise Training for Type 2 …,</a:t>
            </a:r>
            <a:r>
              <a:rPr lang="en-GB" sz="1600" dirty="0">
                <a:solidFill>
                  <a:srgbClr val="002060"/>
                </a:solidFill>
              </a:rPr>
              <a:t> </a:t>
            </a:r>
            <a:r>
              <a:rPr lang="en-GB" sz="1600" b="1" dirty="0">
                <a:solidFill>
                  <a:srgbClr val="002060"/>
                </a:solidFill>
              </a:rPr>
              <a:t>Circulation</a:t>
            </a:r>
            <a:r>
              <a:rPr lang="en-GB" sz="1600" dirty="0">
                <a:solidFill>
                  <a:srgbClr val="002060"/>
                </a:solidFill>
              </a:rPr>
              <a:t>. June. 2009</a:t>
            </a:r>
          </a:p>
          <a:p>
            <a:pPr>
              <a:defRPr/>
            </a:pPr>
            <a:r>
              <a:rPr lang="en-US" sz="1600" dirty="0" err="1" smtClean="0">
                <a:solidFill>
                  <a:srgbClr val="002060"/>
                </a:solidFill>
              </a:rPr>
              <a:t>Sigal</a:t>
            </a:r>
            <a:r>
              <a:rPr lang="en-US" sz="1600" dirty="0" smtClean="0">
                <a:solidFill>
                  <a:srgbClr val="002060"/>
                </a:solidFill>
              </a:rPr>
              <a:t> </a:t>
            </a:r>
            <a:r>
              <a:rPr lang="en-US" sz="1600" dirty="0">
                <a:solidFill>
                  <a:srgbClr val="002060"/>
                </a:solidFill>
              </a:rPr>
              <a:t>RJ, et al. Physical Activity/ Exercise and type 2 …, </a:t>
            </a:r>
            <a:r>
              <a:rPr lang="en-US" sz="1600" b="1" dirty="0">
                <a:solidFill>
                  <a:srgbClr val="002060"/>
                </a:solidFill>
              </a:rPr>
              <a:t>Diabetes Care</a:t>
            </a:r>
            <a:r>
              <a:rPr lang="en-US" sz="1600" dirty="0">
                <a:solidFill>
                  <a:srgbClr val="002060"/>
                </a:solidFill>
              </a:rPr>
              <a:t>. June, 2006</a:t>
            </a:r>
          </a:p>
        </p:txBody>
      </p:sp>
    </p:spTree>
    <p:extLst>
      <p:ext uri="{BB962C8B-B14F-4D97-AF65-F5344CB8AC3E}">
        <p14:creationId xmlns:p14="http://schemas.microsoft.com/office/powerpoint/2010/main" val="12868140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533400"/>
            <a:ext cx="8229600" cy="1371600"/>
          </a:xfrm>
        </p:spPr>
        <p:txBody>
          <a:bodyPr/>
          <a:lstStyle/>
          <a:p>
            <a:pPr eaLnBrk="1" hangingPunct="1"/>
            <a:r>
              <a:rPr lang="fa-IR" altLang="en-US" sz="4000" b="1" dirty="0">
                <a:solidFill>
                  <a:srgbClr val="C00000"/>
                </a:solidFill>
                <a:cs typeface="B Titr" panose="00000700000000000000" pitchFamily="2" charset="-78"/>
              </a:rPr>
              <a:t>اثر مثبت فعالیت جسمانی بر قند خون</a:t>
            </a:r>
            <a:endParaRPr lang="en-US" altLang="en-US" sz="4000" b="1" dirty="0">
              <a:solidFill>
                <a:srgbClr val="C00000"/>
              </a:solidFill>
              <a:cs typeface="B Titr" panose="00000700000000000000" pitchFamily="2" charset="-78"/>
            </a:endParaRPr>
          </a:p>
        </p:txBody>
      </p:sp>
      <p:sp>
        <p:nvSpPr>
          <p:cNvPr id="330755" name="Rectangle 3"/>
          <p:cNvSpPr>
            <a:spLocks noGrp="1" noChangeArrowheads="1"/>
          </p:cNvSpPr>
          <p:nvPr>
            <p:ph type="body" sz="half" idx="1"/>
          </p:nvPr>
        </p:nvSpPr>
        <p:spPr>
          <a:xfrm>
            <a:off x="1314450" y="1514475"/>
            <a:ext cx="7143750" cy="3886200"/>
          </a:xfrm>
        </p:spPr>
        <p:txBody>
          <a:bodyPr/>
          <a:lstStyle/>
          <a:p>
            <a:pPr algn="r" rtl="1" eaLnBrk="1" hangingPunct="1">
              <a:buClr>
                <a:srgbClr val="C00000"/>
              </a:buClr>
              <a:buFont typeface="Wingdings" panose="05000000000000000000" pitchFamily="2" charset="2"/>
              <a:buChar char="v"/>
            </a:pPr>
            <a:endParaRPr lang="en-US" altLang="en-US" sz="2800" b="1" dirty="0">
              <a:solidFill>
                <a:srgbClr val="002060"/>
              </a:solidFill>
              <a:cs typeface="B Nazanin" panose="00000400000000000000" pitchFamily="2" charset="-78"/>
            </a:endParaRPr>
          </a:p>
          <a:p>
            <a:pPr algn="r" rtl="1" eaLnBrk="1" hangingPunct="1">
              <a:buClr>
                <a:srgbClr val="C00000"/>
              </a:buClr>
              <a:buFont typeface="Wingdings" panose="05000000000000000000" pitchFamily="2" charset="2"/>
              <a:buChar char="v"/>
            </a:pPr>
            <a:r>
              <a:rPr lang="fa-IR" altLang="en-US" sz="2800" b="1" dirty="0">
                <a:solidFill>
                  <a:srgbClr val="002060"/>
                </a:solidFill>
                <a:cs typeface="B Nazanin" panose="00000400000000000000" pitchFamily="2" charset="-78"/>
              </a:rPr>
              <a:t>حساسیت سلولهای عضلانی به انسولین بیشتر می شود.</a:t>
            </a:r>
          </a:p>
          <a:p>
            <a:pPr algn="r" rtl="1" eaLnBrk="1" hangingPunct="1">
              <a:buClr>
                <a:srgbClr val="C00000"/>
              </a:buClr>
              <a:buFont typeface="Wingdings" panose="05000000000000000000" pitchFamily="2" charset="2"/>
              <a:buChar char="v"/>
            </a:pPr>
            <a:r>
              <a:rPr lang="fa-IR" altLang="en-US" sz="2800" b="1" dirty="0">
                <a:solidFill>
                  <a:srgbClr val="002060"/>
                </a:solidFill>
                <a:cs typeface="B Nazanin" panose="00000400000000000000" pitchFamily="2" charset="-78"/>
              </a:rPr>
              <a:t>تولید گلوکز بیش از حد در کبد متوقف می شود.</a:t>
            </a:r>
          </a:p>
          <a:p>
            <a:pPr algn="r" rtl="1" eaLnBrk="1" hangingPunct="1">
              <a:buClr>
                <a:srgbClr val="C00000"/>
              </a:buClr>
              <a:buFont typeface="Wingdings" panose="05000000000000000000" pitchFamily="2" charset="2"/>
              <a:buChar char="v"/>
            </a:pPr>
            <a:r>
              <a:rPr lang="fa-IR" altLang="en-US" sz="2800" b="1" dirty="0">
                <a:solidFill>
                  <a:srgbClr val="002060"/>
                </a:solidFill>
                <a:cs typeface="B Nazanin" panose="00000400000000000000" pitchFamily="2" charset="-78"/>
              </a:rPr>
              <a:t>به خاطر افزایش عضلات گلوکز بیشتری مصرف می شود.</a:t>
            </a:r>
          </a:p>
          <a:p>
            <a:pPr algn="r" rtl="1" eaLnBrk="1" hangingPunct="1">
              <a:buClr>
                <a:srgbClr val="C00000"/>
              </a:buClr>
              <a:buFont typeface="Wingdings" panose="05000000000000000000" pitchFamily="2" charset="2"/>
              <a:buChar char="v"/>
            </a:pPr>
            <a:r>
              <a:rPr lang="fa-IR" altLang="en-US" sz="2800" b="1" dirty="0">
                <a:solidFill>
                  <a:srgbClr val="002060"/>
                </a:solidFill>
                <a:cs typeface="B Nazanin" panose="00000400000000000000" pitchFamily="2" charset="-78"/>
              </a:rPr>
              <a:t>وزن کاهش پیدا می کند.</a:t>
            </a:r>
            <a:endParaRPr lang="en-US" altLang="en-US" sz="2800" b="1" dirty="0">
              <a:solidFill>
                <a:srgbClr val="002060"/>
              </a:solidFill>
              <a:cs typeface="B Nazanin" panose="00000400000000000000" pitchFamily="2" charset="-78"/>
            </a:endParaRPr>
          </a:p>
        </p:txBody>
      </p:sp>
      <p:pic>
        <p:nvPicPr>
          <p:cNvPr id="11268" name="Picture 4" descr="j0286867"/>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l="-2251" r="41492" b="25252"/>
          <a:stretch>
            <a:fillRect/>
          </a:stretch>
        </p:blipFill>
        <p:spPr>
          <a:xfrm>
            <a:off x="8534401" y="4343400"/>
            <a:ext cx="1616075" cy="1676400"/>
          </a:xfrm>
          <a:solidFill>
            <a:schemeClr val="bg1"/>
          </a:solidFill>
        </p:spPr>
      </p:pic>
      <p:sp>
        <p:nvSpPr>
          <p:cNvPr id="11269" name="Text Box 6"/>
          <p:cNvSpPr txBox="1">
            <a:spLocks noChangeArrowheads="1"/>
          </p:cNvSpPr>
          <p:nvPr/>
        </p:nvSpPr>
        <p:spPr bwMode="auto">
          <a:xfrm>
            <a:off x="9296400" y="5943601"/>
            <a:ext cx="114300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Tree>
    <p:extLst>
      <p:ext uri="{BB962C8B-B14F-4D97-AF65-F5344CB8AC3E}">
        <p14:creationId xmlns:p14="http://schemas.microsoft.com/office/powerpoint/2010/main" val="1959047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0755">
                                            <p:txEl>
                                              <p:pRg st="1" end="1"/>
                                            </p:txEl>
                                          </p:spTgt>
                                        </p:tgtEl>
                                        <p:attrNameLst>
                                          <p:attrName>style.visibility</p:attrName>
                                        </p:attrNameLst>
                                      </p:cBhvr>
                                      <p:to>
                                        <p:strVal val="visible"/>
                                      </p:to>
                                    </p:set>
                                    <p:animEffect transition="in" filter="blinds(horizontal)">
                                      <p:cBhvr>
                                        <p:cTn id="7" dur="500"/>
                                        <p:tgtEl>
                                          <p:spTgt spid="3307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30755">
                                            <p:txEl>
                                              <p:pRg st="2" end="2"/>
                                            </p:txEl>
                                          </p:spTgt>
                                        </p:tgtEl>
                                        <p:attrNameLst>
                                          <p:attrName>style.visibility</p:attrName>
                                        </p:attrNameLst>
                                      </p:cBhvr>
                                      <p:to>
                                        <p:strVal val="visible"/>
                                      </p:to>
                                    </p:set>
                                    <p:animEffect transition="in" filter="blinds(horizontal)">
                                      <p:cBhvr>
                                        <p:cTn id="12" dur="500"/>
                                        <p:tgtEl>
                                          <p:spTgt spid="3307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30755">
                                            <p:txEl>
                                              <p:pRg st="3" end="3"/>
                                            </p:txEl>
                                          </p:spTgt>
                                        </p:tgtEl>
                                        <p:attrNameLst>
                                          <p:attrName>style.visibility</p:attrName>
                                        </p:attrNameLst>
                                      </p:cBhvr>
                                      <p:to>
                                        <p:strVal val="visible"/>
                                      </p:to>
                                    </p:set>
                                    <p:animEffect transition="in" filter="blinds(horizontal)">
                                      <p:cBhvr>
                                        <p:cTn id="17" dur="500"/>
                                        <p:tgtEl>
                                          <p:spTgt spid="33075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30755">
                                            <p:txEl>
                                              <p:pRg st="4" end="4"/>
                                            </p:txEl>
                                          </p:spTgt>
                                        </p:tgtEl>
                                        <p:attrNameLst>
                                          <p:attrName>style.visibility</p:attrName>
                                        </p:attrNameLst>
                                      </p:cBhvr>
                                      <p:to>
                                        <p:strVal val="visible"/>
                                      </p:to>
                                    </p:set>
                                    <p:animEffect transition="in" filter="blinds(horizontal)">
                                      <p:cBhvr>
                                        <p:cTn id="22" dur="500"/>
                                        <p:tgtEl>
                                          <p:spTgt spid="3307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52625" y="514350"/>
            <a:ext cx="8229600" cy="1371600"/>
          </a:xfrm>
        </p:spPr>
        <p:txBody>
          <a:bodyPr/>
          <a:lstStyle/>
          <a:p>
            <a:pPr algn="ctr" eaLnBrk="1" hangingPunct="1"/>
            <a:r>
              <a:rPr lang="fa-IR" altLang="en-US" sz="4000" dirty="0" smtClean="0">
                <a:solidFill>
                  <a:srgbClr val="C00000"/>
                </a:solidFill>
                <a:cs typeface="B Titr" panose="00000700000000000000" pitchFamily="2" charset="-78"/>
              </a:rPr>
              <a:t>عوامل مرتبط با اثر </a:t>
            </a:r>
            <a:r>
              <a:rPr lang="fa-IR" altLang="en-US" sz="4000" dirty="0">
                <a:solidFill>
                  <a:srgbClr val="C00000"/>
                </a:solidFill>
                <a:cs typeface="B Titr" panose="00000700000000000000" pitchFamily="2" charset="-78"/>
              </a:rPr>
              <a:t>فعالیت جسمانی بر کاهش قند خون</a:t>
            </a:r>
            <a:endParaRPr lang="en-US" altLang="en-US" sz="4000" dirty="0">
              <a:solidFill>
                <a:srgbClr val="C00000"/>
              </a:solidFill>
              <a:cs typeface="B Titr" panose="00000700000000000000" pitchFamily="2" charset="-78"/>
            </a:endParaRPr>
          </a:p>
        </p:txBody>
      </p:sp>
      <p:sp>
        <p:nvSpPr>
          <p:cNvPr id="293891" name="Rectangle 3"/>
          <p:cNvSpPr>
            <a:spLocks noGrp="1" noChangeArrowheads="1"/>
          </p:cNvSpPr>
          <p:nvPr>
            <p:ph type="body" sz="half" idx="1"/>
          </p:nvPr>
        </p:nvSpPr>
        <p:spPr>
          <a:xfrm>
            <a:off x="400050" y="2743200"/>
            <a:ext cx="8305800" cy="4419600"/>
          </a:xfrm>
        </p:spPr>
        <p:txBody>
          <a:bodyPr>
            <a:normAutofit/>
          </a:bodyPr>
          <a:lstStyle/>
          <a:p>
            <a:pPr algn="r" rtl="1" eaLnBrk="1" hangingPunct="1">
              <a:lnSpc>
                <a:spcPct val="90000"/>
              </a:lnSpc>
              <a:buClr>
                <a:srgbClr val="C00000"/>
              </a:buClr>
              <a:buFont typeface="Wingdings" panose="05000000000000000000" pitchFamily="2" charset="2"/>
              <a:buChar char="v"/>
            </a:pPr>
            <a:r>
              <a:rPr lang="fa-IR" altLang="en-US" sz="2800" b="1" dirty="0" smtClean="0">
                <a:solidFill>
                  <a:srgbClr val="002060"/>
                </a:solidFill>
                <a:cs typeface="B Nazanin" panose="00000400000000000000" pitchFamily="2" charset="-78"/>
              </a:rPr>
              <a:t>سطح قند خون پیش از ورزش</a:t>
            </a:r>
          </a:p>
          <a:p>
            <a:pPr algn="r" rtl="1" eaLnBrk="1" hangingPunct="1">
              <a:lnSpc>
                <a:spcPct val="90000"/>
              </a:lnSpc>
              <a:buClr>
                <a:srgbClr val="C00000"/>
              </a:buClr>
              <a:buFont typeface="Wingdings" panose="05000000000000000000" pitchFamily="2" charset="2"/>
              <a:buChar char="v"/>
            </a:pPr>
            <a:r>
              <a:rPr lang="fa-IR" altLang="en-US" sz="2800" b="1" dirty="0" smtClean="0">
                <a:solidFill>
                  <a:srgbClr val="002060"/>
                </a:solidFill>
                <a:cs typeface="B Nazanin" panose="00000400000000000000" pitchFamily="2" charset="-78"/>
              </a:rPr>
              <a:t>داروی مصرفی برای دیابت</a:t>
            </a:r>
          </a:p>
          <a:p>
            <a:pPr algn="r" rtl="1" eaLnBrk="1" hangingPunct="1">
              <a:lnSpc>
                <a:spcPct val="90000"/>
              </a:lnSpc>
              <a:buClr>
                <a:srgbClr val="C00000"/>
              </a:buClr>
              <a:buFont typeface="Wingdings" panose="05000000000000000000" pitchFamily="2" charset="2"/>
              <a:buChar char="v"/>
            </a:pPr>
            <a:r>
              <a:rPr lang="fa-IR" altLang="en-US" sz="2800" b="1" dirty="0" smtClean="0">
                <a:solidFill>
                  <a:srgbClr val="002060"/>
                </a:solidFill>
                <a:cs typeface="B Nazanin" panose="00000400000000000000" pitchFamily="2" charset="-78"/>
              </a:rPr>
              <a:t>زمان و میزان غذای مصرف شده</a:t>
            </a:r>
          </a:p>
          <a:p>
            <a:pPr algn="r" rtl="1" eaLnBrk="1" hangingPunct="1">
              <a:lnSpc>
                <a:spcPct val="90000"/>
              </a:lnSpc>
              <a:buClr>
                <a:srgbClr val="C00000"/>
              </a:buClr>
              <a:buFont typeface="Wingdings" panose="05000000000000000000" pitchFamily="2" charset="2"/>
              <a:buChar char="v"/>
            </a:pPr>
            <a:r>
              <a:rPr lang="fa-IR" altLang="en-US" sz="2800" b="1" dirty="0" smtClean="0">
                <a:solidFill>
                  <a:srgbClr val="002060"/>
                </a:solidFill>
                <a:cs typeface="B Nazanin" panose="00000400000000000000" pitchFamily="2" charset="-78"/>
              </a:rPr>
              <a:t>میزان آمادگی جسمانی</a:t>
            </a:r>
          </a:p>
          <a:p>
            <a:pPr algn="r" rtl="1" eaLnBrk="1" hangingPunct="1">
              <a:lnSpc>
                <a:spcPct val="90000"/>
              </a:lnSpc>
              <a:buClr>
                <a:srgbClr val="C00000"/>
              </a:buClr>
              <a:buFont typeface="Wingdings" panose="05000000000000000000" pitchFamily="2" charset="2"/>
              <a:buChar char="v"/>
            </a:pPr>
            <a:r>
              <a:rPr lang="fa-IR" altLang="en-US" sz="2800" b="1" dirty="0" smtClean="0">
                <a:solidFill>
                  <a:srgbClr val="002060"/>
                </a:solidFill>
                <a:cs typeface="B Nazanin" panose="00000400000000000000" pitchFamily="2" charset="-78"/>
              </a:rPr>
              <a:t>نوع فعالیت</a:t>
            </a:r>
            <a:endParaRPr lang="en-US" altLang="en-US" sz="2800" b="1" dirty="0" smtClean="0">
              <a:solidFill>
                <a:srgbClr val="002060"/>
              </a:solidFill>
              <a:cs typeface="B Nazanin" panose="00000400000000000000" pitchFamily="2" charset="-78"/>
            </a:endParaRPr>
          </a:p>
        </p:txBody>
      </p:sp>
      <p:pic>
        <p:nvPicPr>
          <p:cNvPr id="21508" name="Picture 21" descr="j0286867"/>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9829800" y="3228976"/>
            <a:ext cx="2438400" cy="2055813"/>
          </a:xfrm>
          <a:noFill/>
        </p:spPr>
      </p:pic>
    </p:spTree>
    <p:extLst>
      <p:ext uri="{BB962C8B-B14F-4D97-AF65-F5344CB8AC3E}">
        <p14:creationId xmlns:p14="http://schemas.microsoft.com/office/powerpoint/2010/main" val="12521127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3891">
                                            <p:txEl>
                                              <p:pRg st="2" end="2"/>
                                            </p:txEl>
                                          </p:spTgt>
                                        </p:tgtEl>
                                        <p:attrNameLst>
                                          <p:attrName>style.visibility</p:attrName>
                                        </p:attrNameLst>
                                      </p:cBhvr>
                                      <p:to>
                                        <p:strVal val="visible"/>
                                      </p:to>
                                    </p:set>
                                    <p:animEffect transition="in" filter="blinds(horizontal)">
                                      <p:cBhvr>
                                        <p:cTn id="7" dur="500"/>
                                        <p:tgtEl>
                                          <p:spTgt spid="29389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3891">
                                            <p:txEl>
                                              <p:pRg st="3" end="3"/>
                                            </p:txEl>
                                          </p:spTgt>
                                        </p:tgtEl>
                                        <p:attrNameLst>
                                          <p:attrName>style.visibility</p:attrName>
                                        </p:attrNameLst>
                                      </p:cBhvr>
                                      <p:to>
                                        <p:strVal val="visible"/>
                                      </p:to>
                                    </p:set>
                                    <p:animEffect transition="in" filter="blinds(horizontal)">
                                      <p:cBhvr>
                                        <p:cTn id="12" dur="500"/>
                                        <p:tgtEl>
                                          <p:spTgt spid="293891">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93891">
                                            <p:txEl>
                                              <p:pRg st="4" end="4"/>
                                            </p:txEl>
                                          </p:spTgt>
                                        </p:tgtEl>
                                        <p:attrNameLst>
                                          <p:attrName>style.visibility</p:attrName>
                                        </p:attrNameLst>
                                      </p:cBhvr>
                                      <p:to>
                                        <p:strVal val="visible"/>
                                      </p:to>
                                    </p:set>
                                    <p:animEffect transition="in" filter="blinds(horizontal)">
                                      <p:cBhvr>
                                        <p:cTn id="17" dur="500"/>
                                        <p:tgtEl>
                                          <p:spTgt spid="293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پرونده" ma:contentTypeID="0x010100232990898C86F14BBB8A603765DCFF82" ma:contentTypeVersion="0" ma:contentTypeDescription="یک سند جدید ایجاد کنید." ma:contentTypeScope="" ma:versionID="6ea1470dcce4169f14a1c0382d680ca6">
  <xsd:schema xmlns:xsd="http://www.w3.org/2001/XMLSchema" xmlns:xs="http://www.w3.org/2001/XMLSchema" xmlns:p="http://schemas.microsoft.com/office/2006/metadata/properties" xmlns:ns2="1047730d-92e1-4018-9084-d932fd3a7f58" targetNamespace="http://schemas.microsoft.com/office/2006/metadata/properties" ma:root="true" ma:fieldsID="54a7b0c75f937540823eed961d665b27" ns2:_="">
    <xsd:import namespace="1047730d-92e1-4018-9084-d932fd3a7f5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47730d-92e1-4018-9084-d932fd3a7f58" elementFormDefault="qualified">
    <xsd:import namespace="http://schemas.microsoft.com/office/2006/documentManagement/types"/>
    <xsd:import namespace="http://schemas.microsoft.com/office/infopath/2007/PartnerControls"/>
    <xsd:element name="_dlc_DocId" ma:index="8" nillable="true" ma:displayName="مقدار شناسه سند" ma:description="مقدار شناسه سند تعیین شده برای این آیتم." ma:internalName="_dlc_DocId" ma:readOnly="true">
      <xsd:simpleType>
        <xsd:restriction base="dms:Text"/>
      </xsd:simpleType>
    </xsd:element>
    <xsd:element name="_dlc_DocIdUrl" ma:index="9" nillable="true" ma:displayName="شناسه سند" ma:description="پیوند دائمی به این سند."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حفظ شناسه" ma:description="نگهداری شناسه در حین افزودن."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1047730d-92e1-4018-9084-d932fd3a7f58">5NN7CDR5NKU2-767-12</_dlc_DocId>
    <_dlc_DocIdUrl xmlns="1047730d-92e1-4018-9084-d932fd3a7f58">
      <Url>http://www.health.gov.ir/family/YHO/_layouts/DocIdRedir.aspx?ID=5NN7CDR5NKU2-767-12</Url>
      <Description>5NN7CDR5NKU2-767-12</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8F4B57E-60A8-48EF-A88E-2289AFE7CF2E}">
  <ds:schemaRefs>
    <ds:schemaRef ds:uri="http://schemas.microsoft.com/sharepoint/v3/contenttype/forms"/>
  </ds:schemaRefs>
</ds:datastoreItem>
</file>

<file path=customXml/itemProps2.xml><?xml version="1.0" encoding="utf-8"?>
<ds:datastoreItem xmlns:ds="http://schemas.openxmlformats.org/officeDocument/2006/customXml" ds:itemID="{A551537C-C66D-4631-9ACC-1F9C5EE51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47730d-92e1-4018-9084-d932fd3a7f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1F0DB6-CE43-4547-8D0A-8775A40097ED}">
  <ds:schemaRefs>
    <ds:schemaRef ds:uri="http://schemas.microsoft.com/office/2006/documentManagement/types"/>
    <ds:schemaRef ds:uri="http://www.w3.org/XML/1998/namespace"/>
    <ds:schemaRef ds:uri="http://purl.org/dc/terms/"/>
    <ds:schemaRef ds:uri="http://purl.org/dc/dcmitype/"/>
    <ds:schemaRef ds:uri="http://purl.org/dc/elements/1.1/"/>
    <ds:schemaRef ds:uri="http://schemas.openxmlformats.org/package/2006/metadata/core-properties"/>
    <ds:schemaRef ds:uri="1047730d-92e1-4018-9084-d932fd3a7f58"/>
    <ds:schemaRef ds:uri="http://schemas.microsoft.com/office/2006/metadata/properties"/>
    <ds:schemaRef ds:uri="http://schemas.microsoft.com/office/infopath/2007/PartnerControls"/>
  </ds:schemaRefs>
</ds:datastoreItem>
</file>

<file path=customXml/itemProps4.xml><?xml version="1.0" encoding="utf-8"?>
<ds:datastoreItem xmlns:ds="http://schemas.openxmlformats.org/officeDocument/2006/customXml" ds:itemID="{2E8D6658-2D74-48E6-A44D-CFB948B1071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Retrospect</Template>
  <TotalTime>523</TotalTime>
  <Words>3403</Words>
  <Application>Microsoft Office PowerPoint</Application>
  <PresentationFormat>Custom</PresentationFormat>
  <Paragraphs>351</Paragraphs>
  <Slides>53</Slides>
  <Notes>5</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Retrospect</vt:lpstr>
      <vt:lpstr>PowerPoint Presentation</vt:lpstr>
      <vt:lpstr>راهنمای فعالیت جسمانی میانسالان مبتلا به دیابت شیرین</vt:lpstr>
      <vt:lpstr>فعالیت جسمانی منظم و ورزش اثرات معجزه آسایی در دیابت دارد.</vt:lpstr>
      <vt:lpstr>PowerPoint Presentation</vt:lpstr>
      <vt:lpstr>مروری بر متون</vt:lpstr>
      <vt:lpstr>اثرات مفید فعالیت جسمانی</vt:lpstr>
      <vt:lpstr>ورزش و کنترل قند خون</vt:lpstr>
      <vt:lpstr>اثر مثبت فعالیت جسمانی بر قند خون</vt:lpstr>
      <vt:lpstr>عوامل مرتبط با اثر فعالیت جسمانی بر کاهش قند خون</vt:lpstr>
      <vt:lpstr>اثر فعالیت جسمانی بر قند خون</vt:lpstr>
      <vt:lpstr>اثر فعالیت جسمانی بر میزان قند خون</vt:lpstr>
      <vt:lpstr>توصیه های عمومی برای ورزش بیمار دیابتی</vt:lpstr>
      <vt:lpstr>PowerPoint Presentation</vt:lpstr>
      <vt:lpstr>ورزش هوازی</vt:lpstr>
      <vt:lpstr>ورزش مقاومتی</vt:lpstr>
      <vt:lpstr>تمرینات انعطاف پذیری</vt:lpstr>
      <vt:lpstr>PowerPoint Presentation</vt:lpstr>
      <vt:lpstr>قبل از تکمیل پرسش‌نامه مرتبط با فعالیت بدنی و در قدم اول اطمینان حاصل کنید فرد مبتلا به کدام بیماری است:</vt:lpstr>
      <vt:lpstr>PowerPoint Presentation</vt:lpstr>
      <vt:lpstr>PowerPoint Presentation</vt:lpstr>
      <vt:lpstr>PowerPoint Presentation</vt:lpstr>
      <vt:lpstr>PowerPoint Presentation</vt:lpstr>
      <vt:lpstr>PowerPoint Presentation</vt:lpstr>
      <vt:lpstr>PowerPoint Presentation</vt:lpstr>
      <vt:lpstr>بررسی علامت ها در بیمار توجه: هرگونه تغییر نسبت به یک ماه گذشته مثبت درنظرگرفته می‌شود.</vt:lpstr>
      <vt:lpstr>بررسی علامت ها در بیمار توجه: هرگونه تغییر نسبت به یک ماه گذشته مثبت درنظرگرفته می‌شود.</vt:lpstr>
      <vt:lpstr>بر اساس پاسخ بیمار سوالات و علامت ها، طبقه بندی کنید:</vt:lpstr>
      <vt:lpstr>PowerPoint Presentation</vt:lpstr>
      <vt:lpstr>ارزیابی های تکمیلی و اندازه گیری ها</vt:lpstr>
      <vt:lpstr>موارد منع شروع ورزش در بیماران</vt:lpstr>
      <vt:lpstr>موارد منع شروع ورزش در بیماران</vt:lpstr>
      <vt:lpstr>موارد عدم شروع ورزش در بیماران مبتلا به ديابت</vt:lpstr>
      <vt:lpstr>PowerPoint Presentation</vt:lpstr>
      <vt:lpstr>لیست مواد دارای 10-15 گرم کربوهیدرات:</vt:lpstr>
      <vt:lpstr>PowerPoint Presentation</vt:lpstr>
      <vt:lpstr>PowerPoint Presentation</vt:lpstr>
      <vt:lpstr>برنامه ورزشی را تجویز نمایید: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توصيه‌هاي عمومی قبل از شروع ورزش</vt:lpstr>
      <vt:lpstr>PowerPoint Presentation</vt:lpstr>
      <vt:lpstr>PowerPoint Presentation</vt:lpstr>
      <vt:lpstr>مجموعه علائم افت قند خون</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Z_A</dc:creator>
  <cp:lastModifiedBy>user</cp:lastModifiedBy>
  <cp:revision>55</cp:revision>
  <dcterms:created xsi:type="dcterms:W3CDTF">2018-11-29T17:53:21Z</dcterms:created>
  <dcterms:modified xsi:type="dcterms:W3CDTF">2019-07-21T16:10:27Z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0x010100232990898C86F14BBB8A603765DCFF82</vt:lpwstr>
  </property>
  <property fmtid="{D5CDD505-2E9C-101B-9397-08002B2CF9AE}" pid="3" name="_dlc_DocIdItemGuid">
    <vt:lpwstr>68af211d-ce5e-4e2e-8975-686bf476f668</vt:lpwstr>
  </property>
</Properties>
</file>