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73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72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27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4" r:id="rId2"/>
    <p:sldId id="408" r:id="rId3"/>
    <p:sldId id="412" r:id="rId4"/>
    <p:sldId id="409" r:id="rId5"/>
    <p:sldId id="411" r:id="rId6"/>
    <p:sldId id="366" r:id="rId7"/>
    <p:sldId id="367" r:id="rId8"/>
    <p:sldId id="393" r:id="rId9"/>
    <p:sldId id="387" r:id="rId10"/>
    <p:sldId id="388" r:id="rId11"/>
    <p:sldId id="390" r:id="rId12"/>
    <p:sldId id="391" r:id="rId13"/>
    <p:sldId id="392" r:id="rId14"/>
    <p:sldId id="386" r:id="rId15"/>
    <p:sldId id="394" r:id="rId16"/>
    <p:sldId id="395" r:id="rId17"/>
    <p:sldId id="396" r:id="rId18"/>
    <p:sldId id="397" r:id="rId19"/>
    <p:sldId id="398" r:id="rId20"/>
    <p:sldId id="399" r:id="rId21"/>
    <p:sldId id="400" r:id="rId22"/>
    <p:sldId id="401" r:id="rId23"/>
    <p:sldId id="402" r:id="rId24"/>
    <p:sldId id="403" r:id="rId25"/>
    <p:sldId id="368" r:id="rId26"/>
    <p:sldId id="369" r:id="rId27"/>
    <p:sldId id="370" r:id="rId28"/>
    <p:sldId id="404" r:id="rId29"/>
    <p:sldId id="405" r:id="rId30"/>
    <p:sldId id="407" r:id="rId31"/>
    <p:sldId id="372" r:id="rId32"/>
    <p:sldId id="413" r:id="rId33"/>
    <p:sldId id="414" r:id="rId34"/>
    <p:sldId id="373" r:id="rId35"/>
    <p:sldId id="374" r:id="rId36"/>
    <p:sldId id="375" r:id="rId37"/>
    <p:sldId id="376" r:id="rId38"/>
    <p:sldId id="377" r:id="rId39"/>
    <p:sldId id="378" r:id="rId40"/>
    <p:sldId id="379" r:id="rId41"/>
    <p:sldId id="380" r:id="rId42"/>
    <p:sldId id="381" r:id="rId43"/>
    <p:sldId id="382" r:id="rId44"/>
    <p:sldId id="383" r:id="rId45"/>
    <p:sldId id="384" r:id="rId46"/>
    <p:sldId id="385" r:id="rId47"/>
    <p:sldId id="296" r:id="rId48"/>
    <p:sldId id="340" r:id="rId49"/>
    <p:sldId id="341" r:id="rId50"/>
    <p:sldId id="342" r:id="rId51"/>
    <p:sldId id="299" r:id="rId52"/>
    <p:sldId id="343" r:id="rId53"/>
    <p:sldId id="344" r:id="rId54"/>
    <p:sldId id="345" r:id="rId55"/>
    <p:sldId id="300" r:id="rId56"/>
    <p:sldId id="346" r:id="rId57"/>
    <p:sldId id="347" r:id="rId58"/>
    <p:sldId id="348" r:id="rId59"/>
    <p:sldId id="301" r:id="rId60"/>
    <p:sldId id="349" r:id="rId61"/>
    <p:sldId id="350" r:id="rId62"/>
    <p:sldId id="351" r:id="rId63"/>
    <p:sldId id="302" r:id="rId64"/>
    <p:sldId id="352" r:id="rId65"/>
    <p:sldId id="353" r:id="rId66"/>
    <p:sldId id="354" r:id="rId67"/>
    <p:sldId id="303" r:id="rId68"/>
    <p:sldId id="355" r:id="rId69"/>
    <p:sldId id="356" r:id="rId70"/>
    <p:sldId id="357" r:id="rId71"/>
    <p:sldId id="304" r:id="rId72"/>
    <p:sldId id="358" r:id="rId73"/>
    <p:sldId id="359" r:id="rId74"/>
    <p:sldId id="360" r:id="rId75"/>
    <p:sldId id="305" r:id="rId76"/>
    <p:sldId id="361" r:id="rId77"/>
    <p:sldId id="362" r:id="rId78"/>
    <p:sldId id="363" r:id="rId79"/>
    <p:sldId id="415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88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86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ustomXml" Target="../customXml/item3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12A909-E1F1-410D-AAB2-6EECC87FB211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961BD0-905B-4A90-BF94-6CF0154C68B0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592135" y="2887530"/>
            <a:ext cx="9038813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7788" y="1387737"/>
            <a:ext cx="9036424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6786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A909-E1F1-410D-AAB2-6EECC87FB211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1BD0-905B-4A90-BF94-6CF0154C68B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2081" y="559399"/>
            <a:ext cx="2237591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7985" y="849855"/>
            <a:ext cx="7343889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A909-E1F1-410D-AAB2-6EECC87FB211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1BD0-905B-4A90-BF94-6CF0154C68B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6125426" y="2880824"/>
            <a:ext cx="5480154" cy="923330"/>
            <a:chOff x="1815339" y="1496875"/>
            <a:chExt cx="5480154" cy="692497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496875"/>
              <a:ext cx="877163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A909-E1F1-410D-AAB2-6EECC87FB211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1BD0-905B-4A90-BF94-6CF0154C68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563446" y="2887579"/>
            <a:ext cx="9038813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54" y="1204857"/>
            <a:ext cx="10339617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331" y="3767317"/>
            <a:ext cx="10312996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A909-E1F1-410D-AAB2-6EECC87FB211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1BD0-905B-4A90-BF94-6CF0154C68B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A909-E1F1-410D-AAB2-6EECC87FB211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1BD0-905B-4A90-BF94-6CF0154C68B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240280"/>
            <a:ext cx="5071872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193535" y="2240280"/>
            <a:ext cx="5071872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2080" y="2240280"/>
            <a:ext cx="458992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7984" y="2947595"/>
            <a:ext cx="5071872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9741" y="2240280"/>
            <a:ext cx="4596384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944368"/>
            <a:ext cx="50663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A909-E1F1-410D-AAB2-6EECC87FB211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1BD0-905B-4A90-BF94-6CF0154C68B0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A909-E1F1-410D-AAB2-6EECC87FB211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1BD0-905B-4A90-BF94-6CF0154C68B0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A909-E1F1-410D-AAB2-6EECC87FB211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1BD0-905B-4A90-BF94-6CF0154C68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2773" y="1678196"/>
            <a:ext cx="4563311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669" y="559399"/>
            <a:ext cx="5488889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2773" y="3603813"/>
            <a:ext cx="4548967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A909-E1F1-410D-AAB2-6EECC87FB211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1BD0-905B-4A90-BF94-6CF0154C68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642" y="4668819"/>
            <a:ext cx="10356028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911723" y="666965"/>
            <a:ext cx="6362875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986" y="5324306"/>
            <a:ext cx="10341685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A909-E1F1-410D-AAB2-6EECC87FB211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1BD0-905B-4A90-BF94-6CF0154C68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7987" y="570156"/>
            <a:ext cx="10341684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330" y="2248348"/>
            <a:ext cx="10327340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504" y="6161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012A909-E1F1-410D-AAB2-6EECC87FB211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16144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52352" y="6161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3961BD0-905B-4A90-BF94-6CF0154C68B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65760" indent="-36576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166813"/>
            <a:ext cx="6630988" cy="1731962"/>
          </a:xfrm>
        </p:spPr>
        <p:txBody>
          <a:bodyPr/>
          <a:lstStyle/>
          <a:p>
            <a:r>
              <a:rPr lang="fa-IR" sz="4400" b="1" dirty="0">
                <a:solidFill>
                  <a:srgbClr val="002060"/>
                </a:solidFill>
                <a:effectLst/>
                <a:latin typeface="B Tahoma" panose="020B0604030504040204" pitchFamily="34" charset="0"/>
                <a:ea typeface="B Tahoma" panose="020B0604030504040204" pitchFamily="34" charset="0"/>
                <a:cs typeface="B Nazanin" panose="00000400000000000000" pitchFamily="2" charset="-78"/>
              </a:rPr>
              <a:t>راهنمای فعالیت فیزیکی افراد مبتلا به استئوآرتریت زانو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fa-IR" dirty="0">
              <a:solidFill>
                <a:srgbClr val="00B050">
                  <a:alpha val="68000"/>
                </a:srgb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-1457011" y="2898775"/>
            <a:ext cx="8534400" cy="1752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36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دکتر ساناز کبیری</a:t>
            </a:r>
          </a:p>
          <a:p>
            <a:pPr marL="0" indent="0" algn="ctr">
              <a:buNone/>
            </a:pPr>
            <a:r>
              <a:rPr lang="fa-IR" sz="36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متخصص پزشکی ورزشی</a:t>
            </a:r>
            <a:endParaRPr lang="fa-IR" sz="3600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333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 dirty="0"/>
              <a:t>آیا تا به حال تعادل خود را بخاطر </a:t>
            </a:r>
            <a:r>
              <a:rPr lang="fa-IR" dirty="0">
                <a:solidFill>
                  <a:srgbClr val="FF0000"/>
                </a:solidFill>
              </a:rPr>
              <a:t>سرگیجه یا سیاهی رفتن چشم‌ها </a:t>
            </a:r>
            <a:r>
              <a:rPr lang="fa-IR" dirty="0"/>
              <a:t>از دست داده‌اید و یا تا به حال هوشیاری خود را طی 12 ماه گذشته از دست داده‌اید</a:t>
            </a:r>
            <a:r>
              <a:rPr lang="fa-IR" dirty="0" smtClean="0"/>
              <a:t>؟</a:t>
            </a:r>
            <a:endParaRPr lang="en-US" dirty="0" smtClean="0"/>
          </a:p>
          <a:p>
            <a:pPr marL="0" lvl="0" indent="0">
              <a:buNone/>
            </a:pPr>
            <a:endParaRPr lang="en-US" dirty="0" smtClean="0"/>
          </a:p>
          <a:p>
            <a:pPr lvl="1"/>
            <a:r>
              <a:rPr lang="fa-IR" dirty="0"/>
              <a:t>اگرسرگیجه یا سیاهی رفتن چشم‌ها بدنبال نفس نفس زدن های بیش از حد (مثلا حین ورزش شدید) بوده است، پاسخ منفی به سؤال بالا بدهید.</a:t>
            </a:r>
            <a:endParaRPr lang="en-US" dirty="0"/>
          </a:p>
          <a:p>
            <a:pPr lvl="1"/>
            <a:endParaRPr lang="fa-IR" dirty="0"/>
          </a:p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986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 dirty="0"/>
              <a:t>آیا تا به حال </a:t>
            </a:r>
            <a:r>
              <a:rPr lang="fa-IR" dirty="0">
                <a:solidFill>
                  <a:srgbClr val="FF0000"/>
                </a:solidFill>
              </a:rPr>
              <a:t>بیماری مزمن </a:t>
            </a:r>
            <a:r>
              <a:rPr lang="fa-IR" dirty="0"/>
              <a:t>دیگری برای شما تشخیص داده شده است؟ موارد آن را بنویسید:-------</a:t>
            </a:r>
            <a:endParaRPr lang="en-US" dirty="0"/>
          </a:p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9437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 dirty="0"/>
              <a:t>آیا در حال حاضر </a:t>
            </a:r>
            <a:r>
              <a:rPr lang="fa-IR" dirty="0">
                <a:solidFill>
                  <a:srgbClr val="FF0000"/>
                </a:solidFill>
              </a:rPr>
              <a:t>دارو</a:t>
            </a:r>
            <a:r>
              <a:rPr lang="fa-IR" dirty="0"/>
              <a:t>یی برای بیماری مزمن خود مصرف می‌کنید؟ لطفا بیماری‌ها و داروهایی را که مصرف می‌کنید، لیست فرمایید.</a:t>
            </a:r>
            <a:endParaRPr lang="en-US" dirty="0"/>
          </a:p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9939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 dirty="0"/>
              <a:t>آیا در حال حاضر یا در 12 ماه گذشته </a:t>
            </a:r>
            <a:r>
              <a:rPr lang="fa-IR" dirty="0">
                <a:solidFill>
                  <a:srgbClr val="FF0000"/>
                </a:solidFill>
              </a:rPr>
              <a:t>مشکلی در استخوان‌ها، مفاصل یا بافت نرم </a:t>
            </a:r>
            <a:r>
              <a:rPr lang="fa-IR" dirty="0"/>
              <a:t>(عضله، تاندون، لیگامان) داشته‌اید که با افزایش فعالیت فیزیکی بدتر شود</a:t>
            </a:r>
            <a:r>
              <a:rPr lang="fa-IR" dirty="0" smtClean="0"/>
              <a:t>؟</a:t>
            </a:r>
            <a:endParaRPr lang="en-US" dirty="0" smtClean="0"/>
          </a:p>
          <a:p>
            <a:pPr lvl="0"/>
            <a:endParaRPr lang="en-US" dirty="0" smtClean="0"/>
          </a:p>
          <a:p>
            <a:pPr lvl="1"/>
            <a:r>
              <a:rPr lang="fa-IR" dirty="0" smtClean="0"/>
              <a:t> </a:t>
            </a:r>
            <a:r>
              <a:rPr lang="fa-IR" dirty="0"/>
              <a:t>لطفا اگر در گذشته مشکلی داشته‌اید، ولی در حال حاضر فعالیت فیزیکی شما را محدود نمی‌کند، پاسخ خیر بدهید</a:t>
            </a:r>
            <a:r>
              <a:rPr lang="fa-IR" dirty="0" smtClean="0"/>
              <a:t>.</a:t>
            </a:r>
            <a:endParaRPr lang="en-US" dirty="0" smtClean="0"/>
          </a:p>
          <a:p>
            <a:pPr lvl="1"/>
            <a:r>
              <a:rPr lang="fa-IR" dirty="0" smtClean="0"/>
              <a:t> </a:t>
            </a:r>
            <a:r>
              <a:rPr lang="fa-IR" dirty="0"/>
              <a:t>لطفا مشکلات ذکر شده را بنویسید.</a:t>
            </a:r>
            <a:endParaRPr lang="en-US" dirty="0"/>
          </a:p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3910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32330" y="2098431"/>
            <a:ext cx="10327340" cy="4654061"/>
          </a:xfrm>
        </p:spPr>
        <p:txBody>
          <a:bodyPr>
            <a:normAutofit/>
          </a:bodyPr>
          <a:lstStyle/>
          <a:p>
            <a:pPr lvl="0"/>
            <a:r>
              <a:rPr lang="fa-IR" dirty="0" smtClean="0"/>
              <a:t>آیا </a:t>
            </a:r>
            <a:r>
              <a:rPr lang="fa-IR" dirty="0"/>
              <a:t>تا به حال پزشکتان به شما گفته است که فقط باید </a:t>
            </a:r>
            <a:r>
              <a:rPr lang="fa-IR" dirty="0">
                <a:solidFill>
                  <a:srgbClr val="FF0000"/>
                </a:solidFill>
              </a:rPr>
              <a:t>تحت نظارت پزشک </a:t>
            </a:r>
            <a:r>
              <a:rPr lang="fa-IR" dirty="0"/>
              <a:t>فعالیت فیزیکی داشته باشید؟</a:t>
            </a:r>
            <a:endParaRPr lang="en-US" dirty="0"/>
          </a:p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6317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a-IR" b="1" dirty="0"/>
              <a:t>پرسش‌های اختصاصی: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48541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/>
              <a:t>آیا در یک سال گذشته </a:t>
            </a:r>
            <a:r>
              <a:rPr lang="ar-SA" dirty="0">
                <a:solidFill>
                  <a:srgbClr val="FF0000"/>
                </a:solidFill>
              </a:rPr>
              <a:t>مشکل استخوانی یا درد و تورم مفاصل </a:t>
            </a:r>
            <a:r>
              <a:rPr lang="ar-SA" dirty="0"/>
              <a:t>(بجز زانو) داشته‌اید که با فعالیت فیزیکی بدتر شود؟</a:t>
            </a:r>
            <a:endParaRPr lang="fa-IR" dirty="0"/>
          </a:p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3478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/>
              <a:t>آیا تا به حال دچار </a:t>
            </a:r>
            <a:r>
              <a:rPr lang="ar-SA" dirty="0">
                <a:solidFill>
                  <a:srgbClr val="FF0000"/>
                </a:solidFill>
              </a:rPr>
              <a:t>تورم مفاصل محیطی </a:t>
            </a:r>
            <a:r>
              <a:rPr lang="ar-SA" dirty="0"/>
              <a:t>یا </a:t>
            </a:r>
            <a:r>
              <a:rPr lang="ar-SA" dirty="0">
                <a:solidFill>
                  <a:srgbClr val="FF0000"/>
                </a:solidFill>
              </a:rPr>
              <a:t>تغییر شکل مفصلی </a:t>
            </a:r>
            <a:r>
              <a:rPr lang="ar-SA" dirty="0"/>
              <a:t>شده‌اید؟</a:t>
            </a:r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0629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/>
              <a:t>آیا در حال حاضر دچار </a:t>
            </a:r>
            <a:r>
              <a:rPr lang="ar-SA" dirty="0">
                <a:solidFill>
                  <a:srgbClr val="FF0000"/>
                </a:solidFill>
              </a:rPr>
              <a:t>تورم زانو </a:t>
            </a:r>
            <a:r>
              <a:rPr lang="ar-SA" dirty="0"/>
              <a:t>هستيد؟</a:t>
            </a:r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 descr="Image result for knee swel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73" y="3077041"/>
            <a:ext cx="4798262" cy="332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68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/>
              <a:t>آیا طی سه ماه گذشته هرگونه </a:t>
            </a:r>
            <a:r>
              <a:rPr lang="ar-SA" dirty="0">
                <a:solidFill>
                  <a:srgbClr val="FF0000"/>
                </a:solidFill>
              </a:rPr>
              <a:t>مداخله پزشکی </a:t>
            </a:r>
            <a:r>
              <a:rPr lang="ar-SA" dirty="0"/>
              <a:t>از جمله تزریق داخل مفصل زانو یا جراحی زانو انجام داده‌اید؟</a:t>
            </a:r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 descr="Image result for knee injec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18" y="3689289"/>
            <a:ext cx="3733137" cy="279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38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knee osteoarthritis sympto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1" y="130227"/>
            <a:ext cx="12002070" cy="64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15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/>
              <a:t>آيا دچار </a:t>
            </a:r>
            <a:r>
              <a:rPr lang="ar-SA" dirty="0">
                <a:solidFill>
                  <a:srgbClr val="FF0000"/>
                </a:solidFill>
              </a:rPr>
              <a:t>كاهش دامنه حركتي </a:t>
            </a:r>
            <a:r>
              <a:rPr lang="ar-SA" dirty="0"/>
              <a:t>مفصل زانو هستيد؟</a:t>
            </a:r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794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/>
              <a:t>آیا در6 ماه گذشته </a:t>
            </a:r>
            <a:r>
              <a:rPr lang="ar-SA" dirty="0">
                <a:solidFill>
                  <a:srgbClr val="FF0000"/>
                </a:solidFill>
              </a:rPr>
              <a:t>ویزیت پزشک </a:t>
            </a:r>
            <a:r>
              <a:rPr lang="ar-SA" dirty="0"/>
              <a:t>داشته‌اید؟</a:t>
            </a:r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955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بررسی سطح فعالیت فیزیکی و اندازه‌گیری‌ها را آغاز کنید. (ادامه راهنما</a:t>
            </a:r>
            <a:r>
              <a:rPr lang="fa-IR" dirty="0" smtClean="0"/>
              <a:t>)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fa-IR" b="1" dirty="0"/>
              <a:t>توجه: </a:t>
            </a:r>
            <a:r>
              <a:rPr lang="fa-IR" dirty="0"/>
              <a:t>در صورتی‌که سن بیمار </a:t>
            </a:r>
            <a:r>
              <a:rPr lang="fa-IR" dirty="0">
                <a:solidFill>
                  <a:srgbClr val="FF0000"/>
                </a:solidFill>
              </a:rPr>
              <a:t>45 سال و یا بیشتر </a:t>
            </a:r>
            <a:r>
              <a:rPr lang="fa-IR" dirty="0"/>
              <a:t>است و قبلاً فعالیت فیزیکی مداوم نداشته‌ است، باید قبل از انجام فعالیت فیزیکی </a:t>
            </a:r>
            <a:r>
              <a:rPr lang="fa-IR" u="sng" dirty="0"/>
              <a:t>شدید</a:t>
            </a:r>
            <a:r>
              <a:rPr lang="fa-IR" dirty="0"/>
              <a:t> با متخصص پزشکی ورزشی مشورت کند.</a:t>
            </a:r>
            <a:endParaRPr lang="en-US" dirty="0"/>
          </a:p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b="1" dirty="0"/>
              <a:t>اگر پاسخ بیمار به تمامی سؤالات بالا منفی است</a:t>
            </a:r>
            <a:r>
              <a:rPr lang="en-US" sz="4800" b="1" dirty="0"/>
              <a:t>:</a:t>
            </a:r>
            <a:endParaRPr lang="fa-IR" sz="4800" dirty="0"/>
          </a:p>
        </p:txBody>
      </p:sp>
    </p:spTree>
    <p:extLst>
      <p:ext uri="{BB962C8B-B14F-4D97-AF65-F5344CB8AC3E}">
        <p14:creationId xmlns:p14="http://schemas.microsoft.com/office/powerpoint/2010/main" val="90222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قبل از شروع فعالیت فیزیکی باید توسط پزشک مرکز بررسی شده و در مورد ارجاع بیمار به متخصص تصمیم‌گیری شود.</a:t>
            </a:r>
            <a:endParaRPr lang="en-US" dirty="0"/>
          </a:p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1794" y="570156"/>
            <a:ext cx="11709678" cy="1054250"/>
          </a:xfrm>
        </p:spPr>
        <p:txBody>
          <a:bodyPr/>
          <a:lstStyle/>
          <a:p>
            <a:r>
              <a:rPr lang="fa-IR" sz="4400" b="1" dirty="0"/>
              <a:t>اگر بیمار به یکی یا بیشتر از سؤالات بالا پاسخ مثبت داده‌ است:</a:t>
            </a:r>
            <a:endParaRPr lang="fa-IR" sz="4400" dirty="0"/>
          </a:p>
        </p:txBody>
      </p:sp>
    </p:spTree>
    <p:extLst>
      <p:ext uri="{BB962C8B-B14F-4D97-AF65-F5344CB8AC3E}">
        <p14:creationId xmlns:p14="http://schemas.microsoft.com/office/powerpoint/2010/main" val="100765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7987" y="979122"/>
            <a:ext cx="10341684" cy="645284"/>
          </a:xfrm>
        </p:spPr>
        <p:txBody>
          <a:bodyPr/>
          <a:lstStyle/>
          <a:p>
            <a:r>
              <a:rPr lang="ar-SA" sz="4800" b="1" dirty="0"/>
              <a:t>اقدامات و مداخلات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806" y="2208335"/>
            <a:ext cx="436245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83" y="2208335"/>
            <a:ext cx="439102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806" y="3797179"/>
            <a:ext cx="440055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83" y="3539271"/>
            <a:ext cx="44291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rved Left Arrow 3"/>
          <p:cNvSpPr/>
          <p:nvPr/>
        </p:nvSpPr>
        <p:spPr>
          <a:xfrm>
            <a:off x="11148645" y="2403231"/>
            <a:ext cx="949569" cy="176432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82063" y="2403231"/>
            <a:ext cx="726830" cy="194603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4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410201"/>
            <a:ext cx="10972800" cy="715963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dirty="0"/>
              <a:t>در صورتیکه فرد به درد خود </a:t>
            </a:r>
            <a:r>
              <a:rPr lang="fa-IR" dirty="0">
                <a:solidFill>
                  <a:srgbClr val="FF0000"/>
                </a:solidFill>
              </a:rPr>
              <a:t>نمره 7 یا بیشتر </a:t>
            </a:r>
            <a:r>
              <a:rPr lang="fa-IR" dirty="0"/>
              <a:t>می‌دهد، ورزش را شروع نکنید و پزشک در مورد ارجاع بیمار به پزشک متخصص تصمیم‌گیری کند.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sz="4900" b="1" dirty="0"/>
              <a:t>ارزیابی‌ها و اندازه‌گیری‌ها: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98" y="1447800"/>
            <a:ext cx="9588500" cy="341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4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466" y="2248348"/>
            <a:ext cx="11364686" cy="3877815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fa-IR" b="1" smtClean="0">
                <a:solidFill>
                  <a:sysClr val="windowText" lastClr="000000"/>
                </a:solidFill>
                <a:latin typeface="Calibri" panose="020F0502020204030204"/>
                <a:cs typeface="B Nazanin" panose="00000400000000000000" pitchFamily="2" charset="-78"/>
              </a:rPr>
              <a:t>سنجش </a:t>
            </a:r>
            <a:r>
              <a:rPr lang="fa-IR" b="1" dirty="0">
                <a:solidFill>
                  <a:sysClr val="windowText" lastClr="000000"/>
                </a:solidFill>
                <a:latin typeface="Calibri" panose="020F0502020204030204"/>
                <a:cs typeface="B Nazanin" panose="00000400000000000000" pitchFamily="2" charset="-78"/>
              </a:rPr>
              <a:t>سطح فعالیت بدنی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ClrTx/>
              <a:buNone/>
              <a:defRPr/>
            </a:pPr>
            <a:r>
              <a:rPr lang="fa-IR" dirty="0">
                <a:solidFill>
                  <a:sysClr val="windowText" lastClr="000000"/>
                </a:solidFill>
                <a:latin typeface="Calibri" panose="020F0502020204030204"/>
                <a:cs typeface="B Nazanin" panose="00000400000000000000" pitchFamily="2" charset="-78"/>
              </a:rPr>
              <a:t>منظور از فعال بودن، انجام فعالیت بدنی با شدت متوسط برای حداقل 30 دقیقه در روز و 3 روز در هفته به مدت 3 ماه است. </a:t>
            </a:r>
          </a:p>
          <a:p>
            <a:pPr algn="r" rtl="1"/>
            <a:r>
              <a:rPr lang="fa-IR" dirty="0" smtClean="0"/>
              <a:t>ارزیابی </a:t>
            </a:r>
            <a:r>
              <a:rPr lang="fa-IR" dirty="0"/>
              <a:t>سطح فعالیت فیزیکی در این بخش همانند راهنمای فعالیت فیزیکی در میانسالان سالم انجام می شود، برای این کار به راهنمای مذکور مراجعه نمایید. </a:t>
            </a:r>
            <a:endParaRPr lang="en-US" dirty="0"/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b="1" dirty="0"/>
              <a:t>ارزیابی سطح فعالیت فیزیکی 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32870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/>
            <a:r>
              <a:rPr lang="fa-IR" dirty="0">
                <a:solidFill>
                  <a:srgbClr val="FF0000"/>
                </a:solidFill>
              </a:rPr>
              <a:t>فشار خون </a:t>
            </a:r>
            <a:r>
              <a:rPr lang="fa-IR" dirty="0"/>
              <a:t>و </a:t>
            </a:r>
            <a:r>
              <a:rPr lang="fa-IR" dirty="0">
                <a:solidFill>
                  <a:srgbClr val="FF0000"/>
                </a:solidFill>
              </a:rPr>
              <a:t>ضربان قلب </a:t>
            </a:r>
            <a:r>
              <a:rPr lang="fa-IR" dirty="0"/>
              <a:t>بیمار در حالت خوابیده و در دو نوبت با فاصله 5 دقیقه اندازه‌گیری شود.</a:t>
            </a:r>
            <a:endParaRPr lang="en-US" dirty="0"/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اندازه گیری‌ها</a:t>
            </a:r>
            <a:endParaRPr lang="fa-IR" dirty="0"/>
          </a:p>
        </p:txBody>
      </p:sp>
      <p:pic>
        <p:nvPicPr>
          <p:cNvPr id="6148" name="Picture 4" descr="Image result for blood press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37" y="3681440"/>
            <a:ext cx="4973760" cy="279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35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 dirty="0"/>
              <a:t>اندازه گیری قد و وزن</a:t>
            </a:r>
            <a:endParaRPr lang="en-US" dirty="0"/>
          </a:p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0" name="Picture 2" descr="Image result for weight and height che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57742"/>
            <a:ext cx="4959036" cy="32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69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2509" y="1949380"/>
            <a:ext cx="10927161" cy="4176783"/>
          </a:xfrm>
        </p:spPr>
        <p:txBody>
          <a:bodyPr/>
          <a:lstStyle/>
          <a:p>
            <a:r>
              <a:rPr lang="fa-IR" dirty="0"/>
              <a:t>ارزیابی دامنه حرکتی زانو </a:t>
            </a:r>
          </a:p>
          <a:p>
            <a:r>
              <a:rPr lang="fa-IR" dirty="0"/>
              <a:t>در صورت کاهش دامنه حرکتی </a:t>
            </a:r>
            <a:r>
              <a:rPr lang="fa-IR" dirty="0" smtClean="0"/>
              <a:t>زانو                  </a:t>
            </a:r>
            <a:r>
              <a:rPr lang="fa-IR" dirty="0"/>
              <a:t>ملاحظات </a:t>
            </a:r>
            <a:r>
              <a:rPr lang="ar-SA" dirty="0"/>
              <a:t>ورزش در بيماران مبتلا به </a:t>
            </a:r>
            <a:r>
              <a:rPr lang="fa-IR" dirty="0"/>
              <a:t>استئوآرتریت </a:t>
            </a:r>
            <a:r>
              <a:rPr lang="ar-SA" dirty="0" smtClean="0"/>
              <a:t>زانو</a:t>
            </a:r>
            <a:endParaRPr lang="fa-IR" dirty="0" smtClean="0"/>
          </a:p>
          <a:p>
            <a:endParaRPr lang="fa-IR" dirty="0"/>
          </a:p>
          <a:p>
            <a:r>
              <a:rPr lang="fa-IR" dirty="0"/>
              <a:t>در صورت کاهش شدید دامنه حرکتی زانو بیمار باید توسط پزشک به دقت معاینه شده و در مورد ارجاع به پزشک متخصص تصمیم‌گیری شود.</a:t>
            </a:r>
          </a:p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Left Arrow 3"/>
          <p:cNvSpPr/>
          <p:nvPr/>
        </p:nvSpPr>
        <p:spPr>
          <a:xfrm>
            <a:off x="6012873" y="2524877"/>
            <a:ext cx="1177636" cy="2909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8194" name="Picture 2" descr="Image result for knee range of motion assess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0" y="4187255"/>
            <a:ext cx="3914008" cy="260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0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93" y="56889"/>
            <a:ext cx="11018996" cy="485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847" y="648015"/>
            <a:ext cx="8811410" cy="2392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587" y="3040253"/>
            <a:ext cx="7083930" cy="37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/>
              <a:t>در صورتي‌كه فرد </a:t>
            </a:r>
            <a:r>
              <a:rPr lang="ar-SA" dirty="0">
                <a:solidFill>
                  <a:srgbClr val="FF0000"/>
                </a:solidFill>
              </a:rPr>
              <a:t>طي ٦ ماه گذشته فعاليت فيزيكي </a:t>
            </a:r>
            <a:r>
              <a:rPr lang="ar-SA" dirty="0"/>
              <a:t>داشته است</a:t>
            </a:r>
            <a:r>
              <a:rPr lang="fa-IR" dirty="0"/>
              <a:t>: ادامه راهنمای فعالیت </a:t>
            </a:r>
            <a:r>
              <a:rPr lang="fa-IR" dirty="0" smtClean="0"/>
              <a:t>فیزیکی</a:t>
            </a:r>
            <a:endParaRPr lang="en-US" dirty="0" smtClean="0"/>
          </a:p>
          <a:p>
            <a:endParaRPr lang="en-US" dirty="0"/>
          </a:p>
          <a:p>
            <a:r>
              <a:rPr lang="ar-SA" dirty="0"/>
              <a:t>در صورتي‌كه فرد طي ٦ ماه گذشته هیچ فعاليت فيزيكي نداشته است: پزشک برای تجویز نسخه ورزشی و یا ارجاع بیمار تصمیم‌گیری کند.</a:t>
            </a:r>
            <a:endParaRPr lang="en-US" dirty="0"/>
          </a:p>
          <a:p>
            <a:endParaRPr lang="en-US" dirty="0"/>
          </a:p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40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20202"/>
            <a:ext cx="10972800" cy="4585398"/>
          </a:xfrm>
        </p:spPr>
        <p:txBody>
          <a:bodyPr/>
          <a:lstStyle/>
          <a:p>
            <a:pPr lvl="0" algn="r" rtl="1"/>
            <a:r>
              <a:rPr lang="fa-IR" dirty="0"/>
              <a:t>از راه رفتن روي سطوح شيب دار به ويژه سرپاييني خودداري كنيد.</a:t>
            </a:r>
            <a:endParaRPr lang="en-US" dirty="0"/>
          </a:p>
          <a:p>
            <a:pPr algn="r" rtl="1"/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3384"/>
            <a:ext cx="10972800" cy="1201615"/>
          </a:xfrm>
        </p:spPr>
        <p:txBody>
          <a:bodyPr>
            <a:normAutofit fontScale="90000"/>
          </a:bodyPr>
          <a:lstStyle/>
          <a:p>
            <a:r>
              <a:rPr lang="ar-SA" sz="4900" b="1" dirty="0"/>
              <a:t>ملاحظات ورزش در بيماران مبتلا به استئوآرتریت زانو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  <p:pic>
        <p:nvPicPr>
          <p:cNvPr id="9218" name="Picture 2" descr="Image result for knee osteoarthritis walk uphill downhi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3526301"/>
            <a:ext cx="341644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 dirty="0"/>
              <a:t>استفاده از دوچرخه ثابت با تنظيم صحيح ارتفاع زین، يك روش مناسب ورزش در بيماران چاق است. (بخشي از وزن بيمار توسط صندلي تحمل مي‌شود و از فشار بر زانوها مي‌كاهد.)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sz="4900" b="1" dirty="0"/>
              <a:t>ملاحظات ورزش در بيماران مبتلا به استئوآرتریت زانو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69" y="2817033"/>
            <a:ext cx="2238219" cy="396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7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 dirty="0"/>
              <a:t>از انجام حركاتي كه باعث افزايش درد در زانوي شما مي‌شود، خودداري كنيد.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sz="4900" b="1" dirty="0"/>
              <a:t>ملاحظات ورزش در بيماران مبتلا به استئوآرتریت زانو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36144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r" rtl="1"/>
            <a:r>
              <a:rPr lang="fa-IR" dirty="0"/>
              <a:t>قبل از شروع ورزش به میزان کافی </a:t>
            </a:r>
            <a:r>
              <a:rPr lang="fa-IR" dirty="0">
                <a:solidFill>
                  <a:srgbClr val="FF0000"/>
                </a:solidFill>
              </a:rPr>
              <a:t>آب</a:t>
            </a:r>
            <a:r>
              <a:rPr lang="fa-IR" dirty="0"/>
              <a:t> بنوشید.</a:t>
            </a:r>
            <a:endParaRPr lang="en-US" dirty="0"/>
          </a:p>
          <a:p>
            <a:pPr lvl="1"/>
            <a:r>
              <a:rPr lang="fa-IR" dirty="0"/>
              <a:t>از نیم تا یک ساعت قبل از ورزش به میزان 2 تا 3 لیوان مایعات مصرف نمایید.</a:t>
            </a:r>
            <a:br>
              <a:rPr lang="fa-IR" dirty="0"/>
            </a:br>
            <a:r>
              <a:rPr lang="fa-IR" dirty="0"/>
              <a:t>(بطور کلی به قدری آب بنوشید که احساس تشنگی نکنید</a:t>
            </a:r>
            <a:r>
              <a:rPr lang="fa-IR" dirty="0" smtClean="0"/>
              <a:t>)</a:t>
            </a:r>
            <a:endParaRPr lang="en-US" dirty="0" smtClean="0"/>
          </a:p>
          <a:p>
            <a:pPr lvl="0" algn="r" rtl="1"/>
            <a:endParaRPr lang="en-US" dirty="0"/>
          </a:p>
          <a:p>
            <a:pPr lvl="0" algn="r" rtl="1"/>
            <a:r>
              <a:rPr lang="fa-IR" dirty="0"/>
              <a:t>داروی خود را طبق دستور پزشک و در فاصله زمانی مشخص و ثابت مصرف کنید</a:t>
            </a:r>
            <a:r>
              <a:rPr lang="fa-IR" dirty="0" smtClean="0"/>
              <a:t>.</a:t>
            </a:r>
            <a:endParaRPr lang="en-US" dirty="0" smtClean="0"/>
          </a:p>
          <a:p>
            <a:pPr lvl="0" algn="r" rtl="1"/>
            <a:endParaRPr lang="en-US" dirty="0"/>
          </a:p>
          <a:p>
            <a:pPr lvl="0" algn="r" rtl="1"/>
            <a:r>
              <a:rPr lang="fa-IR" dirty="0"/>
              <a:t>فشارخون خود را قبل از شروع ورزش چک کنید و در صورتی‌که در محدوده توصیه شده در دستورالعمل بود (کمتر از </a:t>
            </a:r>
            <a:r>
              <a:rPr lang="en-US" dirty="0"/>
              <a:t>mmHg </a:t>
            </a:r>
            <a:r>
              <a:rPr lang="fa-IR" dirty="0"/>
              <a:t>100/160)، ورزش را شروع کنید.</a:t>
            </a:r>
            <a:endParaRPr lang="en-US" dirty="0"/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b="1" dirty="0"/>
              <a:t>توصيه‌هاي قبل از شروع ورزش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54619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/>
              <a:t>از حبس کردن نفس حین انجام ورزش خودداری شود</a:t>
            </a:r>
            <a:r>
              <a:rPr lang="fa-IR" dirty="0" smtClean="0"/>
              <a:t>.</a:t>
            </a:r>
            <a:endParaRPr lang="en-US" dirty="0" smtClean="0"/>
          </a:p>
          <a:p>
            <a:pPr algn="r" rtl="1"/>
            <a:endParaRPr lang="fa-IR" dirty="0" smtClean="0"/>
          </a:p>
          <a:p>
            <a:pPr algn="r" rtl="1"/>
            <a:r>
              <a:rPr lang="fa-IR" dirty="0"/>
              <a:t>میزان مصرف مایعات حین ورزش بر اساس دستورالعمل زیر باشد</a:t>
            </a:r>
            <a:r>
              <a:rPr lang="fa-IR" dirty="0" smtClean="0"/>
              <a:t>:</a:t>
            </a:r>
          </a:p>
          <a:p>
            <a:pPr lvl="1"/>
            <a:r>
              <a:rPr lang="ar-SA" dirty="0"/>
              <a:t>حين ورزش هر </a:t>
            </a:r>
            <a:r>
              <a:rPr lang="fa-IR" dirty="0"/>
              <a:t>20 </a:t>
            </a:r>
            <a:r>
              <a:rPr lang="ar-SA" dirty="0"/>
              <a:t>دقيقه يك ليوان مايعات مصرف نماييد.</a:t>
            </a:r>
            <a:endParaRPr lang="en-US" dirty="0"/>
          </a:p>
          <a:p>
            <a:pPr algn="r" rtl="1"/>
            <a:endParaRPr lang="en-US" dirty="0"/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b="1" dirty="0"/>
              <a:t>ملاحظات حین جلسه ورزشی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2241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6413" y="2247900"/>
            <a:ext cx="5335587" cy="3878263"/>
          </a:xfrm>
        </p:spPr>
        <p:txBody>
          <a:bodyPr/>
          <a:lstStyle/>
          <a:p>
            <a:pPr lvl="0" algn="r" rtl="1"/>
            <a:r>
              <a:rPr lang="fa-IR" dirty="0">
                <a:solidFill>
                  <a:srgbClr val="FF0000"/>
                </a:solidFill>
              </a:rPr>
              <a:t>3 الی 5 روز در هفته </a:t>
            </a:r>
            <a:r>
              <a:rPr lang="fa-IR" dirty="0"/>
              <a:t>پیاده‌روی یا ورزش‌های معادل آن بر اساس جدول موجود در راهنمای ورزش میانسالان سالم</a:t>
            </a:r>
            <a:endParaRPr lang="en-US" dirty="0"/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185863"/>
            <a:ext cx="10342563" cy="438150"/>
          </a:xfrm>
        </p:spPr>
        <p:txBody>
          <a:bodyPr>
            <a:normAutofit fontScale="90000"/>
          </a:bodyPr>
          <a:lstStyle/>
          <a:p>
            <a:pPr algn="r"/>
            <a:r>
              <a:rPr lang="fa-IR" sz="4400" b="1" dirty="0"/>
              <a:t>برنامه ورزش</a:t>
            </a:r>
            <a:r>
              <a:rPr lang="ar-SA" sz="4400" b="1" dirty="0"/>
              <a:t> هوازي 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82772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/>
            <a:r>
              <a:rPr lang="fa-IR" dirty="0"/>
              <a:t>مدت هر جلسه ورزش: حداقل </a:t>
            </a:r>
            <a:r>
              <a:rPr lang="fa-IR" dirty="0">
                <a:solidFill>
                  <a:srgbClr val="FF0000"/>
                </a:solidFill>
              </a:rPr>
              <a:t>10 دقیقه </a:t>
            </a:r>
            <a:r>
              <a:rPr lang="fa-IR" dirty="0"/>
              <a:t>فعالیت فیزیکی ممتد </a:t>
            </a:r>
            <a:endParaRPr lang="en-US" dirty="0" smtClean="0"/>
          </a:p>
          <a:p>
            <a:pPr lvl="0" algn="r" rtl="1"/>
            <a:endParaRPr lang="en-US" dirty="0"/>
          </a:p>
          <a:p>
            <a:pPr lvl="0" algn="r" rtl="1"/>
            <a:r>
              <a:rPr lang="fa-IR" dirty="0"/>
              <a:t>تعداد جلسات ورزشی در روز: حداقل </a:t>
            </a:r>
            <a:r>
              <a:rPr lang="fa-IR" dirty="0">
                <a:solidFill>
                  <a:srgbClr val="FF0000"/>
                </a:solidFill>
              </a:rPr>
              <a:t>3 جلسه </a:t>
            </a:r>
            <a:r>
              <a:rPr lang="fa-IR" dirty="0"/>
              <a:t>10 دقیقه‌ای </a:t>
            </a:r>
            <a:endParaRPr lang="en-US" dirty="0" smtClean="0"/>
          </a:p>
          <a:p>
            <a:pPr lvl="0" algn="r" rtl="1"/>
            <a:endParaRPr lang="en-US" dirty="0"/>
          </a:p>
          <a:p>
            <a:pPr lvl="0" algn="r" rtl="1"/>
            <a:r>
              <a:rPr lang="fa-IR" dirty="0"/>
              <a:t>شدت ورزش: پیاده‌روی با سرعت</a:t>
            </a:r>
            <a:r>
              <a:rPr lang="fa-IR" dirty="0">
                <a:solidFill>
                  <a:srgbClr val="FF0000"/>
                </a:solidFill>
              </a:rPr>
              <a:t>100-80 گام در دقیقه </a:t>
            </a:r>
            <a:r>
              <a:rPr lang="fa-IR" dirty="0"/>
              <a:t>با درجه سختی کار 11 از </a:t>
            </a:r>
            <a:r>
              <a:rPr lang="fa-IR" dirty="0" smtClean="0"/>
              <a:t>20</a:t>
            </a:r>
            <a:endParaRPr lang="en-US" dirty="0" smtClean="0"/>
          </a:p>
          <a:p>
            <a:pPr lvl="0" algn="r" rtl="1"/>
            <a:endParaRPr lang="en-US" dirty="0"/>
          </a:p>
          <a:p>
            <a:pPr lvl="0" algn="r" rtl="1"/>
            <a:r>
              <a:rPr lang="fa-IR" dirty="0"/>
              <a:t>تعداد روزهای ورزش در هفته: </a:t>
            </a:r>
            <a:r>
              <a:rPr lang="fa-IR" dirty="0">
                <a:solidFill>
                  <a:srgbClr val="FF0000"/>
                </a:solidFill>
              </a:rPr>
              <a:t>3 الی 5 روز در هفته</a:t>
            </a:r>
            <a:endParaRPr lang="en-US" dirty="0">
              <a:solidFill>
                <a:srgbClr val="FF0000"/>
              </a:solidFill>
            </a:endParaRPr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b="1" dirty="0"/>
              <a:t>شروع ورزش هوازی در بیماران با تاریخچه بی‌حرکتی</a:t>
            </a:r>
            <a:r>
              <a:rPr lang="fa-IR" dirty="0"/>
              <a:t>: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49264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/>
            <a:r>
              <a:rPr lang="fa-IR" dirty="0"/>
              <a:t>مدت هر جلسه ورزش: حداقل </a:t>
            </a:r>
            <a:r>
              <a:rPr lang="fa-IR" dirty="0">
                <a:solidFill>
                  <a:srgbClr val="FF0000"/>
                </a:solidFill>
              </a:rPr>
              <a:t>20 دقیقه </a:t>
            </a:r>
            <a:r>
              <a:rPr lang="fa-IR" dirty="0"/>
              <a:t>فعالیت فیزیکی </a:t>
            </a:r>
            <a:r>
              <a:rPr lang="fa-IR" dirty="0" smtClean="0"/>
              <a:t>ممتد</a:t>
            </a:r>
            <a:endParaRPr lang="en-US" dirty="0" smtClean="0"/>
          </a:p>
          <a:p>
            <a:pPr lvl="0" algn="r" rtl="1"/>
            <a:endParaRPr lang="en-US" dirty="0"/>
          </a:p>
          <a:p>
            <a:pPr lvl="0" algn="r" rtl="1"/>
            <a:r>
              <a:rPr lang="fa-IR" dirty="0"/>
              <a:t>تعداد جلسات ورزشی در روز: حداقل </a:t>
            </a:r>
            <a:r>
              <a:rPr lang="fa-IR" dirty="0">
                <a:solidFill>
                  <a:srgbClr val="FF0000"/>
                </a:solidFill>
              </a:rPr>
              <a:t>2 جلسه </a:t>
            </a:r>
            <a:r>
              <a:rPr lang="fa-IR" dirty="0"/>
              <a:t>20 </a:t>
            </a:r>
            <a:r>
              <a:rPr lang="fa-IR" dirty="0" smtClean="0"/>
              <a:t>دقیقه‌ای</a:t>
            </a:r>
            <a:endParaRPr lang="en-US" dirty="0" smtClean="0"/>
          </a:p>
          <a:p>
            <a:pPr lvl="0" algn="r" rtl="1"/>
            <a:endParaRPr lang="en-US" dirty="0"/>
          </a:p>
          <a:p>
            <a:pPr lvl="0" algn="r" rtl="1"/>
            <a:r>
              <a:rPr lang="fa-IR" dirty="0"/>
              <a:t>شدت ورزش: پیاده‌روی با سرعت100-80 گام در دقیقه با درجه سختی کار 12 از </a:t>
            </a:r>
            <a:r>
              <a:rPr lang="fa-IR" dirty="0" smtClean="0"/>
              <a:t>20</a:t>
            </a:r>
            <a:endParaRPr lang="en-US" dirty="0" smtClean="0"/>
          </a:p>
          <a:p>
            <a:pPr lvl="0" algn="r" rtl="1"/>
            <a:endParaRPr lang="en-US" dirty="0"/>
          </a:p>
          <a:p>
            <a:pPr lvl="0" algn="r" rtl="1"/>
            <a:r>
              <a:rPr lang="fa-IR" dirty="0"/>
              <a:t>تعداد روزهای ورزش در هفته: </a:t>
            </a:r>
            <a:r>
              <a:rPr lang="fa-IR" dirty="0">
                <a:solidFill>
                  <a:srgbClr val="FF0000"/>
                </a:solidFill>
              </a:rPr>
              <a:t>5 روز </a:t>
            </a:r>
            <a:r>
              <a:rPr lang="fa-IR" dirty="0"/>
              <a:t>در هفته</a:t>
            </a:r>
            <a:endParaRPr lang="en-US" dirty="0"/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b="1" dirty="0"/>
              <a:t> دو ماه بعد از شروع: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7755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/>
            <a:r>
              <a:rPr lang="fa-IR" dirty="0"/>
              <a:t>مدت هر جلسه ورزش: حداقل </a:t>
            </a:r>
            <a:r>
              <a:rPr lang="fa-IR" dirty="0">
                <a:solidFill>
                  <a:srgbClr val="FF0000"/>
                </a:solidFill>
              </a:rPr>
              <a:t>30 دقیقه </a:t>
            </a:r>
            <a:r>
              <a:rPr lang="fa-IR" dirty="0"/>
              <a:t>فعالیت فیزیکی ممتد</a:t>
            </a:r>
            <a:endParaRPr lang="en-US" dirty="0"/>
          </a:p>
          <a:p>
            <a:pPr lvl="0" algn="r" rtl="1"/>
            <a:r>
              <a:rPr lang="fa-IR" dirty="0"/>
              <a:t>تعداد جلسات ورزشی در روز: حداقل </a:t>
            </a:r>
            <a:r>
              <a:rPr lang="fa-IR" dirty="0">
                <a:solidFill>
                  <a:srgbClr val="FF0000"/>
                </a:solidFill>
              </a:rPr>
              <a:t>1 جلسه 30 دقیقه‌ای</a:t>
            </a:r>
            <a:endParaRPr lang="en-US" dirty="0">
              <a:solidFill>
                <a:srgbClr val="FF0000"/>
              </a:solidFill>
            </a:endParaRPr>
          </a:p>
          <a:p>
            <a:pPr lvl="0" algn="r" rtl="1"/>
            <a:r>
              <a:rPr lang="fa-IR" dirty="0"/>
              <a:t>شدت ورزش: پیاده روی با سرعت100-80 گام در دقیقه با درجه سختی کار </a:t>
            </a:r>
            <a:r>
              <a:rPr lang="fa-IR" dirty="0">
                <a:solidFill>
                  <a:srgbClr val="FF0000"/>
                </a:solidFill>
              </a:rPr>
              <a:t>13</a:t>
            </a:r>
            <a:r>
              <a:rPr lang="fa-IR" dirty="0"/>
              <a:t> از 20</a:t>
            </a:r>
            <a:endParaRPr lang="en-US" dirty="0"/>
          </a:p>
          <a:p>
            <a:pPr lvl="0" algn="r" rtl="1"/>
            <a:r>
              <a:rPr lang="fa-IR" dirty="0"/>
              <a:t>تعداد روزهای ورزش در هفته: 5 روز در هفته</a:t>
            </a:r>
            <a:endParaRPr lang="en-US" dirty="0"/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b="1" dirty="0"/>
              <a:t>دو ماه بعد (4 ماه بعد از شروع):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04764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knee osteoarthritis exercise cl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21" y="80404"/>
            <a:ext cx="10877515" cy="672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82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/>
            <a:r>
              <a:rPr lang="fa-IR" dirty="0"/>
              <a:t>مجدداً پرسشنامه عوارض بیماری از ابتدای راهنما برای بیمار تکمیل شده و در صورت نرمال بودن علائم شدت فعالیت فیزیکی طبق ادامه راهنما افزایش یابد.</a:t>
            </a:r>
            <a:endParaRPr lang="en-US" dirty="0"/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sz="4400" b="1" dirty="0"/>
              <a:t>در صورت داشتن فعالیت فیزیکی با شدت و زمان تجویز شده در طی 6 ماه گذشته:</a:t>
            </a:r>
            <a:endParaRPr lang="fa-IR" sz="4400" dirty="0"/>
          </a:p>
        </p:txBody>
      </p:sp>
    </p:spTree>
    <p:extLst>
      <p:ext uri="{BB962C8B-B14F-4D97-AF65-F5344CB8AC3E}">
        <p14:creationId xmlns:p14="http://schemas.microsoft.com/office/powerpoint/2010/main" val="362880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/>
            <a:r>
              <a:rPr lang="fa-IR" dirty="0"/>
              <a:t>مدت هر جلسه ورزش: حداقل 10 دقیقه فعالیت فیزیکی ممتد</a:t>
            </a:r>
            <a:endParaRPr lang="en-US" dirty="0"/>
          </a:p>
          <a:p>
            <a:pPr lvl="0" algn="r" rtl="1"/>
            <a:r>
              <a:rPr lang="fa-IR" dirty="0"/>
              <a:t>تعداد جلسات ورزشی در روز: حداقل 3 جلسه 10 دقیقه‌ای</a:t>
            </a:r>
            <a:endParaRPr lang="en-US" dirty="0"/>
          </a:p>
          <a:p>
            <a:pPr lvl="0" algn="r" rtl="1"/>
            <a:r>
              <a:rPr lang="fa-IR" dirty="0"/>
              <a:t>شدت ورزش: پیاده روی با </a:t>
            </a:r>
            <a:r>
              <a:rPr lang="fa-IR" dirty="0" smtClean="0"/>
              <a:t>سرعت</a:t>
            </a:r>
            <a:r>
              <a:rPr lang="en-US" dirty="0" smtClean="0"/>
              <a:t> </a:t>
            </a:r>
            <a:r>
              <a:rPr lang="fa-IR" dirty="0" smtClean="0">
                <a:solidFill>
                  <a:srgbClr val="FF0000"/>
                </a:solidFill>
              </a:rPr>
              <a:t>110-100 </a:t>
            </a:r>
            <a:r>
              <a:rPr lang="fa-IR" dirty="0"/>
              <a:t>گام در دقیقه با درجه سختی کار </a:t>
            </a:r>
            <a:r>
              <a:rPr lang="fa-IR" dirty="0">
                <a:solidFill>
                  <a:srgbClr val="FF0000"/>
                </a:solidFill>
              </a:rPr>
              <a:t>13</a:t>
            </a:r>
            <a:r>
              <a:rPr lang="fa-IR" dirty="0"/>
              <a:t> از 20</a:t>
            </a:r>
            <a:endParaRPr lang="en-US" dirty="0"/>
          </a:p>
          <a:p>
            <a:pPr lvl="0" algn="r" rtl="1"/>
            <a:r>
              <a:rPr lang="fa-IR" dirty="0"/>
              <a:t>تعداد روزهای ورزش در هفته: 5 روز در هفته</a:t>
            </a:r>
            <a:endParaRPr lang="en-US" dirty="0"/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sz="4400" b="1" dirty="0"/>
              <a:t>در صورتی‌که در 6 ماه گذشته ورزش هوازی تجویز شده با شدت کم را به‌طور منظم انجام داده است: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28970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/>
            <a:r>
              <a:rPr lang="fa-IR" dirty="0"/>
              <a:t>مدت هر جلسه ورزش: حداقل 20 دقیقه فعالیت فیزیکی ممتد</a:t>
            </a:r>
            <a:endParaRPr lang="en-US" dirty="0"/>
          </a:p>
          <a:p>
            <a:pPr lvl="0" algn="r" rtl="1"/>
            <a:r>
              <a:rPr lang="fa-IR" dirty="0"/>
              <a:t>تعداد جلسات ورزشی در روز: حداقل 2 جلسه 20 </a:t>
            </a:r>
            <a:r>
              <a:rPr lang="fa-IR" dirty="0" smtClean="0"/>
              <a:t>دقیقه‌ای</a:t>
            </a:r>
          </a:p>
          <a:p>
            <a:pPr lvl="0" algn="r" rtl="1"/>
            <a:r>
              <a:rPr lang="fa-IR" dirty="0"/>
              <a:t>شدت ورزش: پیاده روی با سرعت110-100 گام در دقیقه با درجه سختی کار 13 از 20</a:t>
            </a:r>
            <a:endParaRPr lang="en-US" dirty="0"/>
          </a:p>
          <a:p>
            <a:pPr lvl="0" algn="r" rtl="1"/>
            <a:r>
              <a:rPr lang="fa-IR" dirty="0"/>
              <a:t>تعداد روزهای ورزش در هفته: 5 روز در هفته</a:t>
            </a:r>
            <a:endParaRPr lang="en-US" dirty="0"/>
          </a:p>
          <a:p>
            <a:pPr lvl="0" algn="r" rtl="1"/>
            <a:endParaRPr lang="en-US" dirty="0"/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دو ماه بعد: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8718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/>
            <a:r>
              <a:rPr lang="fa-IR" dirty="0"/>
              <a:t>مدت هر جلسه ورزش: حداقل 30 دقیقه فعالیت فیزیکی ممتد</a:t>
            </a:r>
            <a:endParaRPr lang="en-US" dirty="0"/>
          </a:p>
          <a:p>
            <a:pPr lvl="0" algn="r" rtl="1"/>
            <a:r>
              <a:rPr lang="fa-IR" dirty="0"/>
              <a:t>تعداد جلسات ورزشی در روز: حداقل 1 جلسه 30 دقیقه‌ای</a:t>
            </a:r>
            <a:endParaRPr lang="en-US" dirty="0"/>
          </a:p>
          <a:p>
            <a:pPr lvl="0" algn="r" rtl="1"/>
            <a:r>
              <a:rPr lang="fa-IR" dirty="0"/>
              <a:t>شدت ورزش: پیاده روی با سرعت110-100 گام در دقیقه با درجه سختی کار 14 از 20</a:t>
            </a:r>
            <a:endParaRPr lang="en-US" dirty="0"/>
          </a:p>
          <a:p>
            <a:pPr lvl="0" algn="r" rtl="1"/>
            <a:r>
              <a:rPr lang="fa-IR" dirty="0"/>
              <a:t>تعداد روزهای ورزش در هفته: 5 روز در هفته</a:t>
            </a:r>
            <a:endParaRPr lang="en-US" dirty="0"/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دو ماه بعد (چهار ماه بعد از شروع):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9945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SA" dirty="0"/>
              <a:t>جهت پیشرفت و ادامه فعالیت فیزیکی با شدت بیشتر توسط پزشک عمومی بررسی شده و درصورت عدم نیاز به ارجاع به متخصص، ورزش‌های با شدت بیشتر را برای بیمار تجویز نماید.</a:t>
            </a:r>
            <a:endParaRPr lang="en-US" dirty="0"/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sz="4000" b="1" dirty="0"/>
              <a:t>در صورتی‌که بیمار یک سال فعالیت فیزیکی با شدت و مدت تجویز شده (ورزش متوسط) را بدون مشکل و مطابق راهنما داشته باشد: 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18533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1354" y="2247900"/>
            <a:ext cx="11910646" cy="2147888"/>
          </a:xfrm>
        </p:spPr>
        <p:txBody>
          <a:bodyPr/>
          <a:lstStyle/>
          <a:p>
            <a:r>
              <a:rPr lang="ar-SA" sz="4800" b="1" dirty="0">
                <a:solidFill>
                  <a:schemeClr val="tx1"/>
                </a:solidFill>
              </a:rPr>
              <a:t>برنامه ورزش قدرتي و تعادلي در بيماران مبتلا به </a:t>
            </a:r>
            <a:r>
              <a:rPr lang="fa-IR" sz="4800" b="1" dirty="0">
                <a:solidFill>
                  <a:schemeClr val="tx1"/>
                </a:solidFill>
              </a:rPr>
              <a:t>استئوآرتریت </a:t>
            </a:r>
            <a:r>
              <a:rPr lang="ar-SA" sz="4800" b="1" dirty="0">
                <a:solidFill>
                  <a:schemeClr val="tx1"/>
                </a:solidFill>
              </a:rPr>
              <a:t>زانو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67249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/>
            <a:r>
              <a:rPr lang="fa-IR" dirty="0"/>
              <a:t>تمرينات را به ترتيب شروع كنيد.</a:t>
            </a:r>
            <a:endParaRPr lang="en-US" dirty="0"/>
          </a:p>
          <a:p>
            <a:pPr lvl="0" algn="r" rtl="1"/>
            <a:r>
              <a:rPr lang="fa-IR" dirty="0"/>
              <a:t>تمرينات هر هفته را در هفته هاي بعدي نيز ادامه دهيد.</a:t>
            </a:r>
            <a:endParaRPr lang="en-US" dirty="0"/>
          </a:p>
          <a:p>
            <a:pPr lvl="0" algn="r" rtl="1"/>
            <a:r>
              <a:rPr lang="fa-IR" dirty="0"/>
              <a:t>با افزایش تعداد تکرارها و یا ست‌ها می‌توانید حجم ورزش را بر اساس توان خود زیاد کنید. </a:t>
            </a:r>
            <a:endParaRPr lang="en-US" dirty="0"/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1779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871877-D128-424F-94AC-14DDA58C4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374" y="1846892"/>
            <a:ext cx="10227270" cy="1289217"/>
          </a:xfrm>
        </p:spPr>
        <p:txBody>
          <a:bodyPr anchor="ctr">
            <a:noAutofit/>
          </a:bodyPr>
          <a:lstStyle/>
          <a:p>
            <a:pPr algn="ctr" rtl="1"/>
            <a:r>
              <a:rPr lang="ar-SA" sz="6000" b="1" dirty="0">
                <a:cs typeface="B Nazanin" panose="00000400000000000000" pitchFamily="2" charset="-78"/>
              </a:rPr>
              <a:t>تمرينات هفته اول</a:t>
            </a:r>
            <a:endParaRPr lang="en-US" sz="60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8937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867" t="16526" r="20787" b="470"/>
          <a:stretch/>
        </p:blipFill>
        <p:spPr>
          <a:xfrm>
            <a:off x="1049628" y="417391"/>
            <a:ext cx="3155324" cy="5692463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987635" y="914399"/>
            <a:ext cx="6754091" cy="519545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ar-SA" sz="2400" b="1" dirty="0" smtClean="0">
                <a:cs typeface="B Nazanin" panose="00000400000000000000" pitchFamily="2" charset="-78"/>
              </a:rPr>
              <a:t>تمرين </a:t>
            </a:r>
            <a:r>
              <a:rPr lang="ar-SA" sz="2400" b="1" dirty="0">
                <a:cs typeface="B Nazanin" panose="00000400000000000000" pitchFamily="2" charset="-78"/>
              </a:rPr>
              <a:t>اول از هفته اول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400" dirty="0" smtClean="0">
                <a:cs typeface="B Nazanin" panose="00000400000000000000" pitchFamily="2" charset="-78"/>
              </a:rPr>
              <a:t>روی </a:t>
            </a:r>
            <a:r>
              <a:rPr lang="fa-IR" sz="2400" dirty="0">
                <a:cs typeface="B Nazanin" panose="00000400000000000000" pitchFamily="2" charset="-78"/>
              </a:rPr>
              <a:t>صندلی بنشینید</a:t>
            </a:r>
            <a:r>
              <a:rPr lang="ar-SA" sz="2400" dirty="0">
                <a:cs typeface="B Nazanin" panose="00000400000000000000" pitchFamily="2" charset="-78"/>
              </a:rPr>
              <a:t>.                                      </a:t>
            </a:r>
            <a:endParaRPr lang="fa-IR" sz="2400" dirty="0"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400" dirty="0">
                <a:cs typeface="B Nazanin" panose="00000400000000000000" pitchFamily="2" charset="-78"/>
              </a:rPr>
              <a:t>بین دو ران خود </a:t>
            </a:r>
            <a:r>
              <a:rPr lang="fa-IR" sz="2400" dirty="0" smtClean="0">
                <a:cs typeface="B Nazanin" panose="00000400000000000000" pitchFamily="2" charset="-78"/>
              </a:rPr>
              <a:t>(کمی </a:t>
            </a:r>
            <a:r>
              <a:rPr lang="fa-IR" sz="2400" dirty="0">
                <a:cs typeface="B Nazanin" panose="00000400000000000000" pitchFamily="2" charset="-78"/>
              </a:rPr>
              <a:t>بالاتر از </a:t>
            </a:r>
            <a:r>
              <a:rPr lang="fa-IR" sz="2400" dirty="0" smtClean="0">
                <a:cs typeface="B Nazanin" panose="00000400000000000000" pitchFamily="2" charset="-78"/>
              </a:rPr>
              <a:t>زانو) </a:t>
            </a:r>
            <a:r>
              <a:rPr lang="fa-IR" sz="2400" dirty="0">
                <a:cs typeface="B Nazanin" panose="00000400000000000000" pitchFamily="2" charset="-78"/>
              </a:rPr>
              <a:t>یک </a:t>
            </a:r>
            <a:r>
              <a:rPr lang="fa-IR" sz="2400" dirty="0" smtClean="0">
                <a:cs typeface="B Nazanin" panose="00000400000000000000" pitchFamily="2" charset="-78"/>
              </a:rPr>
              <a:t>توپ یا بالش </a:t>
            </a:r>
            <a:r>
              <a:rPr lang="fa-IR" sz="2400" dirty="0">
                <a:cs typeface="B Nazanin" panose="00000400000000000000" pitchFamily="2" charset="-78"/>
              </a:rPr>
              <a:t>قرار </a:t>
            </a:r>
            <a:r>
              <a:rPr lang="fa-IR" sz="2400" dirty="0" smtClean="0">
                <a:cs typeface="B Nazanin" panose="00000400000000000000" pitchFamily="2" charset="-78"/>
              </a:rPr>
              <a:t>دهید.</a:t>
            </a:r>
            <a:endParaRPr lang="fa-IR" sz="2400" dirty="0"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400" dirty="0">
                <a:cs typeface="B Nazanin" panose="00000400000000000000" pitchFamily="2" charset="-78"/>
              </a:rPr>
              <a:t>سعی کنید با نزدیک کردن دو ران به هم به بالش فشار وارد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400" dirty="0">
                <a:cs typeface="B Nazanin" panose="00000400000000000000" pitchFamily="2" charset="-78"/>
              </a:rPr>
              <a:t>این وضعیت را تا 10 شماره نگه </a:t>
            </a:r>
            <a:r>
              <a:rPr lang="fa-IR" sz="2400" dirty="0" smtClean="0">
                <a:cs typeface="B Nazanin" panose="00000400000000000000" pitchFamily="2" charset="-78"/>
              </a:rPr>
              <a:t>دارید.</a:t>
            </a:r>
            <a:endParaRPr lang="fa-IR" sz="2400" dirty="0"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400" dirty="0">
                <a:cs typeface="B Nazanin" panose="00000400000000000000" pitchFamily="2" charset="-78"/>
              </a:rPr>
              <a:t>سپس به وضعیت استراحت برگردید و تا 10 ثانیه در این وضعیت </a:t>
            </a:r>
            <a:r>
              <a:rPr lang="fa-IR" sz="2400" dirty="0" smtClean="0">
                <a:cs typeface="B Nazanin" panose="00000400000000000000" pitchFamily="2" charset="-78"/>
              </a:rPr>
              <a:t>بمانید.</a:t>
            </a:r>
            <a:endParaRPr lang="fa-IR" sz="2400" dirty="0"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این عمل را 10 بار 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تعداد </a:t>
            </a:r>
            <a:r>
              <a:rPr lang="fa-IR" sz="2400" dirty="0" smtClean="0">
                <a:cs typeface="B Nazanin" panose="00000400000000000000" pitchFamily="2" charset="-78"/>
              </a:rPr>
              <a:t>ستها: </a:t>
            </a:r>
            <a:r>
              <a:rPr lang="fa-IR" sz="2400" dirty="0">
                <a:cs typeface="B Nazanin" panose="00000400000000000000" pitchFamily="2" charset="-78"/>
              </a:rPr>
              <a:t>3 بار در روز </a:t>
            </a:r>
            <a:r>
              <a:rPr lang="fa-IR" sz="2400" dirty="0" smtClean="0">
                <a:cs typeface="B Nazanin" panose="00000400000000000000" pitchFamily="2" charset="-78"/>
              </a:rPr>
              <a:t>(صبح </a:t>
            </a:r>
            <a:r>
              <a:rPr lang="fa-IR" sz="2400" dirty="0">
                <a:cs typeface="B Nazanin" panose="00000400000000000000" pitchFamily="2" charset="-78"/>
              </a:rPr>
              <a:t>و ظهر و </a:t>
            </a:r>
            <a:r>
              <a:rPr lang="fa-IR" sz="2400" dirty="0" smtClean="0">
                <a:cs typeface="B Nazanin" panose="00000400000000000000" pitchFamily="2" charset="-78"/>
              </a:rPr>
              <a:t>شب)</a:t>
            </a:r>
            <a:endParaRPr lang="fa-IR" sz="2400" dirty="0">
              <a:cs typeface="B Nazanin" panose="00000400000000000000" pitchFamily="2" charset="-78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501851" y="3734873"/>
            <a:ext cx="605307" cy="23182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3863662" y="3773510"/>
            <a:ext cx="682580" cy="257577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9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2911" r="-235" b="23192"/>
          <a:stretch/>
        </p:blipFill>
        <p:spPr>
          <a:xfrm>
            <a:off x="313385" y="349756"/>
            <a:ext cx="5810324" cy="2576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25" t="24977" r="-94" b="22066"/>
          <a:stretch/>
        </p:blipFill>
        <p:spPr>
          <a:xfrm>
            <a:off x="313385" y="3786390"/>
            <a:ext cx="5810324" cy="2584495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283036" y="349755"/>
            <a:ext cx="5680365" cy="60211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ar-SA" sz="2400" b="1" dirty="0" smtClean="0">
                <a:cs typeface="B Nazanin" panose="00000400000000000000" pitchFamily="2" charset="-78"/>
              </a:rPr>
              <a:t>تمرين دوم از هفته اول</a:t>
            </a:r>
          </a:p>
          <a:p>
            <a:pPr algn="r" rtl="1">
              <a:lnSpc>
                <a:spcPct val="10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روی زمین دراز بکشید.</a:t>
            </a:r>
          </a:p>
          <a:p>
            <a:pPr algn="r" rtl="1">
              <a:lnSpc>
                <a:spcPct val="10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یک عدد بالش زیر زانوی خود قرار دهید.</a:t>
            </a:r>
          </a:p>
          <a:p>
            <a:pPr algn="r" rtl="1">
              <a:lnSpc>
                <a:spcPct val="10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سعی کنید تا زانوی خود را به بالش فشار داده و پا را بالا ببرید.</a:t>
            </a:r>
          </a:p>
          <a:p>
            <a:pPr algn="r" rtl="1">
              <a:lnSpc>
                <a:spcPct val="10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سعی کنید این وضعیت را تا 10 شماره حفظ کنید.</a:t>
            </a:r>
          </a:p>
          <a:p>
            <a:pPr algn="r" rtl="1">
              <a:lnSpc>
                <a:spcPct val="10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سپس به وضعیت اول برگردید و تا 10 ثانیه این وضعیت را حفظ کنید.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 smtClean="0">
                <a:cs typeface="B Nazanin" panose="00000400000000000000" pitchFamily="2" charset="-78"/>
              </a:rPr>
              <a:t> این عمل را 10 بار تکرار کنید.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 smtClean="0">
                <a:cs typeface="B Nazanin" panose="00000400000000000000" pitchFamily="2" charset="-78"/>
              </a:rPr>
              <a:t> عمل فوق را برای اندام سمت مقابل نیز تکرار کنید.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 smtClean="0">
                <a:cs typeface="B Nazanin" panose="00000400000000000000" pitchFamily="2" charset="-78"/>
              </a:rPr>
              <a:t>  تعداد ستها: 3 بار در روز (صبح و ظهر و شب)</a:t>
            </a:r>
          </a:p>
        </p:txBody>
      </p:sp>
      <p:sp>
        <p:nvSpPr>
          <p:cNvPr id="5" name="Down Arrow 4"/>
          <p:cNvSpPr/>
          <p:nvPr/>
        </p:nvSpPr>
        <p:spPr>
          <a:xfrm>
            <a:off x="3142445" y="2992627"/>
            <a:ext cx="180304" cy="7574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1197735" y="5383369"/>
            <a:ext cx="257577" cy="652665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knee osteoarthritis quadricep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57" y="683287"/>
            <a:ext cx="5529943" cy="583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knee osteoarthritis quadric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" y="683285"/>
            <a:ext cx="6471139" cy="583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83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380" r="6103" b="20188"/>
          <a:stretch/>
        </p:blipFill>
        <p:spPr>
          <a:xfrm>
            <a:off x="254266" y="1571223"/>
            <a:ext cx="5640850" cy="3472627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="" xmlns:a16="http://schemas.microsoft.com/office/drawing/2014/main" id="{2D2B5E37-0008-0746-8C9F-3C90517CBB6A}"/>
              </a:ext>
            </a:extLst>
          </p:cNvPr>
          <p:cNvSpPr txBox="1">
            <a:spLocks/>
          </p:cNvSpPr>
          <p:nvPr/>
        </p:nvSpPr>
        <p:spPr>
          <a:xfrm>
            <a:off x="6054437" y="297873"/>
            <a:ext cx="5798128" cy="616527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ar-SA" sz="2400" dirty="0">
                <a:cs typeface="B Nazanin" panose="00000400000000000000" pitchFamily="2" charset="-78"/>
              </a:rPr>
              <a:t> </a:t>
            </a:r>
            <a:r>
              <a:rPr lang="ar-SA" sz="2400" b="1" dirty="0">
                <a:cs typeface="B Nazanin" panose="00000400000000000000" pitchFamily="2" charset="-78"/>
              </a:rPr>
              <a:t>تمرين سوم از هفته اول</a:t>
            </a:r>
          </a:p>
          <a:p>
            <a:pPr algn="r" rtl="1">
              <a:lnSpc>
                <a:spcPct val="100000"/>
              </a:lnSpc>
            </a:pPr>
            <a:r>
              <a:rPr lang="ar-SA" sz="2400" dirty="0">
                <a:cs typeface="B Nazanin" panose="00000400000000000000" pitchFamily="2" charset="-78"/>
              </a:rPr>
              <a:t>روي </a:t>
            </a:r>
            <a:r>
              <a:rPr lang="fa-IR" sz="2400" dirty="0">
                <a:cs typeface="B Nazanin" panose="00000400000000000000" pitchFamily="2" charset="-78"/>
              </a:rPr>
              <a:t> زمین دراز </a:t>
            </a:r>
            <a:r>
              <a:rPr lang="fa-IR" sz="2400" dirty="0" smtClean="0">
                <a:cs typeface="B Nazanin" panose="00000400000000000000" pitchFamily="2" charset="-78"/>
              </a:rPr>
              <a:t>بکشید.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یک ملحفه دور کف پای خود قرار دهید و با دو دست آنرا نگه </a:t>
            </a:r>
            <a:r>
              <a:rPr lang="fa-IR" sz="2400" dirty="0" smtClean="0">
                <a:cs typeface="B Nazanin" panose="00000400000000000000" pitchFamily="2" charset="-78"/>
              </a:rPr>
              <a:t>دارید.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سپس سعی کنید با کمک دو دست و کشیدن </a:t>
            </a:r>
            <a:r>
              <a:rPr lang="fa-IR" sz="2400" dirty="0" smtClean="0">
                <a:cs typeface="B Nazanin" panose="00000400000000000000" pitchFamily="2" charset="-78"/>
              </a:rPr>
              <a:t>ملحفه به سمت خود پا را </a:t>
            </a:r>
            <a:r>
              <a:rPr lang="fa-IR" sz="2400" dirty="0">
                <a:cs typeface="B Nazanin" panose="00000400000000000000" pitchFamily="2" charset="-78"/>
              </a:rPr>
              <a:t>از زمین </a:t>
            </a:r>
            <a:r>
              <a:rPr lang="fa-IR" sz="2400" dirty="0" smtClean="0">
                <a:cs typeface="B Nazanin" panose="00000400000000000000" pitchFamily="2" charset="-78"/>
              </a:rPr>
              <a:t>بلند کنید. 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20 ثانیه در این وضعیت باقی بمانید سپس به وضعیت استراحت </a:t>
            </a:r>
            <a:r>
              <a:rPr lang="fa-IR" sz="2400" dirty="0" smtClean="0">
                <a:cs typeface="B Nazanin" panose="00000400000000000000" pitchFamily="2" charset="-78"/>
              </a:rPr>
              <a:t>برگردید.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a-IR" sz="2400" dirty="0" smtClean="0">
                <a:cs typeface="B Nazanin" panose="00000400000000000000" pitchFamily="2" charset="-78"/>
              </a:rPr>
              <a:t> این </a:t>
            </a:r>
            <a:r>
              <a:rPr lang="fa-IR" sz="2400" dirty="0">
                <a:cs typeface="B Nazanin" panose="00000400000000000000" pitchFamily="2" charset="-78"/>
              </a:rPr>
              <a:t>عمل را برای اندام سمت مقابل نیز 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cs typeface="B Nazanin" panose="00000400000000000000" pitchFamily="2" charset="-78"/>
              </a:rPr>
              <a:t>عمل </a:t>
            </a:r>
            <a:r>
              <a:rPr lang="fa-IR" sz="2400" dirty="0">
                <a:cs typeface="B Nazanin" panose="00000400000000000000" pitchFamily="2" charset="-78"/>
              </a:rPr>
              <a:t>فوق را تا 5 بار برای هر اندام  با 30 ثانیه استراحت 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 smtClean="0">
                <a:cs typeface="B Nazanin" panose="00000400000000000000" pitchFamily="2" charset="-78"/>
              </a:rPr>
              <a:t> تعداد ستها: </a:t>
            </a:r>
            <a:r>
              <a:rPr lang="fa-IR" sz="2400" dirty="0">
                <a:cs typeface="B Nazanin" panose="00000400000000000000" pitchFamily="2" charset="-78"/>
              </a:rPr>
              <a:t>3 </a:t>
            </a:r>
            <a:r>
              <a:rPr lang="fa-IR" sz="2400" dirty="0" smtClean="0">
                <a:cs typeface="B Nazanin" panose="00000400000000000000" pitchFamily="2" charset="-78"/>
              </a:rPr>
              <a:t>بار در روز</a:t>
            </a:r>
            <a:endParaRPr lang="fa-IR" sz="24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1676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871877-D128-424F-94AC-14DDA58C4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937" y="1174946"/>
            <a:ext cx="10227270" cy="3326716"/>
          </a:xfrm>
        </p:spPr>
        <p:txBody>
          <a:bodyPr anchor="ctr">
            <a:normAutofit/>
          </a:bodyPr>
          <a:lstStyle/>
          <a:p>
            <a:pPr algn="ctr" rtl="1"/>
            <a:r>
              <a:rPr lang="ar-SA" sz="6000" b="1" dirty="0">
                <a:cs typeface="B Nazanin" panose="00000400000000000000" pitchFamily="2" charset="-78"/>
              </a:rPr>
              <a:t>تمرينات هفته دوم</a:t>
            </a:r>
            <a:endParaRPr lang="en-US" sz="60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8112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111" t="1" r="16530" b="1408"/>
          <a:stretch/>
        </p:blipFill>
        <p:spPr>
          <a:xfrm>
            <a:off x="217936" y="1017431"/>
            <a:ext cx="2602538" cy="49326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610" t="5447" r="19786" b="281"/>
          <a:stretch/>
        </p:blipFill>
        <p:spPr>
          <a:xfrm>
            <a:off x="3494566" y="1013073"/>
            <a:ext cx="2616002" cy="4936966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2855110" y="3090928"/>
            <a:ext cx="573890" cy="2410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BA3682A0-46B9-BE42-9577-2007513CFD1F}"/>
              </a:ext>
            </a:extLst>
          </p:cNvPr>
          <p:cNvSpPr txBox="1">
            <a:spLocks/>
          </p:cNvSpPr>
          <p:nvPr/>
        </p:nvSpPr>
        <p:spPr>
          <a:xfrm>
            <a:off x="6210769" y="242455"/>
            <a:ext cx="5640966" cy="588818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b="1" dirty="0" smtClean="0">
                <a:cs typeface="B Nazanin" panose="00000400000000000000" pitchFamily="2" charset="-78"/>
              </a:rPr>
              <a:t> </a:t>
            </a:r>
            <a:r>
              <a:rPr lang="ar-SA" sz="2400" b="1" dirty="0" smtClean="0">
                <a:cs typeface="B Nazanin" panose="00000400000000000000" pitchFamily="2" charset="-78"/>
              </a:rPr>
              <a:t>تمرين </a:t>
            </a:r>
            <a:r>
              <a:rPr lang="ar-SA" sz="2400" b="1" dirty="0">
                <a:cs typeface="B Nazanin" panose="00000400000000000000" pitchFamily="2" charset="-78"/>
              </a:rPr>
              <a:t>اول از هفته دوم</a:t>
            </a: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رو به دیوار </a:t>
            </a:r>
            <a:r>
              <a:rPr lang="fa-IR" sz="2400" dirty="0" smtClean="0">
                <a:cs typeface="B Nazanin" panose="00000400000000000000" pitchFamily="2" charset="-78"/>
              </a:rPr>
              <a:t>بایستید.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ar-SA" sz="2400" dirty="0" smtClean="0">
                <a:cs typeface="B Nazanin" panose="00000400000000000000" pitchFamily="2" charset="-78"/>
              </a:rPr>
              <a:t>انگشتان </a:t>
            </a:r>
            <a:r>
              <a:rPr lang="fa-IR" sz="2400" dirty="0">
                <a:cs typeface="B Nazanin" panose="00000400000000000000" pitchFamily="2" charset="-78"/>
              </a:rPr>
              <a:t>پای خود را مثل تصویر</a:t>
            </a:r>
            <a:r>
              <a:rPr lang="ar-SA" sz="2400" dirty="0">
                <a:cs typeface="B Nazanin" panose="00000400000000000000" pitchFamily="2" charset="-78"/>
              </a:rPr>
              <a:t> به ديوار تكيه دهيد </a:t>
            </a:r>
            <a:r>
              <a:rPr lang="ar-SA" sz="2400" dirty="0" smtClean="0">
                <a:cs typeface="B Nazanin" panose="00000400000000000000" pitchFamily="2" charset="-78"/>
              </a:rPr>
              <a:t>و درحاليكه </a:t>
            </a:r>
            <a:r>
              <a:rPr lang="ar-SA" sz="2400" dirty="0">
                <a:cs typeface="B Nazanin" panose="00000400000000000000" pitchFamily="2" charset="-78"/>
              </a:rPr>
              <a:t>زانوي اندام جلويي را مختصري خم كرده ايد</a:t>
            </a: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ar-SA" sz="2400" dirty="0">
                <a:cs typeface="B Nazanin" panose="00000400000000000000" pitchFamily="2" charset="-78"/>
              </a:rPr>
              <a:t>به ديوار نزديك </a:t>
            </a:r>
            <a:r>
              <a:rPr lang="ar-SA" sz="2400" dirty="0" smtClean="0">
                <a:cs typeface="B Nazanin" panose="00000400000000000000" pitchFamily="2" charset="-78"/>
              </a:rPr>
              <a:t>شويد</a:t>
            </a:r>
            <a:r>
              <a:rPr lang="fa-IR" sz="2400" dirty="0" smtClean="0">
                <a:cs typeface="B Nazanin" panose="00000400000000000000" pitchFamily="2" charset="-78"/>
              </a:rPr>
              <a:t>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احساس </a:t>
            </a:r>
            <a:r>
              <a:rPr lang="fa-IR" sz="2400" dirty="0">
                <a:cs typeface="B Nazanin" panose="00000400000000000000" pitchFamily="2" charset="-78"/>
              </a:rPr>
              <a:t>کشش در عضله پشت ساق پا داشته </a:t>
            </a:r>
            <a:r>
              <a:rPr lang="fa-IR" sz="2400" dirty="0" smtClean="0">
                <a:cs typeface="B Nazanin" panose="00000400000000000000" pitchFamily="2" charset="-78"/>
              </a:rPr>
              <a:t>باشید.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این وضعیت را تا 20 شماره نگه دارید و با 30 ثانیه استراحت </a:t>
            </a:r>
            <a:r>
              <a:rPr lang="fa-IR" sz="2400" dirty="0" smtClean="0">
                <a:cs typeface="B Nazanin" panose="00000400000000000000" pitchFamily="2" charset="-78"/>
              </a:rPr>
              <a:t>مجددا </a:t>
            </a:r>
            <a:r>
              <a:rPr lang="fa-IR" sz="2400" dirty="0">
                <a:cs typeface="B Nazanin" panose="00000400000000000000" pitchFamily="2" charset="-78"/>
              </a:rPr>
              <a:t>این عمل را 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عمل فوق را برای اندام سمت مقابل نیز 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cs typeface="B Nazanin" panose="00000400000000000000" pitchFamily="2" charset="-78"/>
              </a:rPr>
              <a:t>این ورزش را </a:t>
            </a:r>
            <a:r>
              <a:rPr lang="fa-IR" sz="2400" dirty="0">
                <a:cs typeface="B Nazanin" panose="00000400000000000000" pitchFamily="2" charset="-78"/>
              </a:rPr>
              <a:t>تا 5 بار برای هر اندام </a:t>
            </a:r>
            <a:r>
              <a:rPr lang="fa-IR" sz="2400" dirty="0" smtClean="0">
                <a:cs typeface="B Nazanin" panose="00000400000000000000" pitchFamily="2" charset="-78"/>
              </a:rPr>
              <a:t>تکرار </a:t>
            </a:r>
            <a:r>
              <a:rPr lang="fa-IR" sz="2400" dirty="0">
                <a:cs typeface="B Nazanin" panose="00000400000000000000" pitchFamily="2" charset="-78"/>
              </a:rPr>
              <a:t>کنید</a:t>
            </a:r>
            <a:r>
              <a:rPr lang="fa-IR" sz="2400" dirty="0" smtClean="0">
                <a:cs typeface="B Nazanin" panose="00000400000000000000" pitchFamily="2" charset="-78"/>
              </a:rPr>
              <a:t>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تعداد </a:t>
            </a:r>
            <a:r>
              <a:rPr lang="fa-IR" sz="2400" dirty="0" smtClean="0">
                <a:cs typeface="B Nazanin" panose="00000400000000000000" pitchFamily="2" charset="-78"/>
              </a:rPr>
              <a:t>ستها: </a:t>
            </a:r>
            <a:r>
              <a:rPr lang="fa-IR" sz="2400" dirty="0">
                <a:cs typeface="B Nazanin" panose="00000400000000000000" pitchFamily="2" charset="-78"/>
              </a:rPr>
              <a:t>3 ست در روز </a:t>
            </a:r>
            <a:r>
              <a:rPr lang="fa-IR" sz="2400" dirty="0" smtClean="0">
                <a:cs typeface="B Nazanin" panose="00000400000000000000" pitchFamily="2" charset="-78"/>
              </a:rPr>
              <a:t>(صبح </a:t>
            </a:r>
            <a:r>
              <a:rPr lang="fa-IR" sz="2400" dirty="0">
                <a:cs typeface="B Nazanin" panose="00000400000000000000" pitchFamily="2" charset="-78"/>
              </a:rPr>
              <a:t>و ظهر و </a:t>
            </a:r>
            <a:r>
              <a:rPr lang="fa-IR" sz="2400" dirty="0" smtClean="0">
                <a:cs typeface="B Nazanin" panose="00000400000000000000" pitchFamily="2" charset="-78"/>
              </a:rPr>
              <a:t>شب)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en-US" sz="24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5667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973" r="1455" b="32957"/>
          <a:stretch/>
        </p:blipFill>
        <p:spPr>
          <a:xfrm>
            <a:off x="583842" y="373488"/>
            <a:ext cx="6293476" cy="2158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92" t="12394" r="2019" b="30516"/>
          <a:stretch/>
        </p:blipFill>
        <p:spPr>
          <a:xfrm>
            <a:off x="583842" y="3747755"/>
            <a:ext cx="6293476" cy="2842818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3541690" y="2669091"/>
            <a:ext cx="188890" cy="8291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E7EF588-17A0-DF40-B3F4-8B344CFCAEC4}"/>
              </a:ext>
            </a:extLst>
          </p:cNvPr>
          <p:cNvSpPr txBox="1"/>
          <p:nvPr/>
        </p:nvSpPr>
        <p:spPr>
          <a:xfrm>
            <a:off x="7152627" y="525888"/>
            <a:ext cx="4693009" cy="56323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b="1" dirty="0" smtClean="0">
                <a:cs typeface="B Nazanin" panose="00000400000000000000" pitchFamily="2" charset="-78"/>
              </a:rPr>
              <a:t> </a:t>
            </a:r>
            <a:r>
              <a:rPr lang="ar-SA" sz="2400" b="1" dirty="0" smtClean="0">
                <a:cs typeface="B Nazanin" panose="00000400000000000000" pitchFamily="2" charset="-78"/>
              </a:rPr>
              <a:t>تمرين </a:t>
            </a:r>
            <a:r>
              <a:rPr lang="ar-SA" sz="2400" b="1" dirty="0">
                <a:cs typeface="B Nazanin" panose="00000400000000000000" pitchFamily="2" charset="-78"/>
              </a:rPr>
              <a:t>دوم از هفته دوم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 smtClean="0">
                <a:cs typeface="B Nazanin" panose="00000400000000000000" pitchFamily="2" charset="-78"/>
              </a:rPr>
              <a:t>به</a:t>
            </a:r>
            <a:r>
              <a:rPr lang="fa-IR" sz="2400" dirty="0" smtClean="0">
                <a:cs typeface="B Nazanin" panose="00000400000000000000" pitchFamily="2" charset="-78"/>
              </a:rPr>
              <a:t> روی </a:t>
            </a:r>
            <a:r>
              <a:rPr lang="fa-IR" sz="2400" dirty="0">
                <a:cs typeface="B Nazanin" panose="00000400000000000000" pitchFamily="2" charset="-78"/>
              </a:rPr>
              <a:t>شکم دراز بکشید. </a:t>
            </a:r>
            <a:endParaRPr lang="fa-IR" sz="2400" dirty="0" smtClean="0">
              <a:cs typeface="B Nazanin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 smtClean="0">
                <a:cs typeface="B Nazanin" panose="00000400000000000000" pitchFamily="2" charset="-78"/>
              </a:rPr>
              <a:t>زانو را خم کرده و عمود بر سطح زمین قرار دهید.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400" dirty="0" smtClean="0">
                <a:cs typeface="B Nazanin" panose="00000400000000000000" pitchFamily="2" charset="-78"/>
              </a:rPr>
              <a:t>برای افزایش سختی کار می توانید یک وزنه به مچ پای خود ببندید. 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این عمل را 10 با تکرار کنید.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عمل فوق را برای اندام سمت مقابل نیز تکرار کنید.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 تعداد ستها: 3 بار در روز (صبح و ظهر و شب</a:t>
            </a:r>
            <a:r>
              <a:rPr lang="fa-IR" sz="2400" dirty="0" smtClean="0">
                <a:cs typeface="B Nazanin" panose="00000400000000000000" pitchFamily="2" charset="-78"/>
              </a:rPr>
              <a:t>)</a:t>
            </a:r>
            <a:endParaRPr lang="fa-IR" sz="24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562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386B9BFC-D31B-0145-957E-F91ABCDB5A4B}"/>
              </a:ext>
            </a:extLst>
          </p:cNvPr>
          <p:cNvSpPr txBox="1">
            <a:spLocks/>
          </p:cNvSpPr>
          <p:nvPr/>
        </p:nvSpPr>
        <p:spPr>
          <a:xfrm>
            <a:off x="6442364" y="412125"/>
            <a:ext cx="5294737" cy="573929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ar-SA" sz="2400" b="1" dirty="0">
                <a:cs typeface="B Nazanin" panose="00000400000000000000" pitchFamily="2" charset="-78"/>
              </a:rPr>
              <a:t>تمرين سوم از هفته دوم</a:t>
            </a: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روی زمین دراز </a:t>
            </a:r>
            <a:r>
              <a:rPr lang="fa-IR" sz="2400" dirty="0" smtClean="0">
                <a:cs typeface="B Nazanin" panose="00000400000000000000" pitchFamily="2" charset="-78"/>
              </a:rPr>
              <a:t>بکشید.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سعی </a:t>
            </a:r>
            <a:r>
              <a:rPr lang="fa-IR" sz="2400" dirty="0">
                <a:cs typeface="B Nazanin" panose="00000400000000000000" pitchFamily="2" charset="-78"/>
              </a:rPr>
              <a:t>کنید</a:t>
            </a:r>
            <a:r>
              <a:rPr lang="ar-SA" sz="2400" dirty="0">
                <a:cs typeface="B Nazanin" panose="00000400000000000000" pitchFamily="2" charset="-78"/>
              </a:rPr>
              <a:t> در حاليكه زانوهاي خود را صاف نگه داشته </a:t>
            </a:r>
            <a:r>
              <a:rPr lang="ar-SA" sz="2400" dirty="0" smtClean="0">
                <a:cs typeface="B Nazanin" panose="00000400000000000000" pitchFamily="2" charset="-78"/>
              </a:rPr>
              <a:t>ايد</a:t>
            </a: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>
                <a:cs typeface="B Nazanin" panose="00000400000000000000" pitchFamily="2" charset="-78"/>
              </a:rPr>
              <a:t>پای خود را</a:t>
            </a:r>
            <a:r>
              <a:rPr lang="ar-SA" sz="2400" dirty="0">
                <a:cs typeface="B Nazanin" panose="00000400000000000000" pitchFamily="2" charset="-78"/>
              </a:rPr>
              <a:t> از لگن </a:t>
            </a:r>
            <a:r>
              <a:rPr lang="fa-IR" sz="2400" dirty="0">
                <a:cs typeface="B Nazanin" panose="00000400000000000000" pitchFamily="2" charset="-78"/>
              </a:rPr>
              <a:t> بالا </a:t>
            </a:r>
            <a:r>
              <a:rPr lang="fa-IR" sz="2400" dirty="0" smtClean="0">
                <a:cs typeface="B Nazanin" panose="00000400000000000000" pitchFamily="2" charset="-78"/>
              </a:rPr>
              <a:t>بیاورید. 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سعی کنید این وضعیت را تا 10 شماره حفظ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سپس به وضعیت اول برگردید و تا 10 ثانیه این وضعیت را حفظ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 smtClean="0">
                <a:cs typeface="B Nazanin" panose="00000400000000000000" pitchFamily="2" charset="-78"/>
              </a:rPr>
              <a:t> این </a:t>
            </a:r>
            <a:r>
              <a:rPr lang="fa-IR" sz="2400" dirty="0">
                <a:cs typeface="B Nazanin" panose="00000400000000000000" pitchFamily="2" charset="-78"/>
              </a:rPr>
              <a:t>عمل را 10 با 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عمل فوق را برای اندام سمت مقابل نیز 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تعداد </a:t>
            </a:r>
            <a:r>
              <a:rPr lang="fa-IR" sz="2400" dirty="0" smtClean="0">
                <a:cs typeface="B Nazanin" panose="00000400000000000000" pitchFamily="2" charset="-78"/>
              </a:rPr>
              <a:t>ستها: </a:t>
            </a:r>
            <a:r>
              <a:rPr lang="fa-IR" sz="2400" dirty="0">
                <a:cs typeface="B Nazanin" panose="00000400000000000000" pitchFamily="2" charset="-78"/>
              </a:rPr>
              <a:t>3 </a:t>
            </a:r>
            <a:r>
              <a:rPr lang="fa-IR" sz="2400" dirty="0" smtClean="0">
                <a:cs typeface="B Nazanin" panose="00000400000000000000" pitchFamily="2" charset="-78"/>
              </a:rPr>
              <a:t>بار در </a:t>
            </a:r>
            <a:r>
              <a:rPr lang="fa-IR" sz="2400" dirty="0">
                <a:cs typeface="B Nazanin" panose="00000400000000000000" pitchFamily="2" charset="-78"/>
              </a:rPr>
              <a:t>روز </a:t>
            </a:r>
            <a:r>
              <a:rPr lang="fa-IR" sz="2400" dirty="0" smtClean="0">
                <a:cs typeface="B Nazanin" panose="00000400000000000000" pitchFamily="2" charset="-78"/>
              </a:rPr>
              <a:t>(صبح </a:t>
            </a:r>
            <a:r>
              <a:rPr lang="fa-IR" sz="2400" dirty="0">
                <a:cs typeface="B Nazanin" panose="00000400000000000000" pitchFamily="2" charset="-78"/>
              </a:rPr>
              <a:t>و ظهر و </a:t>
            </a:r>
            <a:r>
              <a:rPr lang="fa-IR" sz="2400" dirty="0" smtClean="0">
                <a:cs typeface="B Nazanin" panose="00000400000000000000" pitchFamily="2" charset="-78"/>
              </a:rPr>
              <a:t>شب)</a:t>
            </a:r>
            <a:endParaRPr lang="fa-IR" sz="2400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150" t="19530" r="5399" b="32019"/>
          <a:stretch/>
        </p:blipFill>
        <p:spPr>
          <a:xfrm>
            <a:off x="579549" y="412124"/>
            <a:ext cx="5564390" cy="2286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291" t="15962" r="6949" b="29953"/>
          <a:stretch/>
        </p:blipFill>
        <p:spPr>
          <a:xfrm>
            <a:off x="579549" y="3916938"/>
            <a:ext cx="5564390" cy="260153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2987899" y="2888971"/>
            <a:ext cx="257577" cy="8371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2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871877-D128-424F-94AC-14DDA58C4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920" y="1403547"/>
            <a:ext cx="10227270" cy="3148356"/>
          </a:xfrm>
        </p:spPr>
        <p:txBody>
          <a:bodyPr anchor="ctr">
            <a:normAutofit/>
          </a:bodyPr>
          <a:lstStyle/>
          <a:p>
            <a:pPr algn="ctr" rtl="1"/>
            <a:r>
              <a:rPr lang="ar-SA" sz="6000" b="1" dirty="0">
                <a:cs typeface="B Nazanin" panose="00000400000000000000" pitchFamily="2" charset="-78"/>
              </a:rPr>
              <a:t>تمرينات هفته سوم</a:t>
            </a:r>
            <a:endParaRPr lang="en-US" sz="60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93259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6525492" y="228600"/>
            <a:ext cx="5408930" cy="635923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ar-SA" sz="2400" b="1" dirty="0">
                <a:cs typeface="B Nazanin" panose="00000400000000000000" pitchFamily="2" charset="-78"/>
              </a:rPr>
              <a:t>تمرين اول از هفته سوم</a:t>
            </a: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رو به دیوار </a:t>
            </a:r>
            <a:r>
              <a:rPr lang="fa-IR" sz="2400" dirty="0" smtClean="0">
                <a:cs typeface="B Nazanin" panose="00000400000000000000" pitchFamily="2" charset="-78"/>
              </a:rPr>
              <a:t>بایستید.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 کف دستها را روی دیوار قرار </a:t>
            </a:r>
            <a:r>
              <a:rPr lang="fa-IR" sz="2400" dirty="0" smtClean="0">
                <a:cs typeface="B Nazanin" panose="00000400000000000000" pitchFamily="2" charset="-78"/>
              </a:rPr>
              <a:t>دهید، </a:t>
            </a:r>
            <a:r>
              <a:rPr lang="fa-IR" sz="2400" dirty="0">
                <a:cs typeface="B Nazanin" panose="00000400000000000000" pitchFamily="2" charset="-78"/>
              </a:rPr>
              <a:t>یک پا را جلوتر از پای دیگر قرار دهید و در حالیکه زانوی جلو را خم میکنید سعی کنید سرسینه را به دیوار نزدیک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</a:p>
          <a:p>
            <a:pPr algn="r" rtl="1">
              <a:lnSpc>
                <a:spcPct val="10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زانوی پای عقب کاملا صاف و پاشنه روی زمین باشد.</a:t>
            </a:r>
          </a:p>
          <a:p>
            <a:pPr algn="r" rtl="1">
              <a:lnSpc>
                <a:spcPct val="10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در ساق پای </a:t>
            </a:r>
            <a:r>
              <a:rPr lang="fa-IR" sz="2400" dirty="0">
                <a:cs typeface="B Nazanin" panose="00000400000000000000" pitchFamily="2" charset="-78"/>
              </a:rPr>
              <a:t>عقب </a:t>
            </a:r>
            <a:r>
              <a:rPr lang="fa-IR" sz="2400" dirty="0" smtClean="0">
                <a:cs typeface="B Nazanin" panose="00000400000000000000" pitchFamily="2" charset="-78"/>
              </a:rPr>
              <a:t>احساس </a:t>
            </a:r>
            <a:r>
              <a:rPr lang="fa-IR" sz="2400" dirty="0">
                <a:cs typeface="B Nazanin" panose="00000400000000000000" pitchFamily="2" charset="-78"/>
              </a:rPr>
              <a:t>کشش داشته </a:t>
            </a:r>
            <a:r>
              <a:rPr lang="fa-IR" sz="2400" dirty="0" smtClean="0">
                <a:cs typeface="B Nazanin" panose="00000400000000000000" pitchFamily="2" charset="-78"/>
              </a:rPr>
              <a:t>باشید.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این وضعیت را تا 20 شماره نگه </a:t>
            </a:r>
            <a:r>
              <a:rPr lang="fa-IR" sz="2400" dirty="0" smtClean="0">
                <a:cs typeface="B Nazanin" panose="00000400000000000000" pitchFamily="2" charset="-78"/>
              </a:rPr>
              <a:t>دارید.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این عمل را برای اندام سمت مقابل نیز 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cs typeface="B Nazanin" panose="00000400000000000000" pitchFamily="2" charset="-78"/>
              </a:rPr>
              <a:t>عمل </a:t>
            </a:r>
            <a:r>
              <a:rPr lang="fa-IR" sz="2400" dirty="0">
                <a:cs typeface="B Nazanin" panose="00000400000000000000" pitchFamily="2" charset="-78"/>
              </a:rPr>
              <a:t>فوق را تا 5 بار برای هر اندام  با 30 ثانیه استراحت 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 smtClean="0">
                <a:cs typeface="B Nazanin" panose="00000400000000000000" pitchFamily="2" charset="-78"/>
              </a:rPr>
              <a:t> تعداد ستها: </a:t>
            </a:r>
            <a:r>
              <a:rPr lang="fa-IR" sz="2400" dirty="0">
                <a:cs typeface="B Nazanin" panose="00000400000000000000" pitchFamily="2" charset="-78"/>
              </a:rPr>
              <a:t>3 </a:t>
            </a:r>
            <a:r>
              <a:rPr lang="fa-IR" sz="2400" dirty="0" smtClean="0">
                <a:cs typeface="B Nazanin" panose="00000400000000000000" pitchFamily="2" charset="-78"/>
              </a:rPr>
              <a:t>بار </a:t>
            </a:r>
            <a:r>
              <a:rPr lang="fa-IR" sz="2400" dirty="0">
                <a:cs typeface="B Nazanin" panose="00000400000000000000" pitchFamily="2" charset="-78"/>
              </a:rPr>
              <a:t>در روز (صبح و ظهر و شب)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351" t="8262" r="11272" b="3850"/>
          <a:stretch/>
        </p:blipFill>
        <p:spPr>
          <a:xfrm>
            <a:off x="3678768" y="1085013"/>
            <a:ext cx="2703571" cy="3941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343" t="5258" r="3761" b="657"/>
          <a:stretch/>
        </p:blipFill>
        <p:spPr>
          <a:xfrm>
            <a:off x="141668" y="1085734"/>
            <a:ext cx="2918338" cy="3940936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3178156" y="2846231"/>
            <a:ext cx="340900" cy="215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3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EFBC7F18-79A6-FD44-9039-53CA9AD50B24}"/>
              </a:ext>
            </a:extLst>
          </p:cNvPr>
          <p:cNvSpPr txBox="1">
            <a:spLocks/>
          </p:cNvSpPr>
          <p:nvPr/>
        </p:nvSpPr>
        <p:spPr>
          <a:xfrm>
            <a:off x="6393873" y="408708"/>
            <a:ext cx="5514109" cy="622069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ar-SA" sz="2400" b="1" dirty="0">
                <a:cs typeface="B Nazanin" panose="00000400000000000000" pitchFamily="2" charset="-78"/>
              </a:rPr>
              <a:t>تمرين دوم از هفته سوم</a:t>
            </a: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روی زمین به پهلو دراز </a:t>
            </a:r>
            <a:r>
              <a:rPr lang="fa-IR" sz="2400" dirty="0" smtClean="0">
                <a:cs typeface="B Nazanin" panose="00000400000000000000" pitchFamily="2" charset="-78"/>
              </a:rPr>
              <a:t>بکشید.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در حالیکه مچ پاها را به هم چسبانده اید زانو ها را خم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سپس سعی کنید بدون جدا کردن مچ پاها از هم زانوی خود را بالا </a:t>
            </a:r>
            <a:r>
              <a:rPr lang="fa-IR" sz="2400" dirty="0" smtClean="0">
                <a:cs typeface="B Nazanin" panose="00000400000000000000" pitchFamily="2" charset="-78"/>
              </a:rPr>
              <a:t>بیاورید.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این وضعیت را تا 10 شماره نگه </a:t>
            </a:r>
            <a:r>
              <a:rPr lang="fa-IR" sz="2400" dirty="0" smtClean="0">
                <a:cs typeface="B Nazanin" panose="00000400000000000000" pitchFamily="2" charset="-78"/>
              </a:rPr>
              <a:t>دارید.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سپس به وضعیت استراحت برگردید و تا 10 ثانیه در وضعیت استراحت </a:t>
            </a:r>
            <a:r>
              <a:rPr lang="fa-IR" sz="2400" dirty="0" smtClean="0">
                <a:cs typeface="B Nazanin" panose="00000400000000000000" pitchFamily="2" charset="-78"/>
              </a:rPr>
              <a:t>بمانید.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این عمل را تا 10 بار 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 عمل فوق را برای سمت مقابل نیز 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تعداد </a:t>
            </a:r>
            <a:r>
              <a:rPr lang="fa-IR" sz="2400" dirty="0" smtClean="0">
                <a:cs typeface="B Nazanin" panose="00000400000000000000" pitchFamily="2" charset="-78"/>
              </a:rPr>
              <a:t>ستها: </a:t>
            </a:r>
            <a:r>
              <a:rPr lang="fa-IR" sz="2400" dirty="0">
                <a:cs typeface="B Nazanin" panose="00000400000000000000" pitchFamily="2" charset="-78"/>
              </a:rPr>
              <a:t>3 بار در روز (صبح و ظهر و شب)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699" t="33427" r="11737" b="15680"/>
          <a:stretch/>
        </p:blipFill>
        <p:spPr>
          <a:xfrm>
            <a:off x="721217" y="605307"/>
            <a:ext cx="5537916" cy="26237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586" t="34365" r="9484" b="16058"/>
          <a:stretch/>
        </p:blipFill>
        <p:spPr>
          <a:xfrm>
            <a:off x="721217" y="4146999"/>
            <a:ext cx="5537916" cy="2424559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3361386" y="3290552"/>
            <a:ext cx="257577" cy="6761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0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C7BF3289-DA2C-D742-A074-1A848593B5F9}"/>
              </a:ext>
            </a:extLst>
          </p:cNvPr>
          <p:cNvSpPr txBox="1">
            <a:spLocks/>
          </p:cNvSpPr>
          <p:nvPr/>
        </p:nvSpPr>
        <p:spPr>
          <a:xfrm>
            <a:off x="6684308" y="408709"/>
            <a:ext cx="5170552" cy="577734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b="1" dirty="0" smtClean="0">
                <a:cs typeface="B Nazanin" panose="00000400000000000000" pitchFamily="2" charset="-78"/>
              </a:rPr>
              <a:t> </a:t>
            </a:r>
            <a:r>
              <a:rPr lang="ar-SA" sz="2400" b="1" dirty="0" smtClean="0">
                <a:cs typeface="B Nazanin" panose="00000400000000000000" pitchFamily="2" charset="-78"/>
              </a:rPr>
              <a:t>تمرين </a:t>
            </a:r>
            <a:r>
              <a:rPr lang="ar-SA" sz="2400" b="1" dirty="0">
                <a:cs typeface="B Nazanin" panose="00000400000000000000" pitchFamily="2" charset="-78"/>
              </a:rPr>
              <a:t>سوم از هفته سوم</a:t>
            </a: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روی صندلی </a:t>
            </a:r>
            <a:r>
              <a:rPr lang="fa-IR" sz="2400" dirty="0" smtClean="0">
                <a:cs typeface="B Nazanin" panose="00000400000000000000" pitchFamily="2" charset="-78"/>
              </a:rPr>
              <a:t>بنشینید.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در حالی که قوس کمر خود را حفظ کرده اید </a:t>
            </a:r>
            <a:r>
              <a:rPr lang="fa-IR" sz="2400" dirty="0" smtClean="0">
                <a:cs typeface="B Nazanin" panose="00000400000000000000" pitchFamily="2" charset="-78"/>
              </a:rPr>
              <a:t>یک پای خود </a:t>
            </a:r>
            <a:r>
              <a:rPr lang="fa-IR" sz="2400" dirty="0">
                <a:cs typeface="B Nazanin" panose="00000400000000000000" pitchFamily="2" charset="-78"/>
              </a:rPr>
              <a:t>را از زمین بلند کنید و سعی کنید زانوی خود را صاف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تا 10 </a:t>
            </a:r>
            <a:r>
              <a:rPr lang="fa-IR" sz="2400" dirty="0" smtClean="0">
                <a:cs typeface="B Nazanin" panose="00000400000000000000" pitchFamily="2" charset="-78"/>
              </a:rPr>
              <a:t>ثانیه </a:t>
            </a:r>
            <a:r>
              <a:rPr lang="fa-IR" sz="2400" dirty="0">
                <a:cs typeface="B Nazanin" panose="00000400000000000000" pitchFamily="2" charset="-78"/>
              </a:rPr>
              <a:t>اندام خود را در این وضعیت حفظ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سپس اندام را پایین </a:t>
            </a:r>
            <a:r>
              <a:rPr lang="fa-IR" sz="2400" dirty="0" smtClean="0">
                <a:cs typeface="B Nazanin" panose="00000400000000000000" pitchFamily="2" charset="-78"/>
              </a:rPr>
              <a:t>بیاورید.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 smtClean="0">
                <a:cs typeface="B Nazanin" panose="00000400000000000000" pitchFamily="2" charset="-78"/>
              </a:rPr>
              <a:t> این </a:t>
            </a:r>
            <a:r>
              <a:rPr lang="fa-IR" sz="2400" dirty="0">
                <a:cs typeface="B Nazanin" panose="00000400000000000000" pitchFamily="2" charset="-78"/>
              </a:rPr>
              <a:t>عمل را تا 10 بار تکرار کنید.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 smtClean="0">
                <a:cs typeface="B Nazanin" panose="00000400000000000000" pitchFamily="2" charset="-78"/>
              </a:rPr>
              <a:t> عمل </a:t>
            </a:r>
            <a:r>
              <a:rPr lang="fa-IR" sz="2400" dirty="0">
                <a:cs typeface="B Nazanin" panose="00000400000000000000" pitchFamily="2" charset="-78"/>
              </a:rPr>
              <a:t>فوق را برای اندام سمت مقابل نیز 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تعداد </a:t>
            </a:r>
            <a:r>
              <a:rPr lang="fa-IR" sz="2400" dirty="0" smtClean="0">
                <a:cs typeface="B Nazanin" panose="00000400000000000000" pitchFamily="2" charset="-78"/>
              </a:rPr>
              <a:t>ستها: </a:t>
            </a:r>
            <a:r>
              <a:rPr lang="fa-IR" sz="2400" dirty="0">
                <a:cs typeface="B Nazanin" panose="00000400000000000000" pitchFamily="2" charset="-78"/>
              </a:rPr>
              <a:t>3 </a:t>
            </a:r>
            <a:r>
              <a:rPr lang="fa-IR" sz="2400" dirty="0" smtClean="0">
                <a:cs typeface="B Nazanin" panose="00000400000000000000" pitchFamily="2" charset="-78"/>
              </a:rPr>
              <a:t>بار </a:t>
            </a:r>
            <a:r>
              <a:rPr lang="fa-IR" sz="2400" dirty="0">
                <a:cs typeface="B Nazanin" panose="00000400000000000000" pitchFamily="2" charset="-78"/>
              </a:rPr>
              <a:t>در روز (صبح و ظهر و شب</a:t>
            </a:r>
            <a:r>
              <a:rPr lang="fa-IR" sz="2400" dirty="0" smtClean="0">
                <a:cs typeface="B Nazanin" panose="00000400000000000000" pitchFamily="2" charset="-78"/>
              </a:rPr>
              <a:t>)</a:t>
            </a:r>
            <a:endParaRPr lang="fa-IR" sz="2400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350" t="18028" r="255" b="8169"/>
          <a:stretch/>
        </p:blipFill>
        <p:spPr>
          <a:xfrm>
            <a:off x="3246064" y="1681312"/>
            <a:ext cx="3151833" cy="3356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599" t="3943" r="8769" b="-1"/>
          <a:stretch/>
        </p:blipFill>
        <p:spPr>
          <a:xfrm>
            <a:off x="207001" y="1680231"/>
            <a:ext cx="2214227" cy="3350819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550018" y="3103808"/>
            <a:ext cx="567256" cy="255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rved Up Arrow 5"/>
          <p:cNvSpPr/>
          <p:nvPr/>
        </p:nvSpPr>
        <p:spPr>
          <a:xfrm rot="20437020">
            <a:off x="5770471" y="4394719"/>
            <a:ext cx="425002" cy="360608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871877-D128-424F-94AC-14DDA58C4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155" y="1417402"/>
            <a:ext cx="10227270" cy="2611987"/>
          </a:xfrm>
        </p:spPr>
        <p:txBody>
          <a:bodyPr anchor="ctr">
            <a:normAutofit/>
          </a:bodyPr>
          <a:lstStyle/>
          <a:p>
            <a:pPr algn="ctr" rtl="1"/>
            <a:r>
              <a:rPr lang="ar-SA" sz="6000" b="1" dirty="0">
                <a:cs typeface="B Nazanin" panose="00000400000000000000" pitchFamily="2" charset="-78"/>
              </a:rPr>
              <a:t>تمرينات هفته چهارم</a:t>
            </a:r>
            <a:endParaRPr lang="en-US" sz="60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5446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22584"/>
            <a:ext cx="10972800" cy="4783015"/>
          </a:xfrm>
        </p:spPr>
        <p:txBody>
          <a:bodyPr>
            <a:normAutofit fontScale="92500" lnSpcReduction="10000"/>
          </a:bodyPr>
          <a:lstStyle/>
          <a:p>
            <a:pPr lvl="0" algn="r" rtl="1"/>
            <a:r>
              <a:rPr lang="fa-IR" dirty="0"/>
              <a:t>بیماری قلبی - عروقی</a:t>
            </a:r>
            <a:endParaRPr lang="en-US" dirty="0"/>
          </a:p>
          <a:p>
            <a:pPr lvl="0" algn="r" rtl="1"/>
            <a:r>
              <a:rPr lang="fa-IR" dirty="0"/>
              <a:t>نارسايى مزمن كليوى</a:t>
            </a:r>
            <a:endParaRPr lang="en-US" dirty="0"/>
          </a:p>
          <a:p>
            <a:pPr lvl="0" algn="r" rtl="1"/>
            <a:r>
              <a:rPr lang="fa-IR" dirty="0"/>
              <a:t>بیماری عروق مغزی</a:t>
            </a:r>
            <a:endParaRPr lang="en-US" dirty="0"/>
          </a:p>
          <a:p>
            <a:pPr lvl="0" algn="r" rtl="1"/>
            <a:r>
              <a:rPr lang="fa-IR" dirty="0"/>
              <a:t>درد کمر </a:t>
            </a:r>
            <a:endParaRPr lang="en-US" dirty="0"/>
          </a:p>
          <a:p>
            <a:pPr lvl="0" algn="r" rtl="1"/>
            <a:r>
              <a:rPr lang="fa-IR" dirty="0"/>
              <a:t>بيمارى ريوى (آسم، بیماری انسدادی ریه و ...)</a:t>
            </a:r>
            <a:endParaRPr lang="en-US" dirty="0"/>
          </a:p>
          <a:p>
            <a:pPr lvl="0" algn="r" rtl="1"/>
            <a:r>
              <a:rPr lang="fa-IR" dirty="0"/>
              <a:t>دیابت</a:t>
            </a:r>
            <a:endParaRPr lang="en-US" dirty="0"/>
          </a:p>
          <a:p>
            <a:pPr lvl="0" algn="r" rtl="1"/>
            <a:r>
              <a:rPr lang="fa-IR" dirty="0"/>
              <a:t>پوکی استخوان</a:t>
            </a:r>
            <a:endParaRPr lang="en-US" dirty="0"/>
          </a:p>
          <a:p>
            <a:pPr lvl="0" algn="r" rtl="1"/>
            <a:r>
              <a:rPr lang="fa-IR" dirty="0"/>
              <a:t>فشارخون بالا</a:t>
            </a:r>
            <a:endParaRPr lang="en-US" dirty="0"/>
          </a:p>
          <a:p>
            <a:pPr lvl="0" algn="r" rtl="1"/>
            <a:r>
              <a:rPr lang="fa-IR" dirty="0" smtClean="0"/>
              <a:t>سرطان</a:t>
            </a:r>
            <a:endParaRPr lang="en-US" dirty="0" smtClean="0"/>
          </a:p>
          <a:p>
            <a:pPr lvl="0" algn="r" rtl="1"/>
            <a:r>
              <a:rPr lang="fa-IR" dirty="0"/>
              <a:t>در صورت وجود هر یک از بيماري‌هاى مذکور از دستورالعمل ویژه آن بیماری برای شروع فعالیت فیزیکی استفاده نماييد و یا در صورت وجود چندین بیماری، دستورالعمل‌های مرتبط در کنار هم پیش برده شوند.</a:t>
            </a:r>
          </a:p>
          <a:p>
            <a:pPr lvl="0" algn="r" rtl="1"/>
            <a:r>
              <a:rPr lang="fa-IR" dirty="0"/>
              <a:t>توجه: در صورتی‌که فرد باردار است، قبل از شروع ورزش با پزشک خود و یا متخصص پزشکی ورزشی مشورت کند.</a:t>
            </a:r>
          </a:p>
          <a:p>
            <a:pPr lvl="0"/>
            <a:endParaRPr lang="en-US" dirty="0" smtClean="0"/>
          </a:p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sz="3600" dirty="0"/>
              <a:t>قبل از تکمیل پرسش‌نامه مرتبط با فعالیت فیزیکی و در قدم اول اطمینان حاصل کنید فرد مبتلا به کدام بیماری است:</a:t>
            </a:r>
            <a:r>
              <a:rPr lang="en-US" sz="3600" dirty="0"/>
              <a:t/>
            </a:r>
            <a:br>
              <a:rPr lang="en-US" sz="3600" dirty="0"/>
            </a:br>
            <a:endParaRPr lang="fa-IR" sz="3600" dirty="0"/>
          </a:p>
        </p:txBody>
      </p:sp>
    </p:spTree>
    <p:extLst>
      <p:ext uri="{BB962C8B-B14F-4D97-AF65-F5344CB8AC3E}">
        <p14:creationId xmlns:p14="http://schemas.microsoft.com/office/powerpoint/2010/main" val="382510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26DF26AD-8E00-CC42-B1BB-358F51AE0416}"/>
              </a:ext>
            </a:extLst>
          </p:cNvPr>
          <p:cNvSpPr txBox="1">
            <a:spLocks/>
          </p:cNvSpPr>
          <p:nvPr/>
        </p:nvSpPr>
        <p:spPr>
          <a:xfrm>
            <a:off x="6483927" y="198108"/>
            <a:ext cx="5071408" cy="638972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b="1" dirty="0" smtClean="0">
                <a:cs typeface="B Nazanin" panose="00000400000000000000" pitchFamily="2" charset="-78"/>
              </a:rPr>
              <a:t> </a:t>
            </a:r>
            <a:r>
              <a:rPr lang="ar-SA" sz="2400" b="1" dirty="0" smtClean="0">
                <a:cs typeface="B Nazanin" panose="00000400000000000000" pitchFamily="2" charset="-78"/>
              </a:rPr>
              <a:t>تمرين </a:t>
            </a:r>
            <a:r>
              <a:rPr lang="ar-SA" sz="2400" b="1" dirty="0">
                <a:cs typeface="B Nazanin" panose="00000400000000000000" pitchFamily="2" charset="-78"/>
              </a:rPr>
              <a:t>اول از هفته چهارم</a:t>
            </a:r>
          </a:p>
          <a:p>
            <a:pPr algn="r" rtl="1">
              <a:lnSpc>
                <a:spcPct val="10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روی </a:t>
            </a:r>
            <a:r>
              <a:rPr lang="fa-IR" sz="2400" dirty="0">
                <a:cs typeface="B Nazanin" panose="00000400000000000000" pitchFamily="2" charset="-78"/>
              </a:rPr>
              <a:t>زمین به پهلو دراز </a:t>
            </a:r>
            <a:r>
              <a:rPr lang="fa-IR" sz="2400" dirty="0" smtClean="0">
                <a:cs typeface="B Nazanin" panose="00000400000000000000" pitchFamily="2" charset="-78"/>
              </a:rPr>
              <a:t>بکشید. 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یک </a:t>
            </a:r>
            <a:r>
              <a:rPr lang="fa-IR" sz="2400" dirty="0" smtClean="0">
                <a:cs typeface="B Nazanin" panose="00000400000000000000" pitchFamily="2" charset="-78"/>
              </a:rPr>
              <a:t>پا </a:t>
            </a:r>
            <a:r>
              <a:rPr lang="fa-IR" sz="2400" dirty="0">
                <a:cs typeface="B Nazanin" panose="00000400000000000000" pitchFamily="2" charset="-78"/>
              </a:rPr>
              <a:t>را روی تخت یا صندلی قرار </a:t>
            </a:r>
            <a:r>
              <a:rPr lang="fa-IR" sz="2400" dirty="0" smtClean="0">
                <a:cs typeface="B Nazanin" panose="00000400000000000000" pitchFamily="2" charset="-78"/>
              </a:rPr>
              <a:t>دهید.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سپس سعی کنید در حالی که زانوی خود را صاف نگه داشته اید پای مقابل را </a:t>
            </a:r>
            <a:r>
              <a:rPr lang="fa-IR" sz="2400" dirty="0" smtClean="0">
                <a:cs typeface="B Nazanin" panose="00000400000000000000" pitchFamily="2" charset="-78"/>
              </a:rPr>
              <a:t>به زیر </a:t>
            </a:r>
            <a:r>
              <a:rPr lang="fa-IR" sz="2400" dirty="0">
                <a:cs typeface="B Nazanin" panose="00000400000000000000" pitchFamily="2" charset="-78"/>
              </a:rPr>
              <a:t>تخت یا صندلی نزدیک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این وضعیت را تا 10 شماره نگه </a:t>
            </a:r>
            <a:r>
              <a:rPr lang="fa-IR" sz="2400" dirty="0" smtClean="0">
                <a:cs typeface="B Nazanin" panose="00000400000000000000" pitchFamily="2" charset="-78"/>
              </a:rPr>
              <a:t>دارید.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سپس به وضعیت استراحت برگردید و تا 10 ثانیه در وضعیت استراحت </a:t>
            </a:r>
            <a:r>
              <a:rPr lang="fa-IR" sz="2400" dirty="0" smtClean="0">
                <a:cs typeface="B Nazanin" panose="00000400000000000000" pitchFamily="2" charset="-78"/>
              </a:rPr>
              <a:t>بمانید.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این عمل را تا 10 بار تکرار کنید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cs typeface="B Nazanin" panose="00000400000000000000" pitchFamily="2" charset="-78"/>
              </a:rPr>
              <a:t>عمل </a:t>
            </a:r>
            <a:r>
              <a:rPr lang="fa-IR" sz="2400" dirty="0">
                <a:cs typeface="B Nazanin" panose="00000400000000000000" pitchFamily="2" charset="-78"/>
              </a:rPr>
              <a:t>فوق را برای سمت مقابل نیز تکرار کنید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تعداد </a:t>
            </a:r>
            <a:r>
              <a:rPr lang="fa-IR" sz="2400" dirty="0" smtClean="0">
                <a:cs typeface="B Nazanin" panose="00000400000000000000" pitchFamily="2" charset="-78"/>
              </a:rPr>
              <a:t>ستها: </a:t>
            </a:r>
            <a:r>
              <a:rPr lang="fa-IR" sz="2400" dirty="0">
                <a:cs typeface="B Nazanin" panose="00000400000000000000" pitchFamily="2" charset="-78"/>
              </a:rPr>
              <a:t>3 بار در روز (صبح و ظهر و شب</a:t>
            </a:r>
            <a:r>
              <a:rPr lang="fa-IR" sz="2400" dirty="0" smtClean="0">
                <a:cs typeface="B Nazanin" panose="00000400000000000000" pitchFamily="2" charset="-78"/>
              </a:rPr>
              <a:t>)</a:t>
            </a:r>
            <a:endParaRPr lang="fa-IR" sz="2400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770" r="2300" b="5727"/>
          <a:stretch/>
        </p:blipFill>
        <p:spPr>
          <a:xfrm>
            <a:off x="1176269" y="198109"/>
            <a:ext cx="4606345" cy="28820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5775" r="2864" b="7230"/>
          <a:stretch/>
        </p:blipFill>
        <p:spPr>
          <a:xfrm>
            <a:off x="1060362" y="3837904"/>
            <a:ext cx="4722253" cy="280733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3245476" y="3121681"/>
            <a:ext cx="206062" cy="641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2021983" y="5338493"/>
            <a:ext cx="218941" cy="508515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5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91CC8FF6-AF7E-BA43-B6B8-2AE547989CEA}"/>
              </a:ext>
            </a:extLst>
          </p:cNvPr>
          <p:cNvSpPr txBox="1">
            <a:spLocks/>
          </p:cNvSpPr>
          <p:nvPr/>
        </p:nvSpPr>
        <p:spPr>
          <a:xfrm>
            <a:off x="5791201" y="519545"/>
            <a:ext cx="6022408" cy="590203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ar-SA" sz="2400" b="1" dirty="0" smtClean="0">
                <a:cs typeface="B Nazanin" panose="00000400000000000000" pitchFamily="2" charset="-78"/>
              </a:rPr>
              <a:t>تمرين </a:t>
            </a:r>
            <a:r>
              <a:rPr lang="ar-SA" sz="2400" b="1" dirty="0">
                <a:cs typeface="B Nazanin" panose="00000400000000000000" pitchFamily="2" charset="-78"/>
              </a:rPr>
              <a:t>دوم از هفته چهارم</a:t>
            </a:r>
          </a:p>
          <a:p>
            <a:pPr algn="r" rtl="1">
              <a:lnSpc>
                <a:spcPct val="10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روی </a:t>
            </a:r>
            <a:r>
              <a:rPr lang="fa-IR" sz="2400" dirty="0">
                <a:cs typeface="B Nazanin" panose="00000400000000000000" pitchFamily="2" charset="-78"/>
              </a:rPr>
              <a:t>زمین به پهلو دراز </a:t>
            </a:r>
            <a:r>
              <a:rPr lang="fa-IR" sz="2400" dirty="0" smtClean="0">
                <a:cs typeface="B Nazanin" panose="00000400000000000000" pitchFamily="2" charset="-78"/>
              </a:rPr>
              <a:t>بکشید. 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پای زیرین را از </a:t>
            </a:r>
            <a:r>
              <a:rPr lang="fa-IR" sz="2400" dirty="0" smtClean="0">
                <a:cs typeface="B Nazanin" panose="00000400000000000000" pitchFamily="2" charset="-78"/>
              </a:rPr>
              <a:t>زانو کمی </a:t>
            </a:r>
            <a:r>
              <a:rPr lang="fa-IR" sz="2400" dirty="0">
                <a:cs typeface="B Nazanin" panose="00000400000000000000" pitchFamily="2" charset="-78"/>
              </a:rPr>
              <a:t>خم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سپس سعی کنید در حالی که </a:t>
            </a:r>
            <a:r>
              <a:rPr lang="fa-IR" sz="2400" dirty="0" smtClean="0">
                <a:cs typeface="B Nazanin" panose="00000400000000000000" pitchFamily="2" charset="-78"/>
              </a:rPr>
              <a:t>زانوی دیگر </a:t>
            </a:r>
            <a:r>
              <a:rPr lang="fa-IR" sz="2400" dirty="0">
                <a:cs typeface="B Nazanin" panose="00000400000000000000" pitchFamily="2" charset="-78"/>
              </a:rPr>
              <a:t>خود را صاف نگه داشته اید </a:t>
            </a:r>
            <a:r>
              <a:rPr lang="fa-IR" sz="2400" dirty="0" smtClean="0">
                <a:cs typeface="B Nazanin" panose="00000400000000000000" pitchFamily="2" charset="-78"/>
              </a:rPr>
              <a:t>کل پا را </a:t>
            </a:r>
            <a:r>
              <a:rPr lang="fa-IR" sz="2400" dirty="0">
                <a:cs typeface="B Nazanin" panose="00000400000000000000" pitchFamily="2" charset="-78"/>
              </a:rPr>
              <a:t>بالا </a:t>
            </a:r>
            <a:r>
              <a:rPr lang="fa-IR" sz="2400" dirty="0" smtClean="0">
                <a:cs typeface="B Nazanin" panose="00000400000000000000" pitchFamily="2" charset="-78"/>
              </a:rPr>
              <a:t>بیاورید.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این وضعیت را تا 10 شماره نگه </a:t>
            </a:r>
            <a:r>
              <a:rPr lang="fa-IR" sz="2400" dirty="0" smtClean="0">
                <a:cs typeface="B Nazanin" panose="00000400000000000000" pitchFamily="2" charset="-78"/>
              </a:rPr>
              <a:t>دارید.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سپس به وضعیت استراحت برگردید و تا 10 ثانیه در وضعیت استراحت </a:t>
            </a:r>
            <a:r>
              <a:rPr lang="fa-IR" sz="2400" dirty="0" smtClean="0">
                <a:cs typeface="B Nazanin" panose="00000400000000000000" pitchFamily="2" charset="-78"/>
              </a:rPr>
              <a:t>بمانید.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این عمل را تا 10 بار 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 عمل فوق را برای سمت مقابل نیز 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تعداد </a:t>
            </a:r>
            <a:r>
              <a:rPr lang="fa-IR" sz="2400" dirty="0" smtClean="0">
                <a:cs typeface="B Nazanin" panose="00000400000000000000" pitchFamily="2" charset="-78"/>
              </a:rPr>
              <a:t>ستها: </a:t>
            </a:r>
            <a:r>
              <a:rPr lang="fa-IR" sz="2400" dirty="0">
                <a:cs typeface="B Nazanin" panose="00000400000000000000" pitchFamily="2" charset="-78"/>
              </a:rPr>
              <a:t>3 بار در روز (صبح و ظهر و شب</a:t>
            </a:r>
            <a:r>
              <a:rPr lang="fa-IR" sz="2400" dirty="0" smtClean="0">
                <a:cs typeface="B Nazanin" panose="00000400000000000000" pitchFamily="2" charset="-78"/>
              </a:rPr>
              <a:t>)</a:t>
            </a:r>
            <a:endParaRPr lang="fa-IR" sz="2400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20" t="12958" r="7512" b="4037"/>
          <a:stretch/>
        </p:blipFill>
        <p:spPr>
          <a:xfrm>
            <a:off x="491835" y="3580326"/>
            <a:ext cx="4762746" cy="2942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98" t="37370" r="9202" b="9297"/>
          <a:stretch/>
        </p:blipFill>
        <p:spPr>
          <a:xfrm>
            <a:off x="491835" y="219851"/>
            <a:ext cx="4762745" cy="2157927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2614411" y="2497774"/>
            <a:ext cx="212502" cy="9625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6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87344BCA-8879-A44F-81E4-D0643FEA459F}"/>
              </a:ext>
            </a:extLst>
          </p:cNvPr>
          <p:cNvSpPr txBox="1">
            <a:spLocks/>
          </p:cNvSpPr>
          <p:nvPr/>
        </p:nvSpPr>
        <p:spPr>
          <a:xfrm>
            <a:off x="502273" y="2618509"/>
            <a:ext cx="6452709" cy="370777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ar-SA" sz="2400" b="1" dirty="0" smtClean="0">
                <a:cs typeface="B Nazanin" panose="00000400000000000000" pitchFamily="2" charset="-78"/>
              </a:rPr>
              <a:t>تمرين </a:t>
            </a:r>
            <a:r>
              <a:rPr lang="ar-SA" sz="2400" b="1" dirty="0">
                <a:cs typeface="B Nazanin" panose="00000400000000000000" pitchFamily="2" charset="-78"/>
              </a:rPr>
              <a:t>سوم از هفته چهارم</a:t>
            </a: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روی زمین دراز </a:t>
            </a:r>
            <a:r>
              <a:rPr lang="fa-IR" sz="2400" dirty="0" smtClean="0">
                <a:cs typeface="B Nazanin" panose="00000400000000000000" pitchFamily="2" charset="-78"/>
              </a:rPr>
              <a:t>بکشید.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زانو ها را خم کنید و سعی کنید باسن خود را از زمین بلند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</a:p>
          <a:p>
            <a:pPr algn="r" rtl="1">
              <a:lnSpc>
                <a:spcPct val="10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سپس زانو را صاف کنید و این </a:t>
            </a:r>
            <a:r>
              <a:rPr lang="fa-IR" sz="2400" dirty="0">
                <a:cs typeface="B Nazanin" panose="00000400000000000000" pitchFamily="2" charset="-78"/>
              </a:rPr>
              <a:t>وضعیت را تا 10 شماره حفظ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 smtClean="0">
                <a:cs typeface="B Nazanin" panose="00000400000000000000" pitchFamily="2" charset="-78"/>
              </a:rPr>
              <a:t> این </a:t>
            </a:r>
            <a:r>
              <a:rPr lang="fa-IR" sz="2400" dirty="0">
                <a:cs typeface="B Nazanin" panose="00000400000000000000" pitchFamily="2" charset="-78"/>
              </a:rPr>
              <a:t>عمل را 10 </a:t>
            </a:r>
            <a:r>
              <a:rPr lang="fa-IR" sz="2400" dirty="0" smtClean="0">
                <a:cs typeface="B Nazanin" panose="00000400000000000000" pitchFamily="2" charset="-78"/>
              </a:rPr>
              <a:t>بار </a:t>
            </a:r>
            <a:r>
              <a:rPr lang="fa-IR" sz="2400" dirty="0">
                <a:cs typeface="B Nazanin" panose="00000400000000000000" pitchFamily="2" charset="-78"/>
              </a:rPr>
              <a:t>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تعداد </a:t>
            </a:r>
            <a:r>
              <a:rPr lang="fa-IR" sz="2400" dirty="0" smtClean="0">
                <a:cs typeface="B Nazanin" panose="00000400000000000000" pitchFamily="2" charset="-78"/>
              </a:rPr>
              <a:t>ستها: </a:t>
            </a:r>
            <a:r>
              <a:rPr lang="fa-IR" sz="2400" dirty="0">
                <a:cs typeface="B Nazanin" panose="00000400000000000000" pitchFamily="2" charset="-78"/>
              </a:rPr>
              <a:t>3 بار در روز (صبح و ظهر و شب)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92" t="26103" r="11456" b="15680"/>
          <a:stretch/>
        </p:blipFill>
        <p:spPr>
          <a:xfrm>
            <a:off x="746973" y="235489"/>
            <a:ext cx="4351499" cy="2121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854" t="24600" r="7934" b="15493"/>
          <a:stretch/>
        </p:blipFill>
        <p:spPr>
          <a:xfrm>
            <a:off x="7495309" y="239662"/>
            <a:ext cx="4358789" cy="21186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531" t="4129" r="5258" b="5165"/>
          <a:stretch/>
        </p:blipFill>
        <p:spPr>
          <a:xfrm>
            <a:off x="7495309" y="3334279"/>
            <a:ext cx="4358789" cy="2992008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9696887" y="2520009"/>
            <a:ext cx="296212" cy="616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972125" y="1173839"/>
            <a:ext cx="785611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7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871877-D128-424F-94AC-14DDA58C4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738" y="1528238"/>
            <a:ext cx="10227270" cy="2702118"/>
          </a:xfrm>
        </p:spPr>
        <p:txBody>
          <a:bodyPr anchor="ctr">
            <a:normAutofit/>
          </a:bodyPr>
          <a:lstStyle/>
          <a:p>
            <a:pPr algn="ctr" rtl="1"/>
            <a:r>
              <a:rPr lang="ar-SA" sz="6000" b="1" dirty="0">
                <a:cs typeface="B Nazanin" panose="00000400000000000000" pitchFamily="2" charset="-78"/>
              </a:rPr>
              <a:t>تمرينات هفته پنجم</a:t>
            </a:r>
            <a:endParaRPr lang="en-US" sz="60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086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D92555B-68FE-B64A-8843-A85167668286}"/>
              </a:ext>
            </a:extLst>
          </p:cNvPr>
          <p:cNvSpPr/>
          <p:nvPr/>
        </p:nvSpPr>
        <p:spPr>
          <a:xfrm>
            <a:off x="6684818" y="311727"/>
            <a:ext cx="5079073" cy="58189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r" rtl="1">
              <a:buFont typeface="Wingdings" pitchFamily="2" charset="2"/>
              <a:buChar char="v"/>
            </a:pPr>
            <a:r>
              <a:rPr lang="en-US" sz="24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ar-SA" sz="24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تمرين </a:t>
            </a:r>
            <a:r>
              <a:rPr lang="ar-SA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اول از هفته پنجم</a:t>
            </a:r>
          </a:p>
          <a:p>
            <a:pPr algn="r" rtl="1"/>
            <a:endParaRPr lang="fa-IR" sz="2400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روي </a:t>
            </a: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يك سطح صاف و پايدار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بايستيد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در حاليكه چشمانتان باز است سعي كنيد با حفظ تعادل خود يك پا را جلوي پاي ديگر قرار دهيد به طوريكه پاشنه پاي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جلويي، </a:t>
            </a: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جلوي پنجه پاي عقب قرار گيرد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 ٣٠ ثانيه اين وضعيت را حفظ كنيد و سپس به حالت اوليه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برگرديد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اين عمل را براي سمت مقابل نيز تكرار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كنيد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برای سخت تر شدن تمرین میتوانید چشمانتان را موقع تمرین ببندید. 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fa-IR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برای پیشگیری از افتادن روی زمین تمرین را در محل مناسب و دارای تکیه گاه انجام دهید.</a:t>
            </a:r>
            <a:endParaRPr lang="en-US" sz="24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616" t="3755" r="25796" b="4037"/>
          <a:stretch/>
        </p:blipFill>
        <p:spPr>
          <a:xfrm>
            <a:off x="4204011" y="1066649"/>
            <a:ext cx="2188472" cy="47546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117" t="6197" r="-246" b="-470"/>
          <a:stretch/>
        </p:blipFill>
        <p:spPr>
          <a:xfrm>
            <a:off x="246956" y="1066649"/>
            <a:ext cx="3106592" cy="475460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512128" y="3168203"/>
            <a:ext cx="533303" cy="309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1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3D46A4D4-B2E1-9D49-BC1F-F740F2EBA540}"/>
              </a:ext>
            </a:extLst>
          </p:cNvPr>
          <p:cNvSpPr txBox="1">
            <a:spLocks/>
          </p:cNvSpPr>
          <p:nvPr/>
        </p:nvSpPr>
        <p:spPr>
          <a:xfrm>
            <a:off x="6533165" y="477982"/>
            <a:ext cx="5201636" cy="556952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ar-SA" sz="2400" b="1" dirty="0" smtClean="0">
                <a:cs typeface="B Nazanin" panose="00000400000000000000" pitchFamily="2" charset="-78"/>
              </a:rPr>
              <a:t>تمرين </a:t>
            </a:r>
            <a:r>
              <a:rPr lang="ar-SA" sz="2400" b="1" dirty="0">
                <a:cs typeface="B Nazanin" panose="00000400000000000000" pitchFamily="2" charset="-78"/>
              </a:rPr>
              <a:t>دوم از هفته پنجم</a:t>
            </a: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روی صندلی </a:t>
            </a:r>
            <a:r>
              <a:rPr lang="fa-IR" sz="2400" dirty="0" smtClean="0">
                <a:cs typeface="B Nazanin" panose="00000400000000000000" pitchFamily="2" charset="-78"/>
              </a:rPr>
              <a:t>بنشینید.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در حالیکه قوس کمر خود را حفظ کرده اید سعی کنید زانوی خود را در حالت خم بالا </a:t>
            </a:r>
            <a:r>
              <a:rPr lang="fa-IR" sz="2400" dirty="0" smtClean="0">
                <a:cs typeface="B Nazanin" panose="00000400000000000000" pitchFamily="2" charset="-78"/>
              </a:rPr>
              <a:t>بیاورید.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این وضعیت را  تا 10 شماره حفظ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سپس به وضعیت </a:t>
            </a:r>
            <a:r>
              <a:rPr lang="fa-IR" sz="2400" dirty="0" smtClean="0">
                <a:cs typeface="B Nazanin" panose="00000400000000000000" pitchFamily="2" charset="-78"/>
              </a:rPr>
              <a:t>استراحت </a:t>
            </a:r>
            <a:r>
              <a:rPr lang="fa-IR" sz="2400" dirty="0">
                <a:cs typeface="B Nazanin" panose="00000400000000000000" pitchFamily="2" charset="-78"/>
              </a:rPr>
              <a:t>برگردید و تا 10 ثانیه در حالت استراحت </a:t>
            </a:r>
            <a:r>
              <a:rPr lang="fa-IR" sz="2400" dirty="0" smtClean="0">
                <a:cs typeface="B Nazanin" panose="00000400000000000000" pitchFamily="2" charset="-78"/>
              </a:rPr>
              <a:t>بمانید.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این عمل را تا 10 بار 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عمل فوق را برای اندام سمت مقابل نیز 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تعداد </a:t>
            </a:r>
            <a:r>
              <a:rPr lang="fa-IR" sz="2400" dirty="0" smtClean="0">
                <a:cs typeface="B Nazanin" panose="00000400000000000000" pitchFamily="2" charset="-78"/>
              </a:rPr>
              <a:t>ستها: </a:t>
            </a:r>
            <a:r>
              <a:rPr lang="fa-IR" sz="2400" dirty="0">
                <a:cs typeface="B Nazanin" panose="00000400000000000000" pitchFamily="2" charset="-78"/>
              </a:rPr>
              <a:t>3 </a:t>
            </a:r>
            <a:r>
              <a:rPr lang="fa-IR" sz="2400" dirty="0" smtClean="0">
                <a:cs typeface="B Nazanin" panose="00000400000000000000" pitchFamily="2" charset="-78"/>
              </a:rPr>
              <a:t>بار در </a:t>
            </a:r>
            <a:r>
              <a:rPr lang="fa-IR" sz="2400" dirty="0">
                <a:cs typeface="B Nazanin" panose="00000400000000000000" pitchFamily="2" charset="-78"/>
              </a:rPr>
              <a:t>روز </a:t>
            </a:r>
            <a:r>
              <a:rPr lang="fa-IR" sz="2400" dirty="0" smtClean="0">
                <a:cs typeface="B Nazanin" panose="00000400000000000000" pitchFamily="2" charset="-78"/>
              </a:rPr>
              <a:t>(صبح </a:t>
            </a:r>
            <a:r>
              <a:rPr lang="fa-IR" sz="2400" dirty="0">
                <a:cs typeface="B Nazanin" panose="00000400000000000000" pitchFamily="2" charset="-78"/>
              </a:rPr>
              <a:t>و ظهر و </a:t>
            </a:r>
            <a:r>
              <a:rPr lang="fa-IR" sz="2400" dirty="0" smtClean="0">
                <a:cs typeface="B Nazanin" panose="00000400000000000000" pitchFamily="2" charset="-78"/>
              </a:rPr>
              <a:t>شب)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06" t="18592" r="17282" b="9484"/>
          <a:stretch/>
        </p:blipFill>
        <p:spPr>
          <a:xfrm>
            <a:off x="3546732" y="1342381"/>
            <a:ext cx="2757864" cy="3667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599" t="3943" r="8769" b="-1"/>
          <a:stretch/>
        </p:blipFill>
        <p:spPr>
          <a:xfrm>
            <a:off x="232759" y="1342381"/>
            <a:ext cx="2423541" cy="366757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884868" y="2871989"/>
            <a:ext cx="433296" cy="2106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7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28BDBBAB-6A20-8C46-8573-62A3C4981CDC}"/>
              </a:ext>
            </a:extLst>
          </p:cNvPr>
          <p:cNvSpPr txBox="1">
            <a:spLocks/>
          </p:cNvSpPr>
          <p:nvPr/>
        </p:nvSpPr>
        <p:spPr>
          <a:xfrm>
            <a:off x="7931760" y="251209"/>
            <a:ext cx="4183208" cy="635048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b="1" dirty="0">
                <a:cs typeface="B Nazanin" panose="00000400000000000000" pitchFamily="2" charset="-78"/>
              </a:rPr>
              <a:t> </a:t>
            </a:r>
            <a:r>
              <a:rPr lang="ar-SA" sz="2400" b="1" dirty="0">
                <a:cs typeface="B Nazanin" panose="00000400000000000000" pitchFamily="2" charset="-78"/>
              </a:rPr>
              <a:t>تمرين سوم از هفته پنجم</a:t>
            </a: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پشت به دیوار با فاصله </a:t>
            </a:r>
            <a:r>
              <a:rPr lang="fa-IR" sz="2400" dirty="0" smtClean="0">
                <a:cs typeface="B Nazanin" panose="00000400000000000000" pitchFamily="2" charset="-78"/>
              </a:rPr>
              <a:t>30 سانتی </a:t>
            </a:r>
            <a:r>
              <a:rPr lang="fa-IR" sz="2400" dirty="0">
                <a:cs typeface="B Nazanin" panose="00000400000000000000" pitchFamily="2" charset="-78"/>
              </a:rPr>
              <a:t>متر از دیوار بایستید و در حالیکه به دیوار تکیه داده اید پاها را به اندازه عرض شانه باز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سپس در حالیکه کمر را به دیوار تکیه داده اید با خم کردن زانوها تا </a:t>
            </a:r>
            <a:r>
              <a:rPr lang="fa-IR" sz="2400" dirty="0" smtClean="0">
                <a:cs typeface="B Nazanin" panose="00000400000000000000" pitchFamily="2" charset="-78"/>
              </a:rPr>
              <a:t>حدود </a:t>
            </a:r>
            <a:r>
              <a:rPr lang="fa-IR" sz="2400" dirty="0">
                <a:cs typeface="B Nazanin" panose="00000400000000000000" pitchFamily="2" charset="-78"/>
              </a:rPr>
              <a:t>60 درجه </a:t>
            </a:r>
            <a:r>
              <a:rPr lang="fa-IR" sz="2400" dirty="0" smtClean="0">
                <a:cs typeface="B Nazanin" panose="00000400000000000000" pitchFamily="2" charset="-78"/>
              </a:rPr>
              <a:t>به </a:t>
            </a:r>
            <a:r>
              <a:rPr lang="fa-IR" sz="2400" dirty="0">
                <a:cs typeface="B Nazanin" panose="00000400000000000000" pitchFamily="2" charset="-78"/>
              </a:rPr>
              <a:t>سمت پایین حرکت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این وضعیت را تا 10 ثانیه نگه </a:t>
            </a:r>
            <a:r>
              <a:rPr lang="fa-IR" sz="2400" dirty="0" smtClean="0">
                <a:cs typeface="B Nazanin" panose="00000400000000000000" pitchFamily="2" charset="-78"/>
              </a:rPr>
              <a:t>دارید.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سپس به وضعیت قبل برگردید و پس از 10 ثانیه </a:t>
            </a:r>
            <a:r>
              <a:rPr lang="fa-IR" sz="2400" dirty="0" smtClean="0">
                <a:cs typeface="B Nazanin" panose="00000400000000000000" pitchFamily="2" charset="-78"/>
              </a:rPr>
              <a:t>مجددا </a:t>
            </a:r>
            <a:r>
              <a:rPr lang="fa-IR" sz="2400" dirty="0">
                <a:cs typeface="B Nazanin" panose="00000400000000000000" pitchFamily="2" charset="-78"/>
              </a:rPr>
              <a:t>این حرکت را تا </a:t>
            </a:r>
            <a:r>
              <a:rPr lang="fa-IR" sz="2400" dirty="0" smtClean="0">
                <a:cs typeface="B Nazanin" panose="00000400000000000000" pitchFamily="2" charset="-78"/>
              </a:rPr>
              <a:t>10بار </a:t>
            </a:r>
            <a:r>
              <a:rPr lang="fa-IR" sz="2400" dirty="0">
                <a:cs typeface="B Nazanin" panose="00000400000000000000" pitchFamily="2" charset="-78"/>
              </a:rPr>
              <a:t>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تعداد </a:t>
            </a:r>
            <a:r>
              <a:rPr lang="fa-IR" sz="2400" dirty="0" smtClean="0">
                <a:cs typeface="B Nazanin" panose="00000400000000000000" pitchFamily="2" charset="-78"/>
              </a:rPr>
              <a:t>ستها: </a:t>
            </a:r>
            <a:r>
              <a:rPr lang="fa-IR" sz="2400" dirty="0">
                <a:cs typeface="B Nazanin" panose="00000400000000000000" pitchFamily="2" charset="-78"/>
              </a:rPr>
              <a:t>3 </a:t>
            </a:r>
            <a:r>
              <a:rPr lang="fa-IR" sz="2400" dirty="0" smtClean="0">
                <a:cs typeface="B Nazanin" panose="00000400000000000000" pitchFamily="2" charset="-78"/>
              </a:rPr>
              <a:t>بار با </a:t>
            </a:r>
            <a:r>
              <a:rPr lang="fa-IR" sz="2400" dirty="0">
                <a:cs typeface="B Nazanin" panose="00000400000000000000" pitchFamily="2" charset="-78"/>
              </a:rPr>
              <a:t>حداقل 2-3 دقیقه استراحت بین </a:t>
            </a:r>
            <a:r>
              <a:rPr lang="fa-IR" sz="2400" dirty="0" smtClean="0">
                <a:cs typeface="B Nazanin" panose="00000400000000000000" pitchFamily="2" charset="-78"/>
              </a:rPr>
              <a:t>ستها </a:t>
            </a:r>
            <a:r>
              <a:rPr lang="fa-IR" sz="2400" dirty="0">
                <a:cs typeface="B Nazanin" panose="00000400000000000000" pitchFamily="2" charset="-78"/>
              </a:rPr>
              <a:t>(صبح و ظهر و شب</a:t>
            </a:r>
            <a:r>
              <a:rPr lang="fa-IR" sz="2400" dirty="0" smtClean="0">
                <a:cs typeface="B Nazanin" panose="00000400000000000000" pitchFamily="2" charset="-78"/>
              </a:rPr>
              <a:t>)</a:t>
            </a:r>
            <a:endParaRPr lang="fa-IR" sz="2400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118" t="9015" r="28049" b="3473"/>
          <a:stretch/>
        </p:blipFill>
        <p:spPr>
          <a:xfrm>
            <a:off x="75989" y="795306"/>
            <a:ext cx="2154628" cy="4675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108" t="10328" r="20287" b="1972"/>
          <a:stretch/>
        </p:blipFill>
        <p:spPr>
          <a:xfrm>
            <a:off x="2585837" y="795307"/>
            <a:ext cx="2524259" cy="4675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3359" t="7136" r="5014" b="5539"/>
          <a:stretch/>
        </p:blipFill>
        <p:spPr>
          <a:xfrm>
            <a:off x="5153593" y="802234"/>
            <a:ext cx="2743532" cy="467503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251403" y="2807594"/>
            <a:ext cx="320575" cy="219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2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871877-D128-424F-94AC-14DDA58C4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228" y="1819184"/>
            <a:ext cx="10227270" cy="1289217"/>
          </a:xfrm>
        </p:spPr>
        <p:txBody>
          <a:bodyPr anchor="ctr">
            <a:normAutofit/>
          </a:bodyPr>
          <a:lstStyle/>
          <a:p>
            <a:pPr algn="ctr" rtl="1"/>
            <a:r>
              <a:rPr lang="ar-SA" sz="6000" b="1" dirty="0">
                <a:cs typeface="B Nazanin" panose="00000400000000000000" pitchFamily="2" charset="-78"/>
              </a:rPr>
              <a:t>تمرينات هفته ششم</a:t>
            </a:r>
            <a:endParaRPr lang="en-US" sz="60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741454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27D7C50B-8F37-5D4E-802C-2F6255C12B98}"/>
              </a:ext>
            </a:extLst>
          </p:cNvPr>
          <p:cNvSpPr txBox="1">
            <a:spLocks/>
          </p:cNvSpPr>
          <p:nvPr/>
        </p:nvSpPr>
        <p:spPr>
          <a:xfrm>
            <a:off x="6618622" y="304801"/>
            <a:ext cx="5315800" cy="608312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b="1" dirty="0" smtClean="0">
                <a:cs typeface="B Nazanin" panose="00000400000000000000" pitchFamily="2" charset="-78"/>
              </a:rPr>
              <a:t> </a:t>
            </a:r>
            <a:r>
              <a:rPr lang="ar-SA" sz="2400" b="1" dirty="0" smtClean="0">
                <a:cs typeface="B Nazanin" panose="00000400000000000000" pitchFamily="2" charset="-78"/>
              </a:rPr>
              <a:t>تمرين </a:t>
            </a:r>
            <a:r>
              <a:rPr lang="ar-SA" sz="2400" b="1" dirty="0">
                <a:cs typeface="B Nazanin" panose="00000400000000000000" pitchFamily="2" charset="-78"/>
              </a:rPr>
              <a:t>اول از هفته ششم</a:t>
            </a: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cs typeface="B Nazanin" panose="00000400000000000000" pitchFamily="2" charset="-78"/>
              </a:rPr>
              <a:t>رو به دیوار بایستید.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cs typeface="B Nazanin" panose="00000400000000000000" pitchFamily="2" charset="-78"/>
              </a:rPr>
              <a:t>سعی </a:t>
            </a:r>
            <a:r>
              <a:rPr lang="fa-IR" sz="2400" dirty="0">
                <a:cs typeface="B Nazanin" panose="00000400000000000000" pitchFamily="2" charset="-78"/>
              </a:rPr>
              <a:t>کنید با گرفتن مچ پا با کمک </a:t>
            </a:r>
            <a:r>
              <a:rPr lang="fa-IR" sz="2400" dirty="0" smtClean="0">
                <a:cs typeface="B Nazanin" panose="00000400000000000000" pitchFamily="2" charset="-78"/>
              </a:rPr>
              <a:t>یک دست زانوی </a:t>
            </a:r>
            <a:r>
              <a:rPr lang="fa-IR" sz="2400" dirty="0">
                <a:cs typeface="B Nazanin" panose="00000400000000000000" pitchFamily="2" charset="-78"/>
              </a:rPr>
              <a:t>خود </a:t>
            </a:r>
            <a:r>
              <a:rPr lang="fa-IR" sz="2400" dirty="0" smtClean="0">
                <a:cs typeface="B Nazanin" panose="00000400000000000000" pitchFamily="2" charset="-78"/>
              </a:rPr>
              <a:t>را </a:t>
            </a:r>
            <a:r>
              <a:rPr lang="fa-IR" sz="2400" dirty="0">
                <a:cs typeface="B Nazanin" panose="00000400000000000000" pitchFamily="2" charset="-78"/>
              </a:rPr>
              <a:t>خم کنید تا جاییکه احساس کشش روی ران خود داشته </a:t>
            </a:r>
            <a:r>
              <a:rPr lang="fa-IR" sz="2400" dirty="0" smtClean="0">
                <a:cs typeface="B Nazanin" panose="00000400000000000000" pitchFamily="2" charset="-78"/>
              </a:rPr>
              <a:t>باشید.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20 ثانیه در این وضعیت باقی بمانید سپس به وضعیت استراحت </a:t>
            </a:r>
            <a:r>
              <a:rPr lang="fa-IR" sz="2400" dirty="0" smtClean="0">
                <a:cs typeface="B Nazanin" panose="00000400000000000000" pitchFamily="2" charset="-78"/>
              </a:rPr>
              <a:t>برگردید.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 smtClean="0">
                <a:cs typeface="B Nazanin" panose="00000400000000000000" pitchFamily="2" charset="-78"/>
              </a:rPr>
              <a:t> این </a:t>
            </a:r>
            <a:r>
              <a:rPr lang="fa-IR" sz="2400" dirty="0">
                <a:cs typeface="B Nazanin" panose="00000400000000000000" pitchFamily="2" charset="-78"/>
              </a:rPr>
              <a:t>عمل را برای اندام سمت مقابل نیز 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 عمل فوق را تا 5 بار برای هر اندام  با 30 ثانیه استراحت 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تعداد ستها: 3 بار در روز (صبح و ظهر و شب</a:t>
            </a:r>
            <a:r>
              <a:rPr lang="fa-IR" sz="2400" dirty="0" smtClean="0">
                <a:cs typeface="B Nazanin" panose="00000400000000000000" pitchFamily="2" charset="-78"/>
              </a:rPr>
              <a:t>)</a:t>
            </a:r>
            <a:endParaRPr lang="fa-IR" sz="2400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604" t="4131" r="41320" b="6855"/>
          <a:stretch/>
        </p:blipFill>
        <p:spPr>
          <a:xfrm>
            <a:off x="3993747" y="283333"/>
            <a:ext cx="2524260" cy="61045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869" t="5822" r="1007" b="-282"/>
          <a:stretch/>
        </p:blipFill>
        <p:spPr>
          <a:xfrm>
            <a:off x="239757" y="283333"/>
            <a:ext cx="3024629" cy="610458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365001" y="2931600"/>
            <a:ext cx="528131" cy="227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8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D5AFE91-C8C1-E548-90FF-C5138BE61DCA}"/>
              </a:ext>
            </a:extLst>
          </p:cNvPr>
          <p:cNvSpPr/>
          <p:nvPr/>
        </p:nvSpPr>
        <p:spPr>
          <a:xfrm>
            <a:off x="6823364" y="373488"/>
            <a:ext cx="4682514" cy="5244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7EF588-17A0-DF40-B3F4-8B344CFCAEC4}"/>
              </a:ext>
            </a:extLst>
          </p:cNvPr>
          <p:cNvSpPr txBox="1"/>
          <p:nvPr/>
        </p:nvSpPr>
        <p:spPr>
          <a:xfrm>
            <a:off x="6823365" y="467481"/>
            <a:ext cx="468251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" pitchFamily="2" charset="2"/>
              <a:buChar char="v"/>
            </a:pPr>
            <a:r>
              <a:rPr lang="fa-IR" sz="2400" b="1" dirty="0" smtClean="0">
                <a:cs typeface="B Nazanin" panose="00000400000000000000" pitchFamily="2" charset="-78"/>
              </a:rPr>
              <a:t> </a:t>
            </a:r>
            <a:r>
              <a:rPr lang="ar-SA" sz="2400" b="1" dirty="0" smtClean="0">
                <a:cs typeface="B Nazanin" panose="00000400000000000000" pitchFamily="2" charset="-78"/>
              </a:rPr>
              <a:t>تمرين </a:t>
            </a:r>
            <a:r>
              <a:rPr lang="ar-SA" sz="2400" b="1" dirty="0">
                <a:cs typeface="B Nazanin" panose="00000400000000000000" pitchFamily="2" charset="-78"/>
              </a:rPr>
              <a:t>دوم از هفته </a:t>
            </a:r>
            <a:r>
              <a:rPr lang="fa-IR" sz="2400" b="1" dirty="0" smtClean="0">
                <a:cs typeface="B Nazanin" panose="00000400000000000000" pitchFamily="2" charset="-78"/>
              </a:rPr>
              <a:t>ششم</a:t>
            </a:r>
            <a:endParaRPr lang="ar-SA" sz="2400" b="1" dirty="0"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fa-IR" sz="2400" dirty="0" smtClean="0"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sz="2400" dirty="0" smtClean="0">
                <a:cs typeface="B Nazanin" panose="00000400000000000000" pitchFamily="2" charset="-78"/>
              </a:rPr>
              <a:t>به</a:t>
            </a:r>
            <a:r>
              <a:rPr lang="fa-IR" sz="2400" dirty="0" smtClean="0">
                <a:cs typeface="B Nazanin" panose="00000400000000000000" pitchFamily="2" charset="-78"/>
              </a:rPr>
              <a:t> روی شکم </a:t>
            </a:r>
            <a:r>
              <a:rPr lang="fa-IR" sz="2400" dirty="0">
                <a:cs typeface="B Nazanin" panose="00000400000000000000" pitchFamily="2" charset="-78"/>
              </a:rPr>
              <a:t>دراز بکشید. </a:t>
            </a:r>
            <a:endParaRPr lang="fa-IR" sz="2400" dirty="0" smtClean="0"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400" dirty="0" smtClean="0">
                <a:cs typeface="B Nazanin" panose="00000400000000000000" pitchFamily="2" charset="-78"/>
              </a:rPr>
              <a:t>یک پا را </a:t>
            </a:r>
            <a:r>
              <a:rPr lang="fa-IR" sz="2400" dirty="0">
                <a:cs typeface="B Nazanin" panose="00000400000000000000" pitchFamily="2" charset="-78"/>
              </a:rPr>
              <a:t>از زانو خم کن</a:t>
            </a:r>
            <a:r>
              <a:rPr lang="ar-SA" sz="2400" dirty="0" smtClean="0">
                <a:cs typeface="B Nazanin" panose="00000400000000000000" pitchFamily="2" charset="-78"/>
              </a:rPr>
              <a:t>يد</a:t>
            </a:r>
            <a:r>
              <a:rPr lang="fa-IR" sz="2400" dirty="0" smtClean="0">
                <a:cs typeface="B Nazanin" panose="00000400000000000000" pitchFamily="2" charset="-78"/>
              </a:rPr>
              <a:t>.</a:t>
            </a:r>
            <a:endParaRPr lang="ar-SA" sz="2400" dirty="0"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400" dirty="0" smtClean="0">
                <a:cs typeface="B Nazanin" panose="00000400000000000000" pitchFamily="2" charset="-78"/>
              </a:rPr>
              <a:t>عضلات </a:t>
            </a:r>
            <a:r>
              <a:rPr lang="fa-IR" sz="2400" dirty="0">
                <a:cs typeface="B Nazanin" panose="00000400000000000000" pitchFamily="2" charset="-78"/>
              </a:rPr>
              <a:t>باسن را منقبض کرده </a:t>
            </a:r>
            <a:r>
              <a:rPr lang="fa-IR" sz="2400" dirty="0" smtClean="0">
                <a:cs typeface="B Nazanin" panose="00000400000000000000" pitchFamily="2" charset="-78"/>
              </a:rPr>
              <a:t>و کل </a:t>
            </a:r>
            <a:r>
              <a:rPr lang="fa-IR" sz="2400" dirty="0">
                <a:cs typeface="B Nazanin" panose="00000400000000000000" pitchFamily="2" charset="-78"/>
              </a:rPr>
              <a:t>پا را از مفصل ران </a:t>
            </a:r>
            <a:r>
              <a:rPr lang="fa-IR" sz="2400" dirty="0" smtClean="0">
                <a:cs typeface="B Nazanin" panose="00000400000000000000" pitchFamily="2" charset="-78"/>
              </a:rPr>
              <a:t>بطور مستقيم </a:t>
            </a:r>
            <a:r>
              <a:rPr lang="fa-IR" sz="2400" dirty="0">
                <a:cs typeface="B Nazanin" panose="00000400000000000000" pitchFamily="2" charset="-78"/>
              </a:rPr>
              <a:t>بالا بياوريد. </a:t>
            </a:r>
            <a:endParaRPr lang="fa-IR" sz="2400" dirty="0" smtClean="0"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400" dirty="0" smtClean="0">
                <a:cs typeface="B Nazanin" panose="00000400000000000000" pitchFamily="2" charset="-78"/>
              </a:rPr>
              <a:t>این حرکت را تا ده شماره نگه دارید.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fa-IR" sz="2400" dirty="0" smtClean="0"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fa-IR" sz="2400" dirty="0" smtClean="0">
                <a:cs typeface="B Nazanin" panose="00000400000000000000" pitchFamily="2" charset="-78"/>
              </a:rPr>
              <a:t>این </a:t>
            </a:r>
            <a:r>
              <a:rPr lang="fa-IR" sz="2400" dirty="0">
                <a:cs typeface="B Nazanin" panose="00000400000000000000" pitchFamily="2" charset="-78"/>
              </a:rPr>
              <a:t>حرکت را با پای دیگر 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این </a:t>
            </a:r>
            <a:r>
              <a:rPr lang="fa-IR" sz="2400" dirty="0" smtClean="0">
                <a:cs typeface="B Nazanin" panose="00000400000000000000" pitchFamily="2" charset="-78"/>
              </a:rPr>
              <a:t>ورزش را </a:t>
            </a:r>
            <a:r>
              <a:rPr lang="fa-IR" sz="2400" dirty="0">
                <a:cs typeface="B Nazanin" panose="00000400000000000000" pitchFamily="2" charset="-78"/>
              </a:rPr>
              <a:t>تا 10 بار </a:t>
            </a:r>
            <a:r>
              <a:rPr lang="fa-IR" sz="2400" dirty="0" smtClean="0">
                <a:cs typeface="B Nazanin" panose="00000400000000000000" pitchFamily="2" charset="-78"/>
              </a:rPr>
              <a:t>برای هر پا تکرار </a:t>
            </a:r>
            <a:r>
              <a:rPr lang="fa-IR" sz="2400" dirty="0">
                <a:cs typeface="B Nazanin" panose="00000400000000000000" pitchFamily="2" charset="-78"/>
              </a:rPr>
              <a:t>کنید.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 smtClean="0">
                <a:cs typeface="B Nazanin" panose="00000400000000000000" pitchFamily="2" charset="-78"/>
              </a:rPr>
              <a:t> تعداد </a:t>
            </a:r>
            <a:r>
              <a:rPr lang="fa-IR" sz="2400" dirty="0">
                <a:cs typeface="B Nazanin" panose="00000400000000000000" pitchFamily="2" charset="-78"/>
              </a:rPr>
              <a:t>ستها: 3 بار در روز (صبح و ظهر و شب</a:t>
            </a:r>
            <a:r>
              <a:rPr lang="fa-IR" sz="2400" dirty="0" smtClean="0">
                <a:cs typeface="B Nazanin" panose="00000400000000000000" pitchFamily="2" charset="-78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39" t="11456" r="470" b="23380"/>
          <a:stretch/>
        </p:blipFill>
        <p:spPr>
          <a:xfrm>
            <a:off x="583843" y="3911374"/>
            <a:ext cx="5699193" cy="2470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1973" r="1455" b="32957"/>
          <a:stretch/>
        </p:blipFill>
        <p:spPr>
          <a:xfrm>
            <a:off x="583842" y="373488"/>
            <a:ext cx="5699194" cy="2158792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3595352" y="2875520"/>
            <a:ext cx="270456" cy="772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987" y="832338"/>
            <a:ext cx="10341684" cy="1195754"/>
          </a:xfrm>
        </p:spPr>
        <p:txBody>
          <a:bodyPr>
            <a:normAutofit fontScale="90000"/>
          </a:bodyPr>
          <a:lstStyle/>
          <a:p>
            <a:r>
              <a:rPr lang="ar-SA" b="1" dirty="0"/>
              <a:t>اقدامات و مداخلات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1" y="1985228"/>
            <a:ext cx="44196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02" y="1988893"/>
            <a:ext cx="440055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99" y="3393831"/>
            <a:ext cx="44100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18" y="3365256"/>
            <a:ext cx="441007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rved Left Arrow 4"/>
          <p:cNvSpPr/>
          <p:nvPr/>
        </p:nvSpPr>
        <p:spPr>
          <a:xfrm>
            <a:off x="11265877" y="2192216"/>
            <a:ext cx="679938" cy="165295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6" name="Curved Right Arrow 5"/>
          <p:cNvSpPr/>
          <p:nvPr/>
        </p:nvSpPr>
        <p:spPr>
          <a:xfrm>
            <a:off x="199292" y="2297723"/>
            <a:ext cx="855785" cy="175846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8" y="4533900"/>
            <a:ext cx="43910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46" y="5954030"/>
            <a:ext cx="44291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own Arrow 6"/>
          <p:cNvSpPr/>
          <p:nvPr/>
        </p:nvSpPr>
        <p:spPr>
          <a:xfrm>
            <a:off x="5874327" y="5372100"/>
            <a:ext cx="609600" cy="5819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316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55CDE087-D02E-034C-9DD3-CBD150068D4F}"/>
              </a:ext>
            </a:extLst>
          </p:cNvPr>
          <p:cNvSpPr txBox="1">
            <a:spLocks/>
          </p:cNvSpPr>
          <p:nvPr/>
        </p:nvSpPr>
        <p:spPr>
          <a:xfrm>
            <a:off x="6172200" y="207819"/>
            <a:ext cx="5805055" cy="640772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ar-SA" sz="2400" b="1" dirty="0" smtClean="0">
                <a:cs typeface="B Nazanin" panose="00000400000000000000" pitchFamily="2" charset="-78"/>
              </a:rPr>
              <a:t>تمرين </a:t>
            </a:r>
            <a:r>
              <a:rPr lang="ar-SA" sz="2400" b="1" dirty="0">
                <a:cs typeface="B Nazanin" panose="00000400000000000000" pitchFamily="2" charset="-78"/>
              </a:rPr>
              <a:t>سوم از هفته ششم</a:t>
            </a:r>
          </a:p>
          <a:p>
            <a:pPr algn="r" rtl="1">
              <a:lnSpc>
                <a:spcPct val="10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در کنار صندلی بایستید.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 در حالیکه دست  خود را به صندلی نگه داشته اید سعی کنید یک زانوی خود را  خم کرده و اندام را از زمین بلند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سعی کنید این وضعیت را </a:t>
            </a:r>
            <a:r>
              <a:rPr lang="fa-IR" sz="2400" dirty="0" smtClean="0">
                <a:cs typeface="B Nazanin" panose="00000400000000000000" pitchFamily="2" charset="-78"/>
              </a:rPr>
              <a:t>برای 30 </a:t>
            </a:r>
            <a:r>
              <a:rPr lang="fa-IR" sz="2400" dirty="0">
                <a:cs typeface="B Nazanin" panose="00000400000000000000" pitchFamily="2" charset="-78"/>
              </a:rPr>
              <a:t>ثانیه حفظ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sz="2400" dirty="0">
                <a:cs typeface="B Nazanin" panose="00000400000000000000" pitchFamily="2" charset="-78"/>
              </a:rPr>
              <a:t>سپس به وضعیت اول برگردید و تا 30 ثانیه این وضعیت را حفظ کرده سپس عمل فوق را </a:t>
            </a:r>
            <a:r>
              <a:rPr lang="fa-IR" sz="2400" dirty="0" smtClean="0">
                <a:cs typeface="B Nazanin" panose="00000400000000000000" pitchFamily="2" charset="-78"/>
              </a:rPr>
              <a:t>مجددا </a:t>
            </a:r>
            <a:r>
              <a:rPr lang="fa-IR" sz="2400" dirty="0">
                <a:cs typeface="B Nazanin" panose="00000400000000000000" pitchFamily="2" charset="-78"/>
              </a:rPr>
              <a:t>تکرار </a:t>
            </a:r>
            <a:r>
              <a:rPr lang="fa-IR" sz="2400" dirty="0" smtClean="0">
                <a:cs typeface="B Nazanin" panose="00000400000000000000" pitchFamily="2" charset="-78"/>
              </a:rPr>
              <a:t>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 smtClean="0">
                <a:cs typeface="B Nazanin" panose="00000400000000000000" pitchFamily="2" charset="-78"/>
              </a:rPr>
              <a:t> ورزش فوق را 10 بار برای هر </a:t>
            </a:r>
            <a:r>
              <a:rPr lang="fa-IR" sz="2400" dirty="0">
                <a:cs typeface="B Nazanin" panose="00000400000000000000" pitchFamily="2" charset="-78"/>
              </a:rPr>
              <a:t>اندام </a:t>
            </a:r>
            <a:r>
              <a:rPr lang="fa-IR" sz="2400" dirty="0" smtClean="0">
                <a:cs typeface="B Nazanin" panose="00000400000000000000" pitchFamily="2" charset="-78"/>
              </a:rPr>
              <a:t>تکرار کنید.</a:t>
            </a:r>
            <a:endParaRPr lang="fa-IR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cs typeface="B Nazanin" panose="00000400000000000000" pitchFamily="2" charset="-78"/>
              </a:rPr>
              <a:t> تعداد ستها: 3 بار در روز (صبح و ظهر و شب)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>
                <a:cs typeface="B Nazanin" panose="00000400000000000000" pitchFamily="2" charset="-78"/>
              </a:rPr>
              <a:t>به تدریج سعی </a:t>
            </a:r>
            <a:r>
              <a:rPr lang="fa-IR" sz="2400" dirty="0" smtClean="0">
                <a:cs typeface="B Nazanin" panose="00000400000000000000" pitchFamily="2" charset="-78"/>
              </a:rPr>
              <a:t>کنید </a:t>
            </a:r>
            <a:r>
              <a:rPr lang="fa-IR" sz="2400" dirty="0">
                <a:cs typeface="B Nazanin" panose="00000400000000000000" pitchFamily="2" charset="-78"/>
              </a:rPr>
              <a:t>عمل فوق را </a:t>
            </a:r>
            <a:r>
              <a:rPr lang="fa-IR" sz="2400" dirty="0" smtClean="0">
                <a:cs typeface="B Nazanin" panose="00000400000000000000" pitchFamily="2" charset="-78"/>
              </a:rPr>
              <a:t>با چشم بسته انجام </a:t>
            </a:r>
            <a:r>
              <a:rPr lang="fa-IR" sz="2400" dirty="0">
                <a:cs typeface="B Nazanin" panose="00000400000000000000" pitchFamily="2" charset="-78"/>
              </a:rPr>
              <a:t>دهید.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121" t="7700" r="14780" b="6291"/>
          <a:stretch/>
        </p:blipFill>
        <p:spPr>
          <a:xfrm>
            <a:off x="253673" y="802659"/>
            <a:ext cx="2617442" cy="46827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365" t="6009" r="17032" b="3849"/>
          <a:stretch/>
        </p:blipFill>
        <p:spPr>
          <a:xfrm>
            <a:off x="3366513" y="802659"/>
            <a:ext cx="2562895" cy="462477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928683" y="3013656"/>
            <a:ext cx="403336" cy="242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0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871877-D128-424F-94AC-14DDA58C4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938" y="1140311"/>
            <a:ext cx="10227270" cy="3180480"/>
          </a:xfrm>
        </p:spPr>
        <p:txBody>
          <a:bodyPr anchor="ctr">
            <a:normAutofit/>
          </a:bodyPr>
          <a:lstStyle/>
          <a:p>
            <a:pPr algn="ctr" rtl="1"/>
            <a:r>
              <a:rPr lang="ar-SA" sz="6000" b="1" dirty="0">
                <a:cs typeface="B Nazanin" panose="00000400000000000000" pitchFamily="2" charset="-78"/>
              </a:rPr>
              <a:t>تمرينات هفته هفتم</a:t>
            </a:r>
            <a:endParaRPr lang="en-US" sz="60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47068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68FA25E-EDDE-7A40-8153-1AA09B58627C}"/>
              </a:ext>
            </a:extLst>
          </p:cNvPr>
          <p:cNvSpPr/>
          <p:nvPr/>
        </p:nvSpPr>
        <p:spPr>
          <a:xfrm>
            <a:off x="6864927" y="706582"/>
            <a:ext cx="4682837" cy="48837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r" rtl="1">
              <a:buFont typeface="Wingdings" pitchFamily="2" charset="2"/>
              <a:buChar char="v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ar-SA" sz="24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تمرين </a:t>
            </a:r>
            <a:r>
              <a:rPr lang="ar-SA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اول از هفته هفتم</a:t>
            </a:r>
          </a:p>
          <a:p>
            <a:pPr marL="285750" indent="-285750" algn="r" rtl="1">
              <a:buFont typeface="Wingdings" pitchFamily="2" charset="2"/>
              <a:buChar char="v"/>
            </a:pP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مانند شكل در وضعيت چهار دست و پا قرار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بگيريد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در حاليكه اين وضعيت را حفظ كرده ايد سعي كنيد شكم خود را 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به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داخل بكشيد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اين وضعيت را 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برای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١٠ </a:t>
            </a: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شماره حفظ كنيد و سپس به وضعيت اول برگرديد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fa-IR" sz="2400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fa-IR" sz="2400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solidFill>
                  <a:schemeClr val="tx1"/>
                </a:solidFill>
                <a:cs typeface="B Nazanin" panose="00000400000000000000" pitchFamily="2" charset="-78"/>
              </a:rPr>
              <a:t> این عمل را تا 10 بار تکرار کنید.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solidFill>
                  <a:schemeClr val="tx1"/>
                </a:solidFill>
                <a:cs typeface="B Nazanin" panose="00000400000000000000" pitchFamily="2" charset="-78"/>
              </a:rPr>
              <a:t> تعداد ستها: 3 بار در روز (صبح و ظهر و شب)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fa-IR" sz="24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531" t="20469" r="6948" b="8169"/>
          <a:stretch/>
        </p:blipFill>
        <p:spPr>
          <a:xfrm>
            <a:off x="1944710" y="369280"/>
            <a:ext cx="4262907" cy="2731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023" t="20656" r="7090" b="9110"/>
          <a:stretch/>
        </p:blipFill>
        <p:spPr>
          <a:xfrm>
            <a:off x="1815921" y="3948902"/>
            <a:ext cx="4391696" cy="263220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4076163" y="3206839"/>
            <a:ext cx="186744" cy="5151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4365938" y="5151549"/>
            <a:ext cx="180304" cy="68258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2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F1A71E5-B498-8E4F-8C36-C02596122EF0}"/>
              </a:ext>
            </a:extLst>
          </p:cNvPr>
          <p:cNvSpPr/>
          <p:nvPr/>
        </p:nvSpPr>
        <p:spPr>
          <a:xfrm>
            <a:off x="6303818" y="401780"/>
            <a:ext cx="5507182" cy="44750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r" rtl="1">
              <a:buFont typeface="Wingdings" pitchFamily="2" charset="2"/>
              <a:buChar char="v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ar-SA" sz="24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تمرين </a:t>
            </a:r>
            <a:r>
              <a:rPr lang="ar-SA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دوم از هفته هفتم</a:t>
            </a:r>
          </a:p>
          <a:p>
            <a:pPr marL="285750" indent="-285750" algn="r" rtl="1">
              <a:buFont typeface="Wingdings" pitchFamily="2" charset="2"/>
              <a:buChar char="v"/>
            </a:pP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مانند شكل در وضعيت چهار دست و پا قرار بگيريد</a:t>
            </a:r>
            <a:r>
              <a:rPr lang="fa-IR" sz="2400" dirty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سعي </a:t>
            </a: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كنيد با حفظ تعادل خود يك درميان پاي راست و چپ خود را بالا بياوريد و ١٠ ثانيه در اين وضعيت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بمانيد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r" rtl="1">
              <a:buFont typeface="Wingdings" pitchFamily="2" charset="2"/>
              <a:buChar char="q"/>
            </a:pP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اين عمل را ١٠ بار تكرار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كنيد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solidFill>
                  <a:schemeClr val="tx1"/>
                </a:solidFill>
                <a:cs typeface="B Nazanin" panose="00000400000000000000" pitchFamily="2" charset="-78"/>
              </a:rPr>
              <a:t> تعداد ستها: 3 بار در روز (صبح و ظهر و شب)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1784" r="-94" b="14929"/>
          <a:stretch/>
        </p:blipFill>
        <p:spPr>
          <a:xfrm>
            <a:off x="1214907" y="3876541"/>
            <a:ext cx="4619223" cy="21904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531" t="20469" r="6948" b="8169"/>
          <a:stretch/>
        </p:blipFill>
        <p:spPr>
          <a:xfrm>
            <a:off x="1214907" y="200137"/>
            <a:ext cx="4619223" cy="2731711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3361386" y="3052293"/>
            <a:ext cx="270456" cy="592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7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83DB79C-F45F-DD47-9921-C82EA69A3C91}"/>
              </a:ext>
            </a:extLst>
          </p:cNvPr>
          <p:cNvSpPr/>
          <p:nvPr/>
        </p:nvSpPr>
        <p:spPr>
          <a:xfrm>
            <a:off x="138545" y="249382"/>
            <a:ext cx="5113774" cy="63384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r" rtl="1">
              <a:buFont typeface="Wingdings" pitchFamily="2" charset="2"/>
              <a:buChar char="v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ar-SA" sz="24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تمرين </a:t>
            </a:r>
            <a:r>
              <a:rPr lang="ar-SA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سوم از هفته هفتم</a:t>
            </a:r>
          </a:p>
          <a:p>
            <a:pPr marL="285750" indent="-285750" algn="r" rtl="1">
              <a:buFont typeface="Wingdings" pitchFamily="2" charset="2"/>
              <a:buChar char="v"/>
            </a:pP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مطابق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شكل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 جلوی صندلی بایستید</a:t>
            </a:r>
            <a:r>
              <a:rPr lang="fa-IR" sz="2400" dirty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در حاليكه 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دستهای خود را جلو نگه داشته اید به آرامی و با حفظ راستای ستون فقرات بر روی صندلی بنشینید.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١٠ ثانيه در اين وضعيت بمانيد و سپس به وضعيت اول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برگرديد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r" rtl="1">
              <a:buFont typeface="Wingdings" pitchFamily="2" charset="2"/>
              <a:buChar char="q"/>
            </a:pP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r" rtl="1"/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حركت فوق را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١٠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بار </a:t>
            </a: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تكرار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كنيد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solidFill>
                  <a:schemeClr val="tx1"/>
                </a:solidFill>
                <a:cs typeface="B Nazanin" panose="00000400000000000000" pitchFamily="2" charset="-78"/>
              </a:rPr>
              <a:t> تعداد ستها: 3 بار در روز (صبح و ظهر و شب)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596" t="3004" b="8733"/>
          <a:stretch/>
        </p:blipFill>
        <p:spPr>
          <a:xfrm>
            <a:off x="5290274" y="199405"/>
            <a:ext cx="2504796" cy="31225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854" t="13897" r="-1247" b="7793"/>
          <a:stretch/>
        </p:blipFill>
        <p:spPr>
          <a:xfrm>
            <a:off x="8254351" y="199405"/>
            <a:ext cx="2728035" cy="3116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852" t="22347" r="7768" b="8546"/>
          <a:stretch/>
        </p:blipFill>
        <p:spPr>
          <a:xfrm>
            <a:off x="8254351" y="3722350"/>
            <a:ext cx="2728035" cy="301476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7833025" y="1547968"/>
            <a:ext cx="383371" cy="211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9379527" y="3336873"/>
            <a:ext cx="238841" cy="3484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9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871877-D128-424F-94AC-14DDA58C4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973" y="1265001"/>
            <a:ext cx="10227270" cy="2744291"/>
          </a:xfrm>
        </p:spPr>
        <p:txBody>
          <a:bodyPr anchor="ctr">
            <a:normAutofit/>
          </a:bodyPr>
          <a:lstStyle/>
          <a:p>
            <a:pPr algn="ctr" rtl="1"/>
            <a:r>
              <a:rPr lang="ar-SA" sz="6000" b="1" dirty="0">
                <a:cs typeface="B Nazanin" panose="00000400000000000000" pitchFamily="2" charset="-78"/>
              </a:rPr>
              <a:t>تمرينات هفته هشتم</a:t>
            </a:r>
            <a:endParaRPr lang="en-US" sz="60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62918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A941A0F-8180-864F-A1B8-04E4B060318F}"/>
              </a:ext>
            </a:extLst>
          </p:cNvPr>
          <p:cNvSpPr/>
          <p:nvPr/>
        </p:nvSpPr>
        <p:spPr>
          <a:xfrm>
            <a:off x="6269081" y="162791"/>
            <a:ext cx="5768780" cy="62726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r" rtl="1">
              <a:buFont typeface="Wingdings" pitchFamily="2" charset="2"/>
              <a:buChar char="v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ar-SA" sz="24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تمرين </a:t>
            </a:r>
            <a:r>
              <a:rPr lang="ar-SA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اول از هفته هشتم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روي </a:t>
            </a: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يك سطح صاف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بايستيد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sz="2400" b="0" i="0" dirty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یکی از پاها 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را</a:t>
            </a:r>
            <a:r>
              <a:rPr lang="fa-IR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 مطابق شکل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 جلوتر </a:t>
            </a:r>
            <a:r>
              <a:rPr lang="ar-SA" sz="2400" b="0" i="0" dirty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از دیگری قرار 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د</a:t>
            </a:r>
            <a:r>
              <a:rPr lang="fa-IR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هید.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پشت </a:t>
            </a:r>
            <a:r>
              <a:rPr lang="ar-SA" sz="2400" b="0" i="0" dirty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را صاف و سر خود را بالا 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نگهدارید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ar-SA" sz="2400" b="0" i="0" dirty="0">
              <a:solidFill>
                <a:schemeClr val="tx1"/>
              </a:solidFill>
              <a:effectLst/>
              <a:latin typeface="IRANSansWeb_Light"/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sz="2400" b="0" i="0" dirty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زانوها را خم کنید تا 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جایی</a:t>
            </a:r>
            <a:r>
              <a:rPr lang="fa-IR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 که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 </a:t>
            </a:r>
            <a:r>
              <a:rPr lang="ar-SA" sz="2400" b="0" i="0" dirty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ران پای جلویی با زمین موازی 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ش</a:t>
            </a:r>
            <a:r>
              <a:rPr lang="fa-IR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ده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 </a:t>
            </a:r>
            <a:r>
              <a:rPr lang="ar-SA" sz="2400" b="0" i="0" dirty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و زانو درست بالای مچ قرار 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بگیرد</a:t>
            </a:r>
            <a:r>
              <a:rPr lang="fa-IR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.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 </a:t>
            </a:r>
            <a:r>
              <a:rPr lang="ar-SA" sz="2400" b="0" i="0" dirty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همیشه شانه 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ها</a:t>
            </a:r>
            <a:r>
              <a:rPr lang="fa-IR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،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 </a:t>
            </a:r>
            <a:r>
              <a:rPr lang="ar-SA" sz="2400" b="0" i="0" dirty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باسن 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و </a:t>
            </a:r>
            <a:r>
              <a:rPr lang="ar-SA" sz="2400" b="0" i="0" dirty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ساق </a:t>
            </a:r>
            <a:r>
              <a:rPr lang="fa-IR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پ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ای </a:t>
            </a:r>
            <a:r>
              <a:rPr lang="ar-SA" sz="2400" b="0" i="0" dirty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خود را صاف نگهدارید و اجازه ندهید زانو جلوتر از انگشتان پا حرکت 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کند</a:t>
            </a:r>
            <a:r>
              <a:rPr lang="fa-IR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.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 </a:t>
            </a:r>
            <a:r>
              <a:rPr lang="ar-SA" sz="2400" b="0" i="0" dirty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زانوی عقبی نباید 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با </a:t>
            </a:r>
            <a:r>
              <a:rPr lang="ar-SA" sz="2400" b="0" i="0" dirty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زمین برخورد 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کند</a:t>
            </a:r>
            <a:r>
              <a:rPr lang="fa-IR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.</a:t>
            </a:r>
            <a:endParaRPr lang="ar-SA" sz="2400" b="0" i="0" dirty="0">
              <a:solidFill>
                <a:schemeClr val="tx1"/>
              </a:solidFill>
              <a:effectLst/>
              <a:latin typeface="IRANSansWeb_Light"/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/>
                </a:solidFill>
                <a:latin typeface="IRANSansWeb_Light"/>
                <a:cs typeface="B Nazanin" panose="00000400000000000000" pitchFamily="2" charset="-78"/>
              </a:rPr>
              <a:t>١٠ثانيه در اين حالت بمانيد و سپس به وضعيت اول </a:t>
            </a:r>
            <a:r>
              <a:rPr lang="ar-SA" sz="2400" dirty="0" smtClean="0">
                <a:solidFill>
                  <a:schemeClr val="tx1"/>
                </a:solidFill>
                <a:latin typeface="IRANSansWeb_Light"/>
                <a:cs typeface="B Nazanin" panose="00000400000000000000" pitchFamily="2" charset="-78"/>
              </a:rPr>
              <a:t>برگرديد</a:t>
            </a:r>
            <a:r>
              <a:rPr lang="fa-IR" sz="2400" dirty="0" smtClean="0">
                <a:solidFill>
                  <a:schemeClr val="tx1"/>
                </a:solidFill>
                <a:latin typeface="IRANSansWeb_Light"/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latin typeface="IRANSansWeb_Light"/>
              <a:cs typeface="B Nazanin" panose="00000400000000000000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400" b="0" i="0" dirty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١٠بار اين حركت را انجام دهيد سپس براي سمت مقابل نيز اين عمل را تكرار 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كنيد</a:t>
            </a:r>
            <a:r>
              <a:rPr lang="fa-IR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latin typeface="IRANSansWeb_Light"/>
              <a:cs typeface="B Nazanin" panose="00000400000000000000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400" b="0" i="0" dirty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 برای شروع می توانید 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دست </a:t>
            </a:r>
            <a:r>
              <a:rPr lang="ar-SA" sz="2400" b="0" i="0" dirty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خود را به دیوار 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بگیرید </a:t>
            </a:r>
            <a:r>
              <a:rPr lang="ar-SA" sz="2400" b="0" i="0" dirty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و به مرور که تعادل بهتری بدست آوردید حرکت را بدون کمک دست اجرا </a:t>
            </a:r>
            <a:r>
              <a:rPr lang="ar-SA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کنید</a:t>
            </a:r>
            <a:r>
              <a:rPr lang="fa-IR" sz="2400" b="0" i="0" dirty="0" smtClean="0">
                <a:solidFill>
                  <a:schemeClr val="tx1"/>
                </a:solidFill>
                <a:effectLst/>
                <a:latin typeface="IRANSansWeb_Light"/>
                <a:cs typeface="B Nazanin" panose="00000400000000000000" pitchFamily="2" charset="-78"/>
              </a:rPr>
              <a:t>.</a:t>
            </a:r>
            <a:endParaRPr lang="en-US" sz="24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850" t="5258" r="18284" b="8733"/>
          <a:stretch/>
        </p:blipFill>
        <p:spPr>
          <a:xfrm>
            <a:off x="3233285" y="1004549"/>
            <a:ext cx="3002915" cy="4662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869" t="5822" r="1007" b="-282"/>
          <a:stretch/>
        </p:blipFill>
        <p:spPr>
          <a:xfrm>
            <a:off x="148731" y="1029914"/>
            <a:ext cx="2619353" cy="463678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814819" y="3142542"/>
            <a:ext cx="385585" cy="286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7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7747B45-2107-9F4A-864C-D0B4D8875B50}"/>
              </a:ext>
            </a:extLst>
          </p:cNvPr>
          <p:cNvSpPr/>
          <p:nvPr/>
        </p:nvSpPr>
        <p:spPr>
          <a:xfrm>
            <a:off x="6705600" y="651164"/>
            <a:ext cx="5261800" cy="48837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r" rtl="1">
              <a:buFont typeface="Wingdings" pitchFamily="2" charset="2"/>
              <a:buChar char="v"/>
            </a:pPr>
            <a:r>
              <a:rPr lang="fa-IR" sz="24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ar-SA" sz="24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تمرين </a:t>
            </a:r>
            <a:r>
              <a:rPr lang="ar-SA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دوم از هفته هشتم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روي </a:t>
            </a: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سطح صاف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بايستيد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پاهاي خود را به اندازه عرض شانه باز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كنيد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در حاليكه راستاي ستون فقرات خود را حفظ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ميكنيد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،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با کمی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خم </a:t>
            </a: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كردن كمر و با 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حفظ گودی کمر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زانوهاي </a:t>
            </a: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خود را 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به اندازه 45 درجه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خم كنيد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١٠ </a:t>
            </a: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ثانيه در اين وضعيت بمانيد و سپس به حالت اول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برگرديد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اين حركت را ١٠ بار تكرار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كنيد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solidFill>
                  <a:schemeClr val="tx1"/>
                </a:solidFill>
                <a:cs typeface="B Nazanin" panose="00000400000000000000" pitchFamily="2" charset="-78"/>
              </a:rPr>
              <a:t> تعداد ستها: 3 بار در روز (صبح و ظهر و شب)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353" t="19343" r="10521"/>
          <a:stretch/>
        </p:blipFill>
        <p:spPr>
          <a:xfrm>
            <a:off x="3786998" y="62421"/>
            <a:ext cx="2413556" cy="3239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617" t="12394" r="6015" b="1221"/>
          <a:stretch/>
        </p:blipFill>
        <p:spPr>
          <a:xfrm>
            <a:off x="3857362" y="3343015"/>
            <a:ext cx="2272827" cy="3473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596" t="8263" r="15529"/>
          <a:stretch/>
        </p:blipFill>
        <p:spPr>
          <a:xfrm>
            <a:off x="268602" y="1420101"/>
            <a:ext cx="2559678" cy="391975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006437" y="3183810"/>
            <a:ext cx="565890" cy="291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1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83DB79C-F45F-DD47-9921-C82EA69A3C91}"/>
              </a:ext>
            </a:extLst>
          </p:cNvPr>
          <p:cNvSpPr/>
          <p:nvPr/>
        </p:nvSpPr>
        <p:spPr>
          <a:xfrm>
            <a:off x="6497782" y="346364"/>
            <a:ext cx="5219240" cy="57011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r" rtl="1">
              <a:buFont typeface="Wingdings" pitchFamily="2" charset="2"/>
              <a:buChar char="v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ar-SA" sz="24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تمرين </a:t>
            </a:r>
            <a:r>
              <a:rPr lang="ar-SA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سوم از هفته </a:t>
            </a:r>
            <a:r>
              <a:rPr lang="fa-IR" sz="24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هشتم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مطابق شكل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روي </a:t>
            </a: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زمين قرار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بگيريد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در حاليكه ساعد ها و زانوهاي خود را روي زمين قرار داده ايد سعي كنيد تنه خود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را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 بصورت کاملا کشیده و مستقیم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از زمين بلند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كنيد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١٠ ثانيه در اين وضعيت بمانيد و سپس به وضعيت اول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برگرديد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پس از چند جلسه سعي كنيد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 </a:t>
            </a: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حاليكه زانوهاي خود را 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کاملا صاف کرده اید بر روی پنجه پا قرار دارید از زمین بلند شوید.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r" rtl="1">
              <a:buFont typeface="Wingdings" pitchFamily="2" charset="2"/>
              <a:buChar char="q"/>
            </a:pP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400" dirty="0">
                <a:solidFill>
                  <a:schemeClr val="tx1"/>
                </a:solidFill>
                <a:cs typeface="B Nazanin" panose="00000400000000000000" pitchFamily="2" charset="-78"/>
              </a:rPr>
              <a:t>حركت فوق را ١٠بار تكرار </a:t>
            </a:r>
            <a:r>
              <a:rPr lang="ar-SA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كنيد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.</a:t>
            </a: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endParaRPr lang="ar-SA" sz="2400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solidFill>
                  <a:schemeClr val="tx1"/>
                </a:solidFill>
                <a:cs typeface="B Nazanin" panose="00000400000000000000" pitchFamily="2" charset="-78"/>
              </a:rPr>
              <a:t> تعداد ستها: 3 بار در روز (صبح و ظهر و شب)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3662" r="188" b="29014"/>
          <a:stretch/>
        </p:blipFill>
        <p:spPr>
          <a:xfrm>
            <a:off x="656822" y="193183"/>
            <a:ext cx="5215333" cy="1854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7418" r="-235" b="26760"/>
          <a:stretch/>
        </p:blipFill>
        <p:spPr>
          <a:xfrm>
            <a:off x="656822" y="2579398"/>
            <a:ext cx="5183748" cy="1777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65" t="28921" r="2864" b="27324"/>
          <a:stretch/>
        </p:blipFill>
        <p:spPr>
          <a:xfrm>
            <a:off x="611438" y="4888342"/>
            <a:ext cx="5183749" cy="1789353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2974404" y="2096229"/>
            <a:ext cx="222161" cy="4121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2974405" y="4414400"/>
            <a:ext cx="222161" cy="4121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9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8" y="-185057"/>
            <a:ext cx="11800114" cy="74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683698" y="885841"/>
            <a:ext cx="10341684" cy="1054250"/>
          </a:xfrm>
        </p:spPr>
        <p:txBody>
          <a:bodyPr/>
          <a:lstStyle/>
          <a:p>
            <a:r>
              <a:rPr lang="en-US" sz="8000" b="1" i="1" dirty="0" smtClean="0">
                <a:solidFill>
                  <a:schemeClr val="bg2">
                    <a:lumMod val="50000"/>
                  </a:schemeClr>
                </a:solidFill>
              </a:rPr>
              <a:t>Thank You</a:t>
            </a:r>
            <a:endParaRPr lang="en-US" sz="80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5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/>
              <a:t>پرسش‌های عمومی: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19837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 dirty="0"/>
              <a:t>آیا تاکنون پزشک به شما گفته است که </a:t>
            </a:r>
            <a:r>
              <a:rPr lang="fa-IR" dirty="0">
                <a:solidFill>
                  <a:srgbClr val="FF0000"/>
                </a:solidFill>
              </a:rPr>
              <a:t>فشارخون بالا </a:t>
            </a:r>
            <a:r>
              <a:rPr lang="fa-IR" dirty="0"/>
              <a:t>دارید؟ </a:t>
            </a:r>
            <a:endParaRPr lang="en-US" dirty="0"/>
          </a:p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368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232990898C86F14BBB8A603765DCFF82" ma:contentTypeVersion="0" ma:contentTypeDescription="یک سند جدید ایجاد کنید." ma:contentTypeScope="" ma:versionID="6ea1470dcce4169f14a1c0382d680ca6">
  <xsd:schema xmlns:xsd="http://www.w3.org/2001/XMLSchema" xmlns:xs="http://www.w3.org/2001/XMLSchema" xmlns:p="http://schemas.microsoft.com/office/2006/metadata/properties" xmlns:ns2="1047730d-92e1-4018-9084-d932fd3a7f58" targetNamespace="http://schemas.microsoft.com/office/2006/metadata/properties" ma:root="true" ma:fieldsID="54a7b0c75f937540823eed961d665b27" ns2:_="">
    <xsd:import namespace="1047730d-92e1-4018-9084-d932fd3a7f5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047730d-92e1-4018-9084-d932fd3a7f58">5NN7CDR5NKU2-767-17</_dlc_DocId>
    <_dlc_DocIdUrl xmlns="1047730d-92e1-4018-9084-d932fd3a7f58">
      <Url>http://www.health.gov.ir/family/YHO/_layouts/DocIdRedir.aspx?ID=5NN7CDR5NKU2-767-17</Url>
      <Description>5NN7CDR5NKU2-767-17</Description>
    </_dlc_DocIdUrl>
  </documentManagement>
</p:properties>
</file>

<file path=customXml/itemProps1.xml><?xml version="1.0" encoding="utf-8"?>
<ds:datastoreItem xmlns:ds="http://schemas.openxmlformats.org/officeDocument/2006/customXml" ds:itemID="{6B50B21C-9499-44C2-96FE-6E45EEE0E25F}"/>
</file>

<file path=customXml/itemProps2.xml><?xml version="1.0" encoding="utf-8"?>
<ds:datastoreItem xmlns:ds="http://schemas.openxmlformats.org/officeDocument/2006/customXml" ds:itemID="{A5F83121-2B12-4A8B-A693-652B19BF4B7F}"/>
</file>

<file path=customXml/itemProps3.xml><?xml version="1.0" encoding="utf-8"?>
<ds:datastoreItem xmlns:ds="http://schemas.openxmlformats.org/officeDocument/2006/customXml" ds:itemID="{8F453244-5DA3-4F94-A8B8-A5F6526F8051}"/>
</file>

<file path=customXml/itemProps4.xml><?xml version="1.0" encoding="utf-8"?>
<ds:datastoreItem xmlns:ds="http://schemas.openxmlformats.org/officeDocument/2006/customXml" ds:itemID="{897A3235-4F47-4292-9218-351287232A94}"/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3121</TotalTime>
  <Words>3673</Words>
  <Application>Microsoft Office PowerPoint</Application>
  <PresentationFormat>Widescreen</PresentationFormat>
  <Paragraphs>331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8" baseType="lpstr">
      <vt:lpstr>Arial</vt:lpstr>
      <vt:lpstr>B Nazanin</vt:lpstr>
      <vt:lpstr>B Tahoma</vt:lpstr>
      <vt:lpstr>Book Antiqua</vt:lpstr>
      <vt:lpstr>Calibri</vt:lpstr>
      <vt:lpstr>IRANSansWeb_Light</vt:lpstr>
      <vt:lpstr>Times New Roman</vt:lpstr>
      <vt:lpstr>Wingdings</vt:lpstr>
      <vt:lpstr>Hardcover</vt:lpstr>
      <vt:lpstr>راهنمای فعالیت فیزیکی افراد مبتلا به استئوآرتریت زانو </vt:lpstr>
      <vt:lpstr>PowerPoint Presentation</vt:lpstr>
      <vt:lpstr>PowerPoint Presentation</vt:lpstr>
      <vt:lpstr>PowerPoint Presentation</vt:lpstr>
      <vt:lpstr>PowerPoint Presentation</vt:lpstr>
      <vt:lpstr>قبل از تکمیل پرسش‌نامه مرتبط با فعالیت فیزیکی و در قدم اول اطمینان حاصل کنید فرد مبتلا به کدام بیماری است: </vt:lpstr>
      <vt:lpstr>اقدامات و مداخلات </vt:lpstr>
      <vt:lpstr>پرسش‌های عمومی: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پرسش‌های اختصاصی: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اگر پاسخ بیمار به تمامی سؤالات بالا منفی است:</vt:lpstr>
      <vt:lpstr>اگر بیمار به یکی یا بیشتر از سؤالات بالا پاسخ مثبت داده‌ است:</vt:lpstr>
      <vt:lpstr>اقدامات و مداخلات </vt:lpstr>
      <vt:lpstr>ارزیابی‌ها و اندازه‌گیری‌ها: </vt:lpstr>
      <vt:lpstr>ارزیابی سطح فعالیت فیزیکی  </vt:lpstr>
      <vt:lpstr>اندازه گیری‌ها</vt:lpstr>
      <vt:lpstr>PowerPoint Presentation</vt:lpstr>
      <vt:lpstr>PowerPoint Presentation</vt:lpstr>
      <vt:lpstr>PowerPoint Presentation</vt:lpstr>
      <vt:lpstr>ملاحظات ورزش در بيماران مبتلا به استئوآرتریت زانو </vt:lpstr>
      <vt:lpstr>ملاحظات ورزش در بيماران مبتلا به استئوآرتریت زانو </vt:lpstr>
      <vt:lpstr>ملاحظات ورزش در بيماران مبتلا به استئوآرتریت زانو </vt:lpstr>
      <vt:lpstr>توصيه‌هاي قبل از شروع ورزش </vt:lpstr>
      <vt:lpstr>ملاحظات حین جلسه ورزشی </vt:lpstr>
      <vt:lpstr>برنامه ورزش هوازي  </vt:lpstr>
      <vt:lpstr>شروع ورزش هوازی در بیماران با تاریخچه بی‌حرکتی: </vt:lpstr>
      <vt:lpstr> دو ماه بعد از شروع: </vt:lpstr>
      <vt:lpstr>دو ماه بعد (4 ماه بعد از شروع): </vt:lpstr>
      <vt:lpstr>در صورت داشتن فعالیت فیزیکی با شدت و زمان تجویز شده در طی 6 ماه گذشته:</vt:lpstr>
      <vt:lpstr>در صورتی‌که در 6 ماه گذشته ورزش هوازی تجویز شده با شدت کم را به‌طور منظم انجام داده است: </vt:lpstr>
      <vt:lpstr>دو ماه بعد:</vt:lpstr>
      <vt:lpstr>دو ماه بعد (چهار ماه بعد از شروع):</vt:lpstr>
      <vt:lpstr>در صورتی‌که بیمار یک سال فعالیت فیزیکی با شدت و مدت تجویز شده (ورزش متوسط) را بدون مشکل و مطابق راهنما داشته باشد:  </vt:lpstr>
      <vt:lpstr>برنامه ورزش قدرتي و تعادلي در بيماران مبتلا به استئوآرتریت زانو </vt:lpstr>
      <vt:lpstr>PowerPoint Presentation</vt:lpstr>
      <vt:lpstr>تمرينات هفته اول</vt:lpstr>
      <vt:lpstr>PowerPoint Presentation</vt:lpstr>
      <vt:lpstr>PowerPoint Presentation</vt:lpstr>
      <vt:lpstr>PowerPoint Presentation</vt:lpstr>
      <vt:lpstr>تمرينات هفته دوم</vt:lpstr>
      <vt:lpstr>PowerPoint Presentation</vt:lpstr>
      <vt:lpstr>PowerPoint Presentation</vt:lpstr>
      <vt:lpstr>PowerPoint Presentation</vt:lpstr>
      <vt:lpstr>تمرينات هفته سوم</vt:lpstr>
      <vt:lpstr>PowerPoint Presentation</vt:lpstr>
      <vt:lpstr>PowerPoint Presentation</vt:lpstr>
      <vt:lpstr>PowerPoint Presentation</vt:lpstr>
      <vt:lpstr>تمرينات هفته چهارم</vt:lpstr>
      <vt:lpstr>PowerPoint Presentation</vt:lpstr>
      <vt:lpstr>PowerPoint Presentation</vt:lpstr>
      <vt:lpstr>PowerPoint Presentation</vt:lpstr>
      <vt:lpstr>تمرينات هفته پنجم</vt:lpstr>
      <vt:lpstr>PowerPoint Presentation</vt:lpstr>
      <vt:lpstr>PowerPoint Presentation</vt:lpstr>
      <vt:lpstr>PowerPoint Presentation</vt:lpstr>
      <vt:lpstr>تمرينات هفته ششم</vt:lpstr>
      <vt:lpstr>PowerPoint Presentation</vt:lpstr>
      <vt:lpstr>PowerPoint Presentation</vt:lpstr>
      <vt:lpstr>PowerPoint Presentation</vt:lpstr>
      <vt:lpstr>تمرينات هفته هفتم</vt:lpstr>
      <vt:lpstr>PowerPoint Presentation</vt:lpstr>
      <vt:lpstr>PowerPoint Presentation</vt:lpstr>
      <vt:lpstr>PowerPoint Presentation</vt:lpstr>
      <vt:lpstr>تمرينات هفته هشتم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Mahshid Nazariye</dc:creator>
  <cp:lastModifiedBy>Asus</cp:lastModifiedBy>
  <cp:revision>157</cp:revision>
  <dcterms:created xsi:type="dcterms:W3CDTF">2017-05-11T05:13:05Z</dcterms:created>
  <dcterms:modified xsi:type="dcterms:W3CDTF">2018-12-04T06:27:50Z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0x010100232990898C86F14BBB8A603765DCFF82</vt:lpwstr>
  </property>
  <property fmtid="{D5CDD505-2E9C-101B-9397-08002B2CF9AE}" pid="3" name="_dlc_DocIdItemGuid">
    <vt:lpwstr>ad6c150f-0997-46e0-923e-fa7f9eb59fdc</vt:lpwstr>
  </property>
</Properties>
</file>